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69" r:id="rId2"/>
    <p:sldId id="256" r:id="rId3"/>
    <p:sldId id="261" r:id="rId4"/>
    <p:sldId id="265" r:id="rId5"/>
    <p:sldId id="263" r:id="rId6"/>
    <p:sldId id="264" r:id="rId7"/>
    <p:sldId id="260" r:id="rId8"/>
    <p:sldId id="266" r:id="rId9"/>
    <p:sldId id="268" r:id="rId10"/>
    <p:sldId id="293" r:id="rId11"/>
    <p:sldId id="267" r:id="rId12"/>
    <p:sldId id="271" r:id="rId13"/>
    <p:sldId id="272" r:id="rId14"/>
    <p:sldId id="275" r:id="rId15"/>
    <p:sldId id="273" r:id="rId16"/>
    <p:sldId id="274" r:id="rId17"/>
    <p:sldId id="270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62" r:id="rId26"/>
    <p:sldId id="283" r:id="rId27"/>
    <p:sldId id="284" r:id="rId28"/>
    <p:sldId id="285" r:id="rId29"/>
    <p:sldId id="286" r:id="rId30"/>
    <p:sldId id="287" r:id="rId31"/>
    <p:sldId id="294" r:id="rId32"/>
    <p:sldId id="295" r:id="rId33"/>
    <p:sldId id="288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y, Johannes" initials="PJ" lastIdx="3" clrIdx="0">
    <p:extLst/>
  </p:cmAuthor>
  <p:cmAuthor id="2" name="Reckendorf, Nina Volontärin" initials="RNV" lastIdx="10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CFFF"/>
    <a:srgbClr val="FF33CC"/>
    <a:srgbClr val="C9CBC4"/>
    <a:srgbClr val="CECFCB"/>
    <a:srgbClr val="002664"/>
    <a:srgbClr val="0E1B44"/>
    <a:srgbClr val="111B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0929"/>
  </p:normalViewPr>
  <p:slideViewPr>
    <p:cSldViewPr snapToGrid="0" snapToObjects="1">
      <p:cViewPr varScale="1">
        <p:scale>
          <a:sx n="113" d="100"/>
          <a:sy n="113" d="100"/>
        </p:scale>
        <p:origin x="960" y="114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277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05630D-1C86-9D4F-B25B-1582FC75EC6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396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28441E0-DE39-604E-8336-633FE7C9B68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8967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4FB337-9198-7C49-B2F4-FCF1776531A0}" type="slidenum">
              <a:rPr lang="de-DE"/>
              <a:pPr/>
              <a:t>2</a:t>
            </a:fld>
            <a:endParaRPr lang="de-DE" dirty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9326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Rectangle 43"/>
          <p:cNvSpPr>
            <a:spLocks noChangeArrowheads="1"/>
          </p:cNvSpPr>
          <p:nvPr userDrawn="1"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b="1">
              <a:latin typeface="Times" charset="0"/>
            </a:endParaRPr>
          </a:p>
        </p:txBody>
      </p:sp>
      <p:sp>
        <p:nvSpPr>
          <p:cNvPr id="3117" name="Rectangle 45"/>
          <p:cNvSpPr>
            <a:spLocks noChangeArrowheads="1"/>
          </p:cNvSpPr>
          <p:nvPr userDrawn="1"/>
        </p:nvSpPr>
        <p:spPr bwMode="auto">
          <a:xfrm>
            <a:off x="779463" y="6545263"/>
            <a:ext cx="3930650" cy="16192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E1B4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65" y="173696"/>
            <a:ext cx="1195989" cy="41970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6371512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793137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402422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04931065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1539618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785115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5869879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380557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0512636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50979675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>
            <a:off x="0" y="6715125"/>
            <a:ext cx="9144000" cy="1524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b="1">
              <a:latin typeface="Times" charset="0"/>
            </a:endParaRPr>
          </a:p>
        </p:txBody>
      </p:sp>
      <p:sp>
        <p:nvSpPr>
          <p:cNvPr id="1049" name="Rectangle 25"/>
          <p:cNvSpPr>
            <a:spLocks noChangeArrowheads="1"/>
          </p:cNvSpPr>
          <p:nvPr userDrawn="1"/>
        </p:nvSpPr>
        <p:spPr bwMode="auto">
          <a:xfrm>
            <a:off x="779463" y="6621463"/>
            <a:ext cx="2093912" cy="11906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E1B4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790" y="270314"/>
            <a:ext cx="1387261" cy="4868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wmf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3.wmf"/><Relationship Id="rId10" Type="http://schemas.openxmlformats.org/officeDocument/2006/relationships/image" Target="../media/image47.jpeg"/><Relationship Id="rId4" Type="http://schemas.openxmlformats.org/officeDocument/2006/relationships/image" Target="../media/image30.wmf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926983" y="2391165"/>
            <a:ext cx="4110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B0F0"/>
                </a:solidFill>
              </a:rPr>
              <a:t>… in Profile</a:t>
            </a:r>
            <a:endParaRPr lang="de-DE" dirty="0">
              <a:solidFill>
                <a:srgbClr val="00B0F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217" y="810172"/>
            <a:ext cx="4099568" cy="143865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08" b="12704"/>
          <a:stretch/>
        </p:blipFill>
        <p:spPr>
          <a:xfrm>
            <a:off x="12354" y="2908234"/>
            <a:ext cx="9144000" cy="394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80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 sz="2800" dirty="0" smtClean="0">
                <a:solidFill>
                  <a:srgbClr val="00B0F0"/>
                </a:solidFill>
              </a:rPr>
              <a:t>Summer-Festival</a:t>
            </a:r>
            <a:endParaRPr lang="de-DE" sz="3600" dirty="0">
              <a:solidFill>
                <a:srgbClr val="00B0F0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29594"/>
            <a:ext cx="6096000" cy="4067175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51" y="2183027"/>
            <a:ext cx="6280321" cy="418688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79221"/>
            <a:ext cx="6079067" cy="405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0135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674"/>
            <a:ext cx="8229600" cy="1143000"/>
          </a:xfrm>
        </p:spPr>
        <p:txBody>
          <a:bodyPr anchor="b"/>
          <a:lstStyle/>
          <a:p>
            <a:r>
              <a:rPr lang="de-DE" sz="3600" dirty="0">
                <a:solidFill>
                  <a:srgbClr val="00B0F0"/>
                </a:solidFill>
              </a:rPr>
              <a:t/>
            </a:r>
            <a:br>
              <a:rPr lang="de-DE" sz="3600" dirty="0">
                <a:solidFill>
                  <a:srgbClr val="00B0F0"/>
                </a:solidFill>
              </a:rPr>
            </a:br>
            <a:r>
              <a:rPr lang="en-GB" sz="2800" dirty="0" smtClean="0">
                <a:solidFill>
                  <a:srgbClr val="00B0F0"/>
                </a:solidFill>
              </a:rPr>
              <a:t>Mensa</a:t>
            </a:r>
            <a:r>
              <a:rPr lang="de-DE" sz="2800" dirty="0" smtClean="0">
                <a:solidFill>
                  <a:srgbClr val="00B0F0"/>
                </a:solidFill>
              </a:rPr>
              <a:t> „Forum“ and „Academica“</a:t>
            </a:r>
            <a:endParaRPr lang="de-DE" sz="1050" dirty="0">
              <a:solidFill>
                <a:srgbClr val="FF0000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74" y="2890099"/>
            <a:ext cx="5324477" cy="3540211"/>
          </a:xfrm>
        </p:spPr>
      </p:pic>
      <p:pic>
        <p:nvPicPr>
          <p:cNvPr id="6" name="Picture 14" descr="Mensa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9476" y="1582395"/>
            <a:ext cx="3671888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713" y="2546685"/>
            <a:ext cx="3869208" cy="257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1967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2730" y="784174"/>
            <a:ext cx="8229600" cy="1143000"/>
          </a:xfrm>
        </p:spPr>
        <p:txBody>
          <a:bodyPr anchor="b"/>
          <a:lstStyle/>
          <a:p>
            <a:r>
              <a:rPr lang="en-US" sz="2800" dirty="0">
                <a:solidFill>
                  <a:srgbClr val="00B0F0"/>
                </a:solidFill>
              </a:rPr>
              <a:t>Paderborn Centre for Educational Research and Teaching </a:t>
            </a:r>
            <a:r>
              <a:rPr lang="en-US" sz="2800" dirty="0" smtClean="0">
                <a:solidFill>
                  <a:srgbClr val="00B0F0"/>
                </a:solidFill>
              </a:rPr>
              <a:t>Training (</a:t>
            </a:r>
            <a:r>
              <a:rPr lang="de-DE" sz="2800" dirty="0" smtClean="0">
                <a:solidFill>
                  <a:srgbClr val="00B0F0"/>
                </a:solidFill>
              </a:rPr>
              <a:t>PLAZ) </a:t>
            </a:r>
            <a:endParaRPr lang="de-DE" sz="2800" dirty="0">
              <a:solidFill>
                <a:srgbClr val="00B0F0"/>
              </a:solidFill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1238222" y="1986918"/>
            <a:ext cx="8281616" cy="3110015"/>
            <a:chOff x="1238222" y="1986918"/>
            <a:chExt cx="8281616" cy="3110015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1238222" y="1986918"/>
              <a:ext cx="8281616" cy="3110015"/>
              <a:chOff x="1238222" y="1986918"/>
              <a:chExt cx="8281616" cy="3110015"/>
            </a:xfrm>
          </p:grpSpPr>
          <p:grpSp>
            <p:nvGrpSpPr>
              <p:cNvPr id="6" name="Gruppieren 5"/>
              <p:cNvGrpSpPr/>
              <p:nvPr/>
            </p:nvGrpSpPr>
            <p:grpSpPr>
              <a:xfrm>
                <a:off x="1238222" y="1986918"/>
                <a:ext cx="1324568" cy="3110014"/>
                <a:chOff x="1238222" y="1986918"/>
                <a:chExt cx="1324568" cy="3110014"/>
              </a:xfrm>
            </p:grpSpPr>
            <p:sp>
              <p:nvSpPr>
                <p:cNvPr id="29" name="Flussdiagramm: Prozess 28"/>
                <p:cNvSpPr/>
                <p:nvPr/>
              </p:nvSpPr>
              <p:spPr bwMode="auto">
                <a:xfrm>
                  <a:off x="1238222" y="1986918"/>
                  <a:ext cx="1124529" cy="3110014"/>
                </a:xfrm>
                <a:prstGeom prst="flowChartProcess">
                  <a:avLst/>
                </a:prstGeom>
                <a:solidFill>
                  <a:srgbClr val="47C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  <a:softEdge rad="31750"/>
                </a:effectLst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rgbClr val="000000">
                        <a:alpha val="0"/>
                      </a:srgbClr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pic>
              <p:nvPicPr>
                <p:cNvPr id="19" name="Picture 16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3983" y="3459281"/>
                  <a:ext cx="1018807" cy="10504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" name="Gruppieren 6"/>
              <p:cNvGrpSpPr/>
              <p:nvPr/>
            </p:nvGrpSpPr>
            <p:grpSpPr>
              <a:xfrm>
                <a:off x="2516855" y="1986919"/>
                <a:ext cx="1211028" cy="3110013"/>
                <a:chOff x="2516855" y="1986919"/>
                <a:chExt cx="1211028" cy="3110013"/>
              </a:xfrm>
            </p:grpSpPr>
            <p:sp>
              <p:nvSpPr>
                <p:cNvPr id="26" name="Flussdiagramm: Prozess 25"/>
                <p:cNvSpPr/>
                <p:nvPr/>
              </p:nvSpPr>
              <p:spPr bwMode="auto">
                <a:xfrm>
                  <a:off x="2516855" y="1986919"/>
                  <a:ext cx="1038062" cy="3110013"/>
                </a:xfrm>
                <a:prstGeom prst="flowChartProcess">
                  <a:avLst/>
                </a:prstGeom>
                <a:solidFill>
                  <a:srgbClr val="47C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  <a:softEdge rad="31750"/>
                </a:effectLst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pic>
              <p:nvPicPr>
                <p:cNvPr id="20" name="Bild 7" descr="WiWi.jpg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32490" y="3459282"/>
                  <a:ext cx="995393" cy="10504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" name="Gruppieren 7"/>
              <p:cNvGrpSpPr/>
              <p:nvPr/>
            </p:nvGrpSpPr>
            <p:grpSpPr>
              <a:xfrm>
                <a:off x="3709020" y="1986920"/>
                <a:ext cx="1192155" cy="3110012"/>
                <a:chOff x="3709020" y="1986920"/>
                <a:chExt cx="1192155" cy="3110012"/>
              </a:xfrm>
            </p:grpSpPr>
            <p:sp>
              <p:nvSpPr>
                <p:cNvPr id="30" name="Flussdiagramm: Prozess 29"/>
                <p:cNvSpPr/>
                <p:nvPr/>
              </p:nvSpPr>
              <p:spPr bwMode="auto">
                <a:xfrm>
                  <a:off x="3709020" y="1986920"/>
                  <a:ext cx="1072645" cy="3110012"/>
                </a:xfrm>
                <a:prstGeom prst="flowChartProcess">
                  <a:avLst/>
                </a:prstGeom>
                <a:solidFill>
                  <a:srgbClr val="47C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  <a:softEdge rad="25400"/>
                </a:effectLst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pic>
              <p:nvPicPr>
                <p:cNvPr id="21" name="Picture 6" descr="sci_480x360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18681" y="3459281"/>
                  <a:ext cx="982494" cy="10504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" name="Gruppieren 8"/>
              <p:cNvGrpSpPr/>
              <p:nvPr/>
            </p:nvGrpSpPr>
            <p:grpSpPr>
              <a:xfrm>
                <a:off x="4935769" y="1986920"/>
                <a:ext cx="1199670" cy="3110012"/>
                <a:chOff x="4935769" y="1986920"/>
                <a:chExt cx="1199670" cy="3110012"/>
              </a:xfrm>
            </p:grpSpPr>
            <p:sp>
              <p:nvSpPr>
                <p:cNvPr id="31" name="Flussdiagramm: Prozess 30"/>
                <p:cNvSpPr/>
                <p:nvPr/>
              </p:nvSpPr>
              <p:spPr bwMode="auto">
                <a:xfrm>
                  <a:off x="4935769" y="1986920"/>
                  <a:ext cx="1089946" cy="3110012"/>
                </a:xfrm>
                <a:prstGeom prst="flowChartProcess">
                  <a:avLst/>
                </a:prstGeom>
                <a:solidFill>
                  <a:srgbClr val="47C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  <a:softEdge rad="25400"/>
                </a:effectLst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pic>
              <p:nvPicPr>
                <p:cNvPr id="22" name="Picture 17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9668" y="3459281"/>
                  <a:ext cx="935771" cy="10504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" name="Gruppieren 10"/>
              <p:cNvGrpSpPr/>
              <p:nvPr/>
            </p:nvGrpSpPr>
            <p:grpSpPr>
              <a:xfrm>
                <a:off x="6179819" y="1986921"/>
                <a:ext cx="1192166" cy="3110012"/>
                <a:chOff x="6179819" y="1986921"/>
                <a:chExt cx="1192166" cy="3110012"/>
              </a:xfrm>
            </p:grpSpPr>
            <p:sp>
              <p:nvSpPr>
                <p:cNvPr id="32" name="Flussdiagramm: Prozess 31"/>
                <p:cNvSpPr/>
                <p:nvPr/>
              </p:nvSpPr>
              <p:spPr bwMode="auto">
                <a:xfrm>
                  <a:off x="6179819" y="1986921"/>
                  <a:ext cx="1078090" cy="3110012"/>
                </a:xfrm>
                <a:prstGeom prst="flowChartProcess">
                  <a:avLst/>
                </a:prstGeom>
                <a:solidFill>
                  <a:srgbClr val="47C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  <a:softEdge rad="25400"/>
                </a:effectLst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pic>
              <p:nvPicPr>
                <p:cNvPr id="23" name="Picture 15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99338" y="3456004"/>
                  <a:ext cx="972647" cy="10504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" name="Textfeld 2"/>
              <p:cNvSpPr txBox="1"/>
              <p:nvPr/>
            </p:nvSpPr>
            <p:spPr>
              <a:xfrm>
                <a:off x="2611038" y="2399933"/>
                <a:ext cx="690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sz="3600" dirty="0">
                  <a:solidFill>
                    <a:schemeClr val="accent2">
                      <a:lumMod val="50000"/>
                    </a:schemeClr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25" name="Textfeld 24"/>
            <p:cNvSpPr txBox="1"/>
            <p:nvPr/>
          </p:nvSpPr>
          <p:spPr>
            <a:xfrm>
              <a:off x="1282434" y="2389523"/>
              <a:ext cx="1450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Arts and Humanities</a:t>
              </a:r>
              <a:endParaRPr lang="en-GB" sz="1200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2474599" y="2434683"/>
              <a:ext cx="1241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Business Administration and </a:t>
              </a:r>
            </a:p>
            <a:p>
              <a:r>
                <a:rPr lang="en-GB" sz="1200" dirty="0" smtClean="0"/>
                <a:t>Economics</a:t>
              </a:r>
              <a:endParaRPr lang="en-GB" sz="1100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3614837" y="2409514"/>
              <a:ext cx="10537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     Science</a:t>
              </a:r>
              <a:endParaRPr lang="en-GB" sz="1200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013110" y="2398783"/>
              <a:ext cx="10007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Mechanical</a:t>
              </a:r>
            </a:p>
            <a:p>
              <a:r>
                <a:rPr lang="en-GB" sz="1200" dirty="0" smtClean="0"/>
                <a:t>Engineering</a:t>
              </a:r>
              <a:endParaRPr lang="en-GB" sz="1200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6221603" y="2410307"/>
              <a:ext cx="12022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Computer Science</a:t>
              </a:r>
            </a:p>
            <a:p>
              <a:r>
                <a:rPr lang="en-GB" sz="1200" dirty="0" smtClean="0"/>
                <a:t>Electrical Engineering</a:t>
              </a:r>
            </a:p>
            <a:p>
              <a:r>
                <a:rPr lang="en-GB" sz="1200" dirty="0" smtClean="0"/>
                <a:t>Mathematics</a:t>
              </a:r>
              <a:endParaRPr lang="en-GB" sz="1200" dirty="0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419363" y="4670622"/>
            <a:ext cx="8072967" cy="1345617"/>
            <a:chOff x="419363" y="4670622"/>
            <a:chExt cx="8072967" cy="1345617"/>
          </a:xfrm>
        </p:grpSpPr>
        <p:sp>
          <p:nvSpPr>
            <p:cNvPr id="4" name="Rechteck 3"/>
            <p:cNvSpPr/>
            <p:nvPr/>
          </p:nvSpPr>
          <p:spPr bwMode="auto">
            <a:xfrm>
              <a:off x="499533" y="4670622"/>
              <a:ext cx="7992797" cy="1345617"/>
            </a:xfrm>
            <a:prstGeom prst="rect">
              <a:avLst/>
            </a:prstGeom>
            <a:solidFill>
              <a:schemeClr val="accent2">
                <a:lumMod val="50000"/>
                <a:alpha val="1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419363" y="4804821"/>
              <a:ext cx="791633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dirty="0">
                  <a:solidFill>
                    <a:schemeClr val="accent2">
                      <a:lumMod val="50000"/>
                    </a:schemeClr>
                  </a:solidFill>
                </a:rPr>
                <a:t>Paderborn </a:t>
              </a:r>
              <a:r>
                <a:rPr lang="de-DE" sz="3200" dirty="0" err="1" smtClean="0">
                  <a:solidFill>
                    <a:schemeClr val="accent2">
                      <a:lumMod val="50000"/>
                    </a:schemeClr>
                  </a:solidFill>
                </a:rPr>
                <a:t>Centre</a:t>
              </a:r>
              <a:r>
                <a:rPr lang="de-DE" sz="3200" dirty="0" smtClean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de-DE" sz="3200" dirty="0" err="1" smtClean="0">
                  <a:solidFill>
                    <a:schemeClr val="accent2">
                      <a:lumMod val="50000"/>
                    </a:schemeClr>
                  </a:solidFill>
                </a:rPr>
                <a:t>for</a:t>
              </a:r>
              <a:r>
                <a:rPr lang="de-DE" sz="3200" dirty="0" smtClean="0">
                  <a:solidFill>
                    <a:schemeClr val="accent2">
                      <a:lumMod val="50000"/>
                    </a:schemeClr>
                  </a:solidFill>
                </a:rPr>
                <a:t> Educational Research </a:t>
              </a:r>
              <a:r>
                <a:rPr lang="de-DE" sz="3200" dirty="0" err="1" smtClean="0">
                  <a:solidFill>
                    <a:schemeClr val="accent2">
                      <a:lumMod val="50000"/>
                    </a:schemeClr>
                  </a:solidFill>
                </a:rPr>
                <a:t>and</a:t>
              </a:r>
              <a:r>
                <a:rPr lang="de-DE" sz="3200" dirty="0" smtClean="0">
                  <a:solidFill>
                    <a:schemeClr val="accent2">
                      <a:lumMod val="50000"/>
                    </a:schemeClr>
                  </a:solidFill>
                </a:rPr>
                <a:t> Teaching Training</a:t>
              </a:r>
              <a:endParaRPr lang="en-GB" sz="3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16970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http://www.uni-paderborn.de/e-paper/intelligentlynetworked/content/00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78"/>
          <a:stretch/>
        </p:blipFill>
        <p:spPr bwMode="auto">
          <a:xfrm>
            <a:off x="4934063" y="915150"/>
            <a:ext cx="3862803" cy="388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43650"/>
            <a:ext cx="8229600" cy="1143000"/>
          </a:xfrm>
        </p:spPr>
        <p:txBody>
          <a:bodyPr anchor="b"/>
          <a:lstStyle/>
          <a:p>
            <a:r>
              <a:rPr lang="de-DE" sz="3600" dirty="0" smtClean="0">
                <a:solidFill>
                  <a:srgbClr val="00B0F0"/>
                </a:solidFill>
              </a:rPr>
              <a:t> </a:t>
            </a:r>
            <a:r>
              <a:rPr lang="de-DE" sz="2800" dirty="0" smtClean="0">
                <a:solidFill>
                  <a:srgbClr val="00B0F0"/>
                </a:solidFill>
              </a:rPr>
              <a:t>International Office</a:t>
            </a:r>
            <a:endParaRPr lang="de-DE" sz="3600" dirty="0">
              <a:solidFill>
                <a:srgbClr val="00B0F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4400" y="3995353"/>
            <a:ext cx="8229600" cy="2364258"/>
          </a:xfrm>
        </p:spPr>
        <p:txBody>
          <a:bodyPr/>
          <a:lstStyle/>
          <a:p>
            <a:pPr marL="0" indent="0" algn="r">
              <a:buNone/>
            </a:pPr>
            <a:endParaRPr lang="de-DE" sz="14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r">
              <a:buNone/>
            </a:pPr>
            <a:endParaRPr lang="de-DE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r">
              <a:buNone/>
            </a:pPr>
            <a:endParaRPr lang="de-DE" sz="1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1400" dirty="0" smtClean="0">
                <a:solidFill>
                  <a:schemeClr val="accent2">
                    <a:lumMod val="50000"/>
                  </a:schemeClr>
                </a:solidFill>
              </a:rPr>
              <a:t>Partnerships with about 200 universities worldwide offer perfect opportunities for exchange programmes</a:t>
            </a:r>
          </a:p>
          <a:p>
            <a:r>
              <a:rPr lang="en-GB" altLang="de-DE" sz="1400" dirty="0" smtClean="0">
                <a:solidFill>
                  <a:schemeClr val="accent2">
                    <a:lumMod val="50000"/>
                  </a:schemeClr>
                </a:solidFill>
              </a:rPr>
              <a:t>8 Percent of the students come from abroad</a:t>
            </a:r>
          </a:p>
          <a:p>
            <a:pPr eaLnBrk="1" hangingPunct="1"/>
            <a:r>
              <a:rPr lang="en-GB" altLang="de-DE" sz="1400" dirty="0" smtClean="0">
                <a:solidFill>
                  <a:schemeClr val="accent2">
                    <a:lumMod val="50000"/>
                  </a:schemeClr>
                </a:solidFill>
              </a:rPr>
              <a:t>Web: io.uni-paderborn.de</a:t>
            </a:r>
          </a:p>
        </p:txBody>
      </p:sp>
    </p:spTree>
    <p:extLst>
      <p:ext uri="{BB962C8B-B14F-4D97-AF65-F5344CB8AC3E}">
        <p14:creationId xmlns:p14="http://schemas.microsoft.com/office/powerpoint/2010/main" val="21961528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727585" y="3198168"/>
            <a:ext cx="3688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 Hochschule für Musik Detmold</a:t>
            </a:r>
            <a:endParaRPr lang="de-DE" dirty="0"/>
          </a:p>
        </p:txBody>
      </p:sp>
      <p:pic>
        <p:nvPicPr>
          <p:cNvPr id="5" name="Picture 5" descr="HfMD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834356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fM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4823" y="1481397"/>
            <a:ext cx="4067175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fM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210" y="1834356"/>
            <a:ext cx="6096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fMD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6027" y="1657349"/>
            <a:ext cx="352742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457200" y="343650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altLang="de-DE" sz="2800" dirty="0">
                <a:solidFill>
                  <a:srgbClr val="00B0F0"/>
                </a:solidFill>
              </a:rPr>
              <a:t> </a:t>
            </a:r>
            <a:br>
              <a:rPr lang="de-DE" altLang="de-DE" sz="2800" dirty="0">
                <a:solidFill>
                  <a:srgbClr val="00B0F0"/>
                </a:solidFill>
              </a:rPr>
            </a:br>
            <a:r>
              <a:rPr lang="de-DE" altLang="de-DE" sz="2800" dirty="0">
                <a:solidFill>
                  <a:srgbClr val="00B0F0"/>
                </a:solidFill>
              </a:rPr>
              <a:t>   Hochschule für Musik Detmold</a:t>
            </a:r>
            <a:endParaRPr lang="de-DE" sz="28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38310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015192"/>
              </p:ext>
            </p:extLst>
          </p:nvPr>
        </p:nvGraphicFramePr>
        <p:xfrm>
          <a:off x="815975" y="1863725"/>
          <a:ext cx="7339013" cy="434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3" name="Arbeitsblatt" r:id="rId3" imgW="6724829" imgH="3981325" progId="Excel.Sheet.8">
                  <p:embed/>
                </p:oleObj>
              </mc:Choice>
              <mc:Fallback>
                <p:oleObj name="Arbeitsblatt" r:id="rId3" imgW="6724829" imgH="3981325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975" y="1863725"/>
                        <a:ext cx="7339013" cy="434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1"/>
          <p:cNvSpPr txBox="1">
            <a:spLocks/>
          </p:cNvSpPr>
          <p:nvPr/>
        </p:nvSpPr>
        <p:spPr>
          <a:xfrm>
            <a:off x="457200" y="335183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altLang="de-DE" sz="3600" dirty="0">
                <a:solidFill>
                  <a:srgbClr val="00B0F0"/>
                </a:solidFill>
                <a:latin typeface="Arial Narrow" panose="020B0606020202030204" pitchFamily="34" charset="0"/>
              </a:rPr>
              <a:t/>
            </a:r>
            <a:br>
              <a:rPr lang="de-DE" altLang="de-DE" sz="3600" dirty="0">
                <a:solidFill>
                  <a:srgbClr val="00B0F0"/>
                </a:solidFill>
                <a:latin typeface="Arial Narrow" panose="020B0606020202030204" pitchFamily="34" charset="0"/>
              </a:rPr>
            </a:br>
            <a:r>
              <a:rPr lang="de-DE" altLang="de-DE" sz="2800" dirty="0" smtClean="0">
                <a:solidFill>
                  <a:srgbClr val="00B0F0"/>
                </a:solidFill>
              </a:rPr>
              <a:t>20,205 </a:t>
            </a:r>
            <a:r>
              <a:rPr lang="de-DE" altLang="de-DE" sz="2800" dirty="0" err="1">
                <a:solidFill>
                  <a:srgbClr val="00B0F0"/>
                </a:solidFill>
              </a:rPr>
              <a:t>Students</a:t>
            </a:r>
            <a:r>
              <a:rPr lang="de-DE" altLang="de-DE" sz="2800" dirty="0">
                <a:solidFill>
                  <a:srgbClr val="00B0F0"/>
                </a:solidFill>
              </a:rPr>
              <a:t> in Winter Semester </a:t>
            </a:r>
            <a:r>
              <a:rPr lang="de-DE" altLang="de-DE" sz="2800" dirty="0" smtClean="0">
                <a:solidFill>
                  <a:srgbClr val="00B0F0"/>
                </a:solidFill>
              </a:rPr>
              <a:t>2017/18</a:t>
            </a:r>
            <a:endParaRPr lang="de-DE" sz="28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7894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57200" y="335183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2800" dirty="0">
                <a:solidFill>
                  <a:srgbClr val="00B0F0"/>
                </a:solidFill>
              </a:rPr>
              <a:t>Origin </a:t>
            </a:r>
            <a:r>
              <a:rPr lang="de-DE" sz="2800" dirty="0" err="1">
                <a:solidFill>
                  <a:srgbClr val="00B0F0"/>
                </a:solidFill>
              </a:rPr>
              <a:t>of</a:t>
            </a:r>
            <a:r>
              <a:rPr lang="de-DE" sz="2800" dirty="0">
                <a:solidFill>
                  <a:srgbClr val="00B0F0"/>
                </a:solidFill>
              </a:rPr>
              <a:t> </a:t>
            </a:r>
            <a:r>
              <a:rPr lang="de-DE" sz="2800" dirty="0" err="1">
                <a:solidFill>
                  <a:srgbClr val="00B0F0"/>
                </a:solidFill>
              </a:rPr>
              <a:t>Students</a:t>
            </a:r>
            <a:endParaRPr lang="de-DE" sz="2000" kern="0" dirty="0">
              <a:solidFill>
                <a:srgbClr val="00B0F0"/>
              </a:solidFill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777791"/>
              </p:ext>
            </p:extLst>
          </p:nvPr>
        </p:nvGraphicFramePr>
        <p:xfrm>
          <a:off x="1820333" y="1497721"/>
          <a:ext cx="5503334" cy="467359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75000">
                  <a:extLst>
                    <a:ext uri="{9D8B030D-6E8A-4147-A177-3AD203B41FA5}">
                      <a16:colId xmlns:a16="http://schemas.microsoft.com/office/drawing/2014/main" val="4198695951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2984208586"/>
                    </a:ext>
                  </a:extLst>
                </a:gridCol>
                <a:gridCol w="931334">
                  <a:extLst>
                    <a:ext uri="{9D8B030D-6E8A-4147-A177-3AD203B41FA5}">
                      <a16:colId xmlns:a16="http://schemas.microsoft.com/office/drawing/2014/main" val="1123795267"/>
                    </a:ext>
                  </a:extLst>
                </a:gridCol>
              </a:tblGrid>
              <a:tr h="31157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Total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baseline="0" dirty="0" err="1" smtClean="0"/>
                        <a:t>students</a:t>
                      </a:r>
                      <a:endParaRPr lang="de-DE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20,205</a:t>
                      </a:r>
                      <a:endParaRPr lang="de-DE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 Narrow" panose="020B0606020202030204" pitchFamily="34" charset="0"/>
                        </a:rPr>
                        <a:t>100 %</a:t>
                      </a:r>
                      <a:endParaRPr lang="de-DE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300803"/>
                  </a:ext>
                </a:extLst>
              </a:tr>
              <a:tr h="31157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Nordrhein-Westfalen (NRW)</a:t>
                      </a:r>
                      <a:endParaRPr lang="de-DE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16,118</a:t>
                      </a:r>
                      <a:endParaRPr lang="de-DE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 Narrow" panose="020B0606020202030204" pitchFamily="34" charset="0"/>
                        </a:rPr>
                        <a:t>80 %</a:t>
                      </a:r>
                      <a:endParaRPr lang="de-DE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831601"/>
                  </a:ext>
                </a:extLst>
              </a:tr>
              <a:tr h="31157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Ostwestfalen-Lippe</a:t>
                      </a:r>
                      <a:endParaRPr lang="de-DE" sz="1400" dirty="0"/>
                    </a:p>
                  </a:txBody>
                  <a:tcPr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9,713</a:t>
                      </a:r>
                      <a:endParaRPr lang="de-DE" sz="1400" dirty="0"/>
                    </a:p>
                  </a:txBody>
                  <a:tcPr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 Narrow" panose="020B0606020202030204" pitchFamily="34" charset="0"/>
                        </a:rPr>
                        <a:t>48 %</a:t>
                      </a:r>
                      <a:endParaRPr lang="de-DE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1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57199"/>
                  </a:ext>
                </a:extLst>
              </a:tr>
              <a:tr h="31157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Bielefeld</a:t>
                      </a:r>
                      <a:endParaRPr lang="de-DE" sz="1400" dirty="0"/>
                    </a:p>
                  </a:txBody>
                  <a:tcPr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1,076</a:t>
                      </a:r>
                      <a:endParaRPr lang="de-DE" sz="1400" dirty="0"/>
                    </a:p>
                  </a:txBody>
                  <a:tcPr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 Narrow" panose="020B0606020202030204" pitchFamily="34" charset="0"/>
                        </a:rPr>
                        <a:t>5 %</a:t>
                      </a:r>
                      <a:endParaRPr lang="de-DE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1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218269"/>
                  </a:ext>
                </a:extLst>
              </a:tr>
              <a:tr h="31157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Gütersloh</a:t>
                      </a:r>
                      <a:endParaRPr lang="de-DE" sz="1400" dirty="0"/>
                    </a:p>
                  </a:txBody>
                  <a:tcPr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1,080</a:t>
                      </a:r>
                      <a:endParaRPr lang="de-DE" sz="1400" dirty="0"/>
                    </a:p>
                  </a:txBody>
                  <a:tcPr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 Narrow" panose="020B0606020202030204" pitchFamily="34" charset="0"/>
                        </a:rPr>
                        <a:t>5 %</a:t>
                      </a:r>
                      <a:endParaRPr lang="de-DE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1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326371"/>
                  </a:ext>
                </a:extLst>
              </a:tr>
              <a:tr h="31157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Herford</a:t>
                      </a:r>
                      <a:endParaRPr lang="de-DE" sz="1400" dirty="0"/>
                    </a:p>
                  </a:txBody>
                  <a:tcPr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580</a:t>
                      </a:r>
                      <a:endParaRPr lang="de-DE" sz="1400" dirty="0"/>
                    </a:p>
                  </a:txBody>
                  <a:tcPr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 Narrow" panose="020B0606020202030204" pitchFamily="34" charset="0"/>
                        </a:rPr>
                        <a:t>3 %</a:t>
                      </a:r>
                      <a:endParaRPr lang="de-DE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1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195098"/>
                  </a:ext>
                </a:extLst>
              </a:tr>
              <a:tr h="31157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Höxter</a:t>
                      </a:r>
                      <a:endParaRPr lang="de-DE" sz="1400" dirty="0"/>
                    </a:p>
                  </a:txBody>
                  <a:tcPr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1,334</a:t>
                      </a:r>
                      <a:endParaRPr lang="de-DE" sz="1400" dirty="0"/>
                    </a:p>
                  </a:txBody>
                  <a:tcPr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 Narrow" panose="020B0606020202030204" pitchFamily="34" charset="0"/>
                        </a:rPr>
                        <a:t>7</a:t>
                      </a:r>
                      <a:r>
                        <a:rPr lang="de-DE" sz="1400" baseline="0" dirty="0" smtClean="0">
                          <a:latin typeface="Arial Narrow" panose="020B0606020202030204" pitchFamily="34" charset="0"/>
                        </a:rPr>
                        <a:t> %</a:t>
                      </a:r>
                      <a:endParaRPr lang="de-DE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1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70521"/>
                  </a:ext>
                </a:extLst>
              </a:tr>
              <a:tr h="31157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Lippe</a:t>
                      </a:r>
                      <a:endParaRPr lang="de-DE" sz="1400" dirty="0"/>
                    </a:p>
                  </a:txBody>
                  <a:tcPr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1,351</a:t>
                      </a:r>
                      <a:endParaRPr lang="de-DE" sz="1400" dirty="0"/>
                    </a:p>
                  </a:txBody>
                  <a:tcPr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 Narrow" panose="020B0606020202030204" pitchFamily="34" charset="0"/>
                        </a:rPr>
                        <a:t>7 %</a:t>
                      </a:r>
                      <a:endParaRPr lang="de-DE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1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01871"/>
                  </a:ext>
                </a:extLst>
              </a:tr>
              <a:tr h="31157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Minden-Lübbecke</a:t>
                      </a:r>
                      <a:endParaRPr lang="de-DE" sz="1400" dirty="0"/>
                    </a:p>
                  </a:txBody>
                  <a:tcPr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490</a:t>
                      </a:r>
                      <a:endParaRPr lang="de-DE" sz="1400" dirty="0"/>
                    </a:p>
                  </a:txBody>
                  <a:tcPr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 Narrow" panose="020B0606020202030204" pitchFamily="34" charset="0"/>
                        </a:rPr>
                        <a:t>2 %</a:t>
                      </a:r>
                      <a:endParaRPr lang="de-DE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1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322355"/>
                  </a:ext>
                </a:extLst>
              </a:tr>
              <a:tr h="31157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Paderborn</a:t>
                      </a:r>
                      <a:endParaRPr lang="de-DE" sz="1400" dirty="0"/>
                    </a:p>
                  </a:txBody>
                  <a:tcPr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3,802</a:t>
                      </a:r>
                      <a:endParaRPr lang="de-DE" sz="1400" dirty="0"/>
                    </a:p>
                  </a:txBody>
                  <a:tcPr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 Narrow" panose="020B0606020202030204" pitchFamily="34" charset="0"/>
                        </a:rPr>
                        <a:t>19 %</a:t>
                      </a:r>
                      <a:endParaRPr lang="de-DE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1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317711"/>
                  </a:ext>
                </a:extLst>
              </a:tr>
              <a:tr h="31157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Hochsauerlandkreis</a:t>
                      </a:r>
                      <a:endParaRPr lang="de-DE" sz="1400" dirty="0"/>
                    </a:p>
                  </a:txBody>
                  <a:tcPr>
                    <a:solidFill>
                      <a:srgbClr val="53D2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722</a:t>
                      </a:r>
                      <a:endParaRPr lang="de-DE" sz="1400" dirty="0"/>
                    </a:p>
                  </a:txBody>
                  <a:tcPr>
                    <a:solidFill>
                      <a:srgbClr val="53D2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 Narrow" panose="020B0606020202030204" pitchFamily="34" charset="0"/>
                        </a:rPr>
                        <a:t>4 %</a:t>
                      </a:r>
                      <a:endParaRPr lang="de-DE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53D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19784"/>
                  </a:ext>
                </a:extLst>
              </a:tr>
              <a:tr h="31157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Soest</a:t>
                      </a:r>
                      <a:endParaRPr lang="de-DE" sz="1400" dirty="0"/>
                    </a:p>
                  </a:txBody>
                  <a:tcPr>
                    <a:solidFill>
                      <a:srgbClr val="53D2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1,639</a:t>
                      </a:r>
                      <a:endParaRPr lang="de-DE" sz="1400" dirty="0"/>
                    </a:p>
                  </a:txBody>
                  <a:tcPr>
                    <a:solidFill>
                      <a:srgbClr val="53D2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 Narrow" panose="020B0606020202030204" pitchFamily="34" charset="0"/>
                        </a:rPr>
                        <a:t>8 %</a:t>
                      </a:r>
                      <a:endParaRPr lang="de-DE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53D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303744"/>
                  </a:ext>
                </a:extLst>
              </a:tr>
              <a:tr h="311573"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Remaining</a:t>
                      </a:r>
                      <a:r>
                        <a:rPr lang="de-DE" sz="1400" dirty="0" smtClean="0"/>
                        <a:t> NRW</a:t>
                      </a:r>
                      <a:endParaRPr lang="de-DE" sz="1400" dirty="0"/>
                    </a:p>
                  </a:txBody>
                  <a:tcPr>
                    <a:solidFill>
                      <a:srgbClr val="53D2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4,044</a:t>
                      </a:r>
                      <a:endParaRPr lang="de-DE" sz="1400" dirty="0"/>
                    </a:p>
                  </a:txBody>
                  <a:tcPr>
                    <a:solidFill>
                      <a:srgbClr val="53D2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 Narrow" panose="020B0606020202030204" pitchFamily="34" charset="0"/>
                        </a:rPr>
                        <a:t>20 %</a:t>
                      </a:r>
                      <a:endParaRPr lang="de-DE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53D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770502"/>
                  </a:ext>
                </a:extLst>
              </a:tr>
              <a:tr h="311573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Other </a:t>
                      </a:r>
                      <a:r>
                        <a:rPr lang="de-DE" sz="1400" dirty="0" err="1" smtClean="0"/>
                        <a:t>regions</a:t>
                      </a:r>
                      <a:endParaRPr lang="de-DE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2,466</a:t>
                      </a:r>
                      <a:endParaRPr lang="de-DE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 Narrow" panose="020B0606020202030204" pitchFamily="34" charset="0"/>
                        </a:rPr>
                        <a:t>12 %</a:t>
                      </a:r>
                      <a:endParaRPr lang="de-DE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475376"/>
                  </a:ext>
                </a:extLst>
              </a:tr>
              <a:tr h="311573"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Foreign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baseline="0" dirty="0" err="1" smtClean="0"/>
                        <a:t>students</a:t>
                      </a:r>
                      <a:endParaRPr lang="de-DE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1,621</a:t>
                      </a:r>
                      <a:endParaRPr lang="de-DE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 Narrow" panose="020B0606020202030204" pitchFamily="34" charset="0"/>
                        </a:rPr>
                        <a:t>8 %</a:t>
                      </a:r>
                      <a:endParaRPr lang="de-DE" sz="1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878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694772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b="1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 </a:t>
            </a:r>
            <a:r>
              <a:rPr lang="de-DE" altLang="de-DE" sz="2000" b="1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I </a:t>
            </a:r>
            <a:r>
              <a:rPr lang="de-DE" altLang="de-DE" sz="2000" b="1" dirty="0" err="1" smtClean="0">
                <a:solidFill>
                  <a:srgbClr val="00254F"/>
                </a:solidFill>
                <a:latin typeface="Arial Narrow" panose="020B0606020202030204" pitchFamily="34" charset="0"/>
              </a:rPr>
              <a:t>Faculty</a:t>
            </a:r>
            <a:r>
              <a:rPr lang="de-DE" altLang="de-DE" sz="2000" b="1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of Arts and Humanities</a:t>
            </a:r>
            <a:endParaRPr lang="de-DE" altLang="de-DE" sz="20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22903" y="3678461"/>
            <a:ext cx="28426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III </a:t>
            </a:r>
            <a:r>
              <a:rPr lang="de-DE" altLang="de-DE" sz="2000" dirty="0" err="1" smtClean="0">
                <a:solidFill>
                  <a:srgbClr val="00254F"/>
                </a:solidFill>
                <a:latin typeface="Arial Narrow" panose="020B0606020202030204" pitchFamily="34" charset="0"/>
              </a:rPr>
              <a:t>Faculty</a:t>
            </a:r>
            <a:r>
              <a:rPr lang="de-DE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of Science</a:t>
            </a:r>
            <a:r>
              <a:rPr lang="de-DE" altLang="de-DE" sz="2000" b="0" dirty="0">
                <a:solidFill>
                  <a:schemeClr val="accent2"/>
                </a:solidFill>
              </a:rPr>
              <a:t>		</a:t>
            </a:r>
          </a:p>
        </p:txBody>
      </p:sp>
      <p:pic>
        <p:nvPicPr>
          <p:cNvPr id="6" name="Picture 6" descr="sci_480x36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2257" y="3424250"/>
            <a:ext cx="13541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55265" y="5562047"/>
            <a:ext cx="84137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V </a:t>
            </a:r>
            <a:r>
              <a:rPr lang="de-DE" altLang="de-DE" sz="2000" dirty="0" err="1" smtClean="0">
                <a:solidFill>
                  <a:srgbClr val="00254F"/>
                </a:solidFill>
                <a:latin typeface="Arial Narrow" panose="020B0606020202030204" pitchFamily="34" charset="0"/>
              </a:rPr>
              <a:t>Faculty</a:t>
            </a:r>
            <a:r>
              <a:rPr lang="de-DE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of Computer Science, Electrical Engineering and Mathematics</a:t>
            </a:r>
            <a:r>
              <a:rPr lang="de-DE" altLang="de-DE" sz="2400" dirty="0">
                <a:solidFill>
                  <a:srgbClr val="00254F"/>
                </a:solidFill>
                <a:latin typeface="Arial Narrow" panose="020B0606020202030204" pitchFamily="34" charset="0"/>
              </a:rPr>
              <a:t>				</a:t>
            </a:r>
          </a:p>
          <a:p>
            <a:pPr algn="ctr"/>
            <a:r>
              <a:rPr lang="de-DE" altLang="de-DE" sz="2400" dirty="0">
                <a:solidFill>
                  <a:srgbClr val="00254F"/>
                </a:solidFill>
                <a:latin typeface="Arial Narrow" panose="020B0606020202030204" pitchFamily="34" charset="0"/>
              </a:rPr>
              <a:t>		</a:t>
            </a:r>
            <a:r>
              <a:rPr lang="de-DE" altLang="de-DE" sz="2400" b="0" dirty="0">
                <a:solidFill>
                  <a:schemeClr val="accent2"/>
                </a:solidFill>
              </a:rPr>
              <a:t>				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254375" y="4642777"/>
            <a:ext cx="401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de-DE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IV </a:t>
            </a:r>
            <a:r>
              <a:rPr lang="de-DE" altLang="de-DE" sz="2000" dirty="0" err="1" smtClean="0">
                <a:solidFill>
                  <a:srgbClr val="00254F"/>
                </a:solidFill>
                <a:latin typeface="Arial Narrow" panose="020B0606020202030204" pitchFamily="34" charset="0"/>
              </a:rPr>
              <a:t>Faculty</a:t>
            </a:r>
            <a:r>
              <a:rPr lang="de-DE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of </a:t>
            </a:r>
            <a:r>
              <a:rPr lang="de-DE" altLang="de-DE" sz="2000" dirty="0" err="1" smtClean="0">
                <a:solidFill>
                  <a:srgbClr val="00254F"/>
                </a:solidFill>
                <a:latin typeface="Arial Narrow" panose="020B0606020202030204" pitchFamily="34" charset="0"/>
              </a:rPr>
              <a:t>Mechanical</a:t>
            </a:r>
            <a:r>
              <a:rPr lang="de-DE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Engineering</a:t>
            </a:r>
            <a:endParaRPr lang="de-DE" altLang="de-DE" sz="2000" dirty="0">
              <a:solidFill>
                <a:srgbClr val="00254F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108200" y="2830075"/>
            <a:ext cx="61790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2000" b="0" dirty="0" smtClean="0">
                <a:solidFill>
                  <a:schemeClr val="accent2"/>
                </a:solidFill>
              </a:rPr>
              <a:t> </a:t>
            </a:r>
            <a:r>
              <a:rPr lang="de-DE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II </a:t>
            </a:r>
            <a:r>
              <a:rPr lang="de-DE" altLang="de-DE" sz="2000" dirty="0" err="1" smtClean="0">
                <a:solidFill>
                  <a:srgbClr val="00254F"/>
                </a:solidFill>
                <a:latin typeface="Arial Narrow" panose="020B0606020202030204" pitchFamily="34" charset="0"/>
              </a:rPr>
              <a:t>Faculty</a:t>
            </a:r>
            <a:r>
              <a:rPr lang="de-DE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of Business Administration </a:t>
            </a:r>
            <a:r>
              <a:rPr lang="de-DE" altLang="de-DE" sz="2000" dirty="0" err="1" smtClean="0">
                <a:solidFill>
                  <a:srgbClr val="00254F"/>
                </a:solidFill>
                <a:latin typeface="Arial Narrow" panose="020B0606020202030204" pitchFamily="34" charset="0"/>
              </a:rPr>
              <a:t>and</a:t>
            </a:r>
            <a:r>
              <a:rPr lang="de-DE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Economics</a:t>
            </a:r>
            <a:endParaRPr lang="de-DE" altLang="de-DE" sz="2000" dirty="0">
              <a:solidFill>
                <a:srgbClr val="00254F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1460" y="5213209"/>
            <a:ext cx="10858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156" y="1497417"/>
            <a:ext cx="123825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9892" y="3995077"/>
            <a:ext cx="10334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quadra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200" y="2866124"/>
            <a:ext cx="355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quadrat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7794" y="3752069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quadrat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6410" y="4682524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quadrat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903" y="5589588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Bild 7" descr="WiWi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762" y="2452688"/>
            <a:ext cx="80168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el 1"/>
          <p:cNvSpPr txBox="1">
            <a:spLocks/>
          </p:cNvSpPr>
          <p:nvPr/>
        </p:nvSpPr>
        <p:spPr>
          <a:xfrm>
            <a:off x="457200" y="335183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2800" dirty="0" err="1">
                <a:solidFill>
                  <a:srgbClr val="00B0F0"/>
                </a:solidFill>
              </a:rPr>
              <a:t>Faculties</a:t>
            </a:r>
            <a:r>
              <a:rPr lang="de-DE" sz="2800" dirty="0">
                <a:solidFill>
                  <a:srgbClr val="00B0F0"/>
                </a:solidFill>
              </a:rPr>
              <a:t> at Paderborn University</a:t>
            </a:r>
            <a:endParaRPr lang="de-DE" sz="2000" kern="0" dirty="0">
              <a:solidFill>
                <a:srgbClr val="00B0F0"/>
              </a:solidFill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555819" y="1758608"/>
            <a:ext cx="355600" cy="362573"/>
          </a:xfrm>
          <a:prstGeom prst="rect">
            <a:avLst/>
          </a:prstGeom>
          <a:solidFill>
            <a:srgbClr val="D7336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6386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Department of English and American Studies</a:t>
            </a:r>
          </a:p>
          <a:p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Department of Education</a:t>
            </a:r>
          </a:p>
          <a:p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Department of Protestant Theology</a:t>
            </a:r>
          </a:p>
          <a:p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Department of German Studies and Comparative Literary Studies</a:t>
            </a:r>
          </a:p>
          <a:p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Department of History </a:t>
            </a:r>
            <a:endParaRPr lang="en-GB" altLang="de-DE" sz="2000" dirty="0">
              <a:solidFill>
                <a:srgbClr val="00254F"/>
              </a:solidFill>
              <a:latin typeface="Arial Narrow" panose="020B0606020202030204" pitchFamily="34" charset="0"/>
            </a:endParaRPr>
          </a:p>
          <a:p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Department of Social and Human Sciences</a:t>
            </a:r>
          </a:p>
          <a:p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Department of Catholic Theology</a:t>
            </a:r>
          </a:p>
          <a:p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Department of Art / Music / Textiles</a:t>
            </a:r>
          </a:p>
          <a:p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Department </a:t>
            </a:r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of Media </a:t>
            </a: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Studies</a:t>
            </a:r>
          </a:p>
          <a:p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Department </a:t>
            </a:r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of Romance Languages</a:t>
            </a:r>
          </a:p>
          <a:p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Musicology Seminar Detmold/Paderborn</a:t>
            </a:r>
            <a:endParaRPr lang="en-GB" altLang="de-DE" sz="2000" dirty="0">
              <a:solidFill>
                <a:srgbClr val="00254F"/>
              </a:solidFill>
              <a:latin typeface="Arial Narrow" panose="020B0606020202030204" pitchFamily="34" charset="0"/>
            </a:endParaRPr>
          </a:p>
          <a:p>
            <a:endParaRPr lang="de-DE" altLang="de-DE" sz="2000" dirty="0">
              <a:solidFill>
                <a:srgbClr val="00254F"/>
              </a:solidFill>
              <a:latin typeface="Arial Narrow" panose="020B0606020202030204" pitchFamily="34" charset="0"/>
            </a:endParaRPr>
          </a:p>
          <a:p>
            <a:endParaRPr lang="de-DE" sz="2000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6703" y="4196478"/>
            <a:ext cx="2220097" cy="238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57200" y="335183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2800" dirty="0" err="1">
                <a:solidFill>
                  <a:srgbClr val="00B0F0"/>
                </a:solidFill>
              </a:rPr>
              <a:t>Faculty</a:t>
            </a:r>
            <a:r>
              <a:rPr lang="de-DE" sz="2800" dirty="0">
                <a:solidFill>
                  <a:srgbClr val="00B0F0"/>
                </a:solidFill>
              </a:rPr>
              <a:t> </a:t>
            </a:r>
            <a:r>
              <a:rPr lang="de-DE" sz="2800" dirty="0" err="1">
                <a:solidFill>
                  <a:srgbClr val="00B0F0"/>
                </a:solidFill>
              </a:rPr>
              <a:t>of</a:t>
            </a:r>
            <a:r>
              <a:rPr lang="de-DE" sz="2800" dirty="0">
                <a:solidFill>
                  <a:srgbClr val="00B0F0"/>
                </a:solidFill>
              </a:rPr>
              <a:t> Arts </a:t>
            </a:r>
            <a:r>
              <a:rPr lang="de-DE" sz="2800" dirty="0" err="1">
                <a:solidFill>
                  <a:srgbClr val="00B0F0"/>
                </a:solidFill>
              </a:rPr>
              <a:t>and</a:t>
            </a:r>
            <a:r>
              <a:rPr lang="de-DE" sz="2800" dirty="0">
                <a:solidFill>
                  <a:srgbClr val="00B0F0"/>
                </a:solidFill>
              </a:rPr>
              <a:t> </a:t>
            </a:r>
            <a:r>
              <a:rPr lang="de-DE" sz="2800" dirty="0" err="1">
                <a:solidFill>
                  <a:srgbClr val="00B0F0"/>
                </a:solidFill>
              </a:rPr>
              <a:t>Humanities</a:t>
            </a:r>
            <a:endParaRPr lang="de-DE" sz="20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174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48481"/>
            <a:ext cx="8229600" cy="4525963"/>
          </a:xfrm>
        </p:spPr>
        <p:txBody>
          <a:bodyPr/>
          <a:lstStyle/>
          <a:p>
            <a:r>
              <a:rPr lang="de-DE" altLang="de-DE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Department 1	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Management</a:t>
            </a:r>
          </a:p>
          <a:p>
            <a:endParaRPr lang="de-DE" altLang="de-DE" sz="800" dirty="0" smtClean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Department </a:t>
            </a:r>
            <a:r>
              <a:rPr lang="de-DE" altLang="de-DE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2 	Taxation, 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Accounting </a:t>
            </a:r>
            <a:r>
              <a:rPr lang="de-DE" altLang="de-DE" sz="20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and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altLang="de-DE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Finance</a:t>
            </a:r>
            <a:r>
              <a:rPr lang="de-DE" altLang="de-DE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endParaRPr lang="de-DE" altLang="de-DE" sz="2000" dirty="0" smtClean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de-DE" altLang="de-DE" sz="8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Department 3</a:t>
            </a:r>
            <a:r>
              <a:rPr lang="de-DE" altLang="de-DE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	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Business Information Systems</a:t>
            </a:r>
          </a:p>
          <a:p>
            <a:endParaRPr lang="de-DE" altLang="de-DE" sz="8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Department </a:t>
            </a:r>
            <a:r>
              <a:rPr lang="de-DE" altLang="de-DE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4	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Economics</a:t>
            </a:r>
          </a:p>
          <a:p>
            <a:endParaRPr lang="de-DE" altLang="de-DE" sz="800" dirty="0" smtClean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Department </a:t>
            </a:r>
            <a:r>
              <a:rPr lang="de-DE" altLang="de-DE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5	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Business and Human </a:t>
            </a:r>
            <a:r>
              <a:rPr lang="de-DE" altLang="de-DE" sz="20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Resource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Education</a:t>
            </a:r>
          </a:p>
          <a:p>
            <a:endParaRPr lang="de-DE" altLang="de-DE" sz="8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de-DE" altLang="de-DE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Department 6	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Law</a:t>
            </a:r>
            <a:endParaRPr lang="de-DE" altLang="de-DE" sz="20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de-DE" altLang="de-DE" sz="2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de-DE" altLang="de-DE" sz="2800" dirty="0">
              <a:solidFill>
                <a:schemeClr val="accent2"/>
              </a:solidFill>
            </a:endParaRPr>
          </a:p>
          <a:p>
            <a:endParaRPr lang="de-DE" sz="1400" dirty="0"/>
          </a:p>
        </p:txBody>
      </p:sp>
      <p:pic>
        <p:nvPicPr>
          <p:cNvPr id="4" name="Bild 7" descr="WiWi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787" y="3616411"/>
            <a:ext cx="2005013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57200" y="335183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3600" spc="-150" dirty="0">
                <a:solidFill>
                  <a:srgbClr val="00B0F0"/>
                </a:solidFill>
              </a:rPr>
              <a:t>	</a:t>
            </a:r>
            <a:br>
              <a:rPr lang="de-DE" sz="3600" spc="-150" dirty="0">
                <a:solidFill>
                  <a:srgbClr val="00B0F0"/>
                </a:solidFill>
              </a:rPr>
            </a:br>
            <a:r>
              <a:rPr lang="de-DE" sz="2800" spc="-150" dirty="0" err="1">
                <a:solidFill>
                  <a:srgbClr val="00B0F0"/>
                </a:solidFill>
              </a:rPr>
              <a:t>Faculty</a:t>
            </a:r>
            <a:r>
              <a:rPr lang="de-DE" sz="2800" spc="-150" dirty="0">
                <a:solidFill>
                  <a:srgbClr val="00B0F0"/>
                </a:solidFill>
              </a:rPr>
              <a:t> </a:t>
            </a:r>
            <a:r>
              <a:rPr lang="de-DE" sz="2800" spc="-150" dirty="0" err="1">
                <a:solidFill>
                  <a:srgbClr val="00B0F0"/>
                </a:solidFill>
              </a:rPr>
              <a:t>of</a:t>
            </a:r>
            <a:r>
              <a:rPr lang="de-DE" sz="2800" spc="-150" dirty="0">
                <a:solidFill>
                  <a:srgbClr val="00B0F0"/>
                </a:solidFill>
              </a:rPr>
              <a:t> Business Administration </a:t>
            </a:r>
            <a:r>
              <a:rPr lang="de-DE" sz="2800" spc="-150" dirty="0" err="1">
                <a:solidFill>
                  <a:srgbClr val="00B0F0"/>
                </a:solidFill>
              </a:rPr>
              <a:t>and</a:t>
            </a:r>
            <a:r>
              <a:rPr lang="de-DE" sz="2800" spc="-150" dirty="0">
                <a:solidFill>
                  <a:srgbClr val="00B0F0"/>
                </a:solidFill>
              </a:rPr>
              <a:t> Economics </a:t>
            </a:r>
            <a:endParaRPr lang="de-DE" sz="20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0407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5676900" y="858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494"/>
            <a:ext cx="9144000" cy="609680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4844" y="352276"/>
            <a:ext cx="8229600" cy="1143000"/>
          </a:xfrm>
        </p:spPr>
        <p:txBody>
          <a:bodyPr anchor="b"/>
          <a:lstStyle/>
          <a:p>
            <a:r>
              <a:rPr lang="de-DE" sz="3600" dirty="0" smtClean="0">
                <a:solidFill>
                  <a:srgbClr val="00B0F0"/>
                </a:solidFill>
              </a:rPr>
              <a:t/>
            </a:r>
            <a:br>
              <a:rPr lang="de-DE" sz="3600" dirty="0" smtClean="0">
                <a:solidFill>
                  <a:srgbClr val="00B0F0"/>
                </a:solidFill>
              </a:rPr>
            </a:br>
            <a:r>
              <a:rPr lang="de-DE" sz="2800" dirty="0" err="1" smtClean="0">
                <a:solidFill>
                  <a:srgbClr val="00B0F0"/>
                </a:solidFill>
              </a:rPr>
              <a:t>Faculty</a:t>
            </a:r>
            <a:r>
              <a:rPr lang="de-DE" sz="2800" dirty="0" smtClean="0">
                <a:solidFill>
                  <a:srgbClr val="00B0F0"/>
                </a:solidFill>
              </a:rPr>
              <a:t> of Science</a:t>
            </a:r>
            <a:endParaRPr lang="de-DE" sz="3600" dirty="0">
              <a:solidFill>
                <a:srgbClr val="00B0F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4844" y="1699054"/>
            <a:ext cx="8229600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de-DE" altLang="de-DE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Department </a:t>
            </a:r>
            <a:r>
              <a:rPr lang="de-DE" altLang="de-DE" sz="20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of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Chemistry</a:t>
            </a:r>
          </a:p>
          <a:p>
            <a:pPr eaLnBrk="1" hangingPunct="1">
              <a:lnSpc>
                <a:spcPct val="150000"/>
              </a:lnSpc>
            </a:pP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Department of </a:t>
            </a:r>
            <a:r>
              <a:rPr lang="de-DE" altLang="de-DE" sz="20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Physics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Department </a:t>
            </a:r>
            <a:r>
              <a:rPr lang="de-DE" altLang="de-DE" sz="20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of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20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Exercise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and </a:t>
            </a:r>
            <a:r>
              <a:rPr lang="de-DE" altLang="de-DE" sz="20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Health</a:t>
            </a:r>
            <a:endParaRPr lang="de-DE" altLang="de-DE" sz="20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Picture 6" descr="sci_480x36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1943" y="4633484"/>
            <a:ext cx="241485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47100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de-DE" altLang="de-DE" sz="24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de-DE" altLang="de-DE" sz="20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Sixteen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20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professorships</a:t>
            </a:r>
            <a:endParaRPr lang="de-DE" altLang="de-DE" sz="2000" dirty="0" smtClean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de-DE" altLang="de-DE" sz="8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de-DE" altLang="de-DE" sz="20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Five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interdisciplinary </a:t>
            </a:r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and cross-faculty research facilities</a:t>
            </a: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:</a:t>
            </a:r>
            <a:endParaRPr lang="de-DE" altLang="de-DE" sz="20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endParaRPr lang="en-GB" altLang="de-DE" sz="800" dirty="0" smtClean="0">
              <a:solidFill>
                <a:srgbClr val="00254F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Competence </a:t>
            </a:r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Centre for Sustainable Energy Technology (KET)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20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Direct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Manufacturing Research Center (DMRC)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Fraunhofer Research Institute </a:t>
            </a:r>
            <a:r>
              <a:rPr lang="de-DE" altLang="de-DE" sz="20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for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Design of </a:t>
            </a:r>
            <a:r>
              <a:rPr lang="de-DE" altLang="de-DE" sz="20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Mechatronic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Systems (IEM)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Heinz </a:t>
            </a:r>
            <a:r>
              <a:rPr lang="de-DE" altLang="de-DE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Nixdorf 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Institute (HNI)</a:t>
            </a:r>
            <a:endParaRPr lang="de-DE" altLang="de-DE" sz="20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Institute </a:t>
            </a:r>
            <a:r>
              <a:rPr lang="en-US" altLang="de-DE" sz="20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for Lightweight Design with Hybrid Systems (ILH)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2664" y="4229244"/>
            <a:ext cx="1865870" cy="235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44844" y="352276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2800" dirty="0">
                <a:solidFill>
                  <a:srgbClr val="00B0F0"/>
                </a:solidFill>
              </a:rPr>
              <a:t/>
            </a:r>
            <a:br>
              <a:rPr lang="de-DE" sz="2800" dirty="0">
                <a:solidFill>
                  <a:srgbClr val="00B0F0"/>
                </a:solidFill>
              </a:rPr>
            </a:br>
            <a:r>
              <a:rPr lang="de-DE" sz="2800" dirty="0" err="1">
                <a:solidFill>
                  <a:srgbClr val="00B0F0"/>
                </a:solidFill>
              </a:rPr>
              <a:t>Faculty</a:t>
            </a:r>
            <a:r>
              <a:rPr lang="de-DE" sz="2800" dirty="0">
                <a:solidFill>
                  <a:srgbClr val="00B0F0"/>
                </a:solidFill>
              </a:rPr>
              <a:t> </a:t>
            </a:r>
            <a:r>
              <a:rPr lang="de-DE" sz="2800" dirty="0" err="1">
                <a:solidFill>
                  <a:srgbClr val="00B0F0"/>
                </a:solidFill>
              </a:rPr>
              <a:t>of</a:t>
            </a:r>
            <a:r>
              <a:rPr lang="de-DE" sz="2800" dirty="0">
                <a:solidFill>
                  <a:srgbClr val="00B0F0"/>
                </a:solidFill>
              </a:rPr>
              <a:t> </a:t>
            </a:r>
            <a:r>
              <a:rPr lang="de-DE" sz="2800" dirty="0" err="1">
                <a:solidFill>
                  <a:srgbClr val="00B0F0"/>
                </a:solidFill>
              </a:rPr>
              <a:t>Mechanical</a:t>
            </a:r>
            <a:r>
              <a:rPr lang="de-DE" sz="2800" dirty="0">
                <a:solidFill>
                  <a:srgbClr val="00B0F0"/>
                </a:solidFill>
              </a:rPr>
              <a:t> Engineering</a:t>
            </a:r>
            <a:endParaRPr lang="de-DE" sz="28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354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z="2000" dirty="0" smtClean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Department of Electrical Engineering and Information Technology</a:t>
            </a:r>
            <a:endParaRPr lang="de-DE" altLang="de-DE" sz="20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endParaRPr lang="de-DE" altLang="de-DE" sz="20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Department of Computer Science</a:t>
            </a:r>
            <a:endParaRPr lang="de-DE" altLang="de-DE" sz="20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de-DE" altLang="de-DE" sz="20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Department of Mathematics </a:t>
            </a:r>
            <a:endParaRPr lang="de-DE" altLang="de-DE" sz="20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endParaRPr lang="de-DE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3163" y="3672102"/>
            <a:ext cx="2433637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44844" y="352275"/>
            <a:ext cx="8229600" cy="1586591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2800" dirty="0">
                <a:solidFill>
                  <a:srgbClr val="00B0F0"/>
                </a:solidFill>
              </a:rPr>
              <a:t/>
            </a:r>
            <a:br>
              <a:rPr lang="de-DE" sz="2800" dirty="0">
                <a:solidFill>
                  <a:srgbClr val="00B0F0"/>
                </a:solidFill>
              </a:rPr>
            </a:br>
            <a:r>
              <a:rPr lang="de-DE" sz="2800" dirty="0" err="1">
                <a:solidFill>
                  <a:srgbClr val="00B0F0"/>
                </a:solidFill>
              </a:rPr>
              <a:t>Faculty</a:t>
            </a:r>
            <a:r>
              <a:rPr lang="de-DE" sz="2800" dirty="0">
                <a:solidFill>
                  <a:srgbClr val="00B0F0"/>
                </a:solidFill>
              </a:rPr>
              <a:t> </a:t>
            </a:r>
            <a:r>
              <a:rPr lang="de-DE" sz="2800" dirty="0" err="1">
                <a:solidFill>
                  <a:srgbClr val="00B0F0"/>
                </a:solidFill>
              </a:rPr>
              <a:t>of</a:t>
            </a:r>
            <a:r>
              <a:rPr lang="de-DE" sz="2800" dirty="0">
                <a:solidFill>
                  <a:srgbClr val="00B0F0"/>
                </a:solidFill>
              </a:rPr>
              <a:t> </a:t>
            </a:r>
            <a:r>
              <a:rPr lang="de-DE" sz="2800" dirty="0" err="1" smtClean="0">
                <a:solidFill>
                  <a:srgbClr val="00B0F0"/>
                </a:solidFill>
              </a:rPr>
              <a:t>Mechanical</a:t>
            </a:r>
            <a:r>
              <a:rPr lang="de-DE" sz="2800" dirty="0" smtClean="0">
                <a:solidFill>
                  <a:srgbClr val="00B0F0"/>
                </a:solidFill>
              </a:rPr>
              <a:t>, </a:t>
            </a:r>
            <a:r>
              <a:rPr lang="de-DE" altLang="de-DE" sz="2800" dirty="0" smtClean="0">
                <a:solidFill>
                  <a:srgbClr val="00B0F0"/>
                </a:solidFill>
              </a:rPr>
              <a:t>Computer Science </a:t>
            </a:r>
            <a:r>
              <a:rPr lang="de-DE" altLang="de-DE" sz="2800" dirty="0" err="1" smtClean="0">
                <a:solidFill>
                  <a:srgbClr val="00B0F0"/>
                </a:solidFill>
              </a:rPr>
              <a:t>and</a:t>
            </a:r>
            <a:r>
              <a:rPr lang="de-DE" altLang="de-DE" sz="2800" dirty="0" smtClean="0">
                <a:solidFill>
                  <a:srgbClr val="00B0F0"/>
                </a:solidFill>
              </a:rPr>
              <a:t> </a:t>
            </a:r>
            <a:r>
              <a:rPr lang="de-DE" altLang="de-DE" sz="2800" dirty="0">
                <a:solidFill>
                  <a:srgbClr val="00B0F0"/>
                </a:solidFill>
              </a:rPr>
              <a:t/>
            </a:r>
            <a:br>
              <a:rPr lang="de-DE" altLang="de-DE" sz="2800" dirty="0">
                <a:solidFill>
                  <a:srgbClr val="00B0F0"/>
                </a:solidFill>
              </a:rPr>
            </a:br>
            <a:r>
              <a:rPr lang="de-DE" altLang="de-DE" sz="2800" dirty="0" err="1">
                <a:solidFill>
                  <a:srgbClr val="00B0F0"/>
                </a:solidFill>
              </a:rPr>
              <a:t>Electrical</a:t>
            </a:r>
            <a:r>
              <a:rPr lang="de-DE" altLang="de-DE" sz="2800" dirty="0">
                <a:solidFill>
                  <a:srgbClr val="00B0F0"/>
                </a:solidFill>
              </a:rPr>
              <a:t> Engineering </a:t>
            </a:r>
            <a:r>
              <a:rPr lang="de-DE" altLang="de-DE" sz="2800" dirty="0" err="1">
                <a:solidFill>
                  <a:srgbClr val="00B0F0"/>
                </a:solidFill>
              </a:rPr>
              <a:t>and</a:t>
            </a:r>
            <a:r>
              <a:rPr lang="de-DE" altLang="de-DE" sz="2800" dirty="0">
                <a:solidFill>
                  <a:srgbClr val="00B0F0"/>
                </a:solidFill>
              </a:rPr>
              <a:t> </a:t>
            </a:r>
            <a:r>
              <a:rPr lang="de-DE" altLang="de-DE" sz="2800" dirty="0" err="1">
                <a:solidFill>
                  <a:srgbClr val="00B0F0"/>
                </a:solidFill>
              </a:rPr>
              <a:t>Mathematics</a:t>
            </a:r>
            <a:endParaRPr lang="de-DE" sz="28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370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Staff: </a:t>
            </a: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2,425</a:t>
            </a:r>
            <a:endParaRPr lang="en-GB" altLang="de-DE" sz="2000" dirty="0">
              <a:solidFill>
                <a:srgbClr val="00254F"/>
              </a:solidFill>
              <a:latin typeface="Arial Narrow" panose="020B0606020202030204" pitchFamily="34" charset="0"/>
            </a:endParaRPr>
          </a:p>
          <a:p>
            <a:pPr lvl="2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  260</a:t>
            </a:r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	Professors</a:t>
            </a:r>
          </a:p>
          <a:p>
            <a:pPr lvl="2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  124</a:t>
            </a:r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	Academics staff with civil servant status</a:t>
            </a:r>
          </a:p>
          <a:p>
            <a:pPr lvl="2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  </a:t>
            </a: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  42</a:t>
            </a:r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	Research assistants</a:t>
            </a:r>
          </a:p>
          <a:p>
            <a:pPr lvl="2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1,254 </a:t>
            </a:r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	Other academic staff</a:t>
            </a:r>
          </a:p>
          <a:p>
            <a:pPr lvl="2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  696	Non-academic staff</a:t>
            </a:r>
          </a:p>
          <a:p>
            <a:pPr lvl="2">
              <a:lnSpc>
                <a:spcPct val="90000"/>
              </a:lnSpc>
              <a:buFont typeface="Symbol" panose="05050102010706020507" pitchFamily="18" charset="2"/>
              <a:buChar char="-"/>
            </a:pP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    49 </a:t>
            </a:r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	Trainees/Apprentices</a:t>
            </a:r>
          </a:p>
          <a:p>
            <a:pPr lvl="2">
              <a:lnSpc>
                <a:spcPct val="90000"/>
              </a:lnSpc>
            </a:pPr>
            <a:endParaRPr lang="en-GB" altLang="de-DE" sz="700" dirty="0">
              <a:solidFill>
                <a:srgbClr val="00254F"/>
              </a:solidFill>
              <a:latin typeface="Arial Narrow" panose="020B060602020203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20,205 </a:t>
            </a:r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students </a:t>
            </a: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in </a:t>
            </a:r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winter semester </a:t>
            </a: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2017/2018</a:t>
            </a:r>
            <a:endParaRPr lang="en-GB" altLang="de-DE" sz="2000" dirty="0">
              <a:solidFill>
                <a:srgbClr val="00254F"/>
              </a:solidFill>
              <a:latin typeface="Arial Narrow" panose="020B0606020202030204" pitchFamily="34" charset="0"/>
            </a:endParaRPr>
          </a:p>
          <a:p>
            <a:pPr lvl="1">
              <a:lnSpc>
                <a:spcPct val="90000"/>
              </a:lnSpc>
            </a:pPr>
            <a:endParaRPr lang="en-GB" altLang="de-DE" sz="700" dirty="0">
              <a:solidFill>
                <a:srgbClr val="00254F"/>
              </a:solidFill>
              <a:latin typeface="Arial Narrow" panose="020B0606020202030204" pitchFamily="34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Externally-funded expenditures: </a:t>
            </a: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50.4 </a:t>
            </a:r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million euros in </a:t>
            </a: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2017</a:t>
            </a:r>
            <a:endParaRPr lang="en-GB" altLang="de-DE" sz="2000" dirty="0">
              <a:solidFill>
                <a:srgbClr val="00254F"/>
              </a:solidFill>
              <a:latin typeface="Arial Narrow" panose="020B060602020203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GB" altLang="de-DE" sz="1600" dirty="0">
                <a:solidFill>
                  <a:srgbClr val="00254F"/>
                </a:solidFill>
                <a:latin typeface="Arial Narrow" panose="020B0606020202030204" pitchFamily="34" charset="0"/>
              </a:rPr>
              <a:t>	</a:t>
            </a: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(</a:t>
            </a:r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including other external funds, such as NRW research funding or funding for </a:t>
            </a: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GB" altLang="de-DE" sz="20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        large-scale </a:t>
            </a:r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</a:rPr>
              <a:t>facilities by the DFG)</a:t>
            </a:r>
          </a:p>
          <a:p>
            <a:endParaRPr lang="de-DE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44844" y="352276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2800" dirty="0">
                <a:solidFill>
                  <a:srgbClr val="00B0F0"/>
                </a:solidFill>
              </a:rPr>
              <a:t>The University </a:t>
            </a:r>
            <a:r>
              <a:rPr lang="de-DE" sz="2800" dirty="0" smtClean="0">
                <a:solidFill>
                  <a:srgbClr val="00B0F0"/>
                </a:solidFill>
              </a:rPr>
              <a:t>2018 </a:t>
            </a:r>
            <a:r>
              <a:rPr lang="de-DE" sz="2800" dirty="0">
                <a:solidFill>
                  <a:srgbClr val="00B0F0"/>
                </a:solidFill>
              </a:rPr>
              <a:t>in Numbers</a:t>
            </a:r>
            <a:endParaRPr lang="de-DE" sz="28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676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2544918"/>
              </p:ext>
            </p:extLst>
          </p:nvPr>
        </p:nvGraphicFramePr>
        <p:xfrm>
          <a:off x="590550" y="1789113"/>
          <a:ext cx="7937500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9" name="Arbeitsblatt" r:id="rId3" imgW="9010624" imgH="4800600" progId="Excel.Sheet.8">
                  <p:embed/>
                </p:oleObj>
              </mc:Choice>
              <mc:Fallback>
                <p:oleObj name="Arbeitsblatt" r:id="rId3" imgW="9010624" imgH="48006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1789113"/>
                        <a:ext cx="7937500" cy="422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1"/>
          <p:cNvSpPr txBox="1">
            <a:spLocks/>
          </p:cNvSpPr>
          <p:nvPr/>
        </p:nvSpPr>
        <p:spPr>
          <a:xfrm>
            <a:off x="444844" y="352276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2800" dirty="0" err="1">
                <a:solidFill>
                  <a:srgbClr val="00B0F0"/>
                </a:solidFill>
              </a:rPr>
              <a:t>Expenditure</a:t>
            </a:r>
            <a:r>
              <a:rPr lang="de-DE" sz="2800" dirty="0">
                <a:solidFill>
                  <a:srgbClr val="00B0F0"/>
                </a:solidFill>
              </a:rPr>
              <a:t> </a:t>
            </a:r>
            <a:r>
              <a:rPr lang="de-DE" sz="2800" dirty="0" err="1">
                <a:solidFill>
                  <a:srgbClr val="00B0F0"/>
                </a:solidFill>
              </a:rPr>
              <a:t>of</a:t>
            </a:r>
            <a:r>
              <a:rPr lang="de-DE" sz="2800" dirty="0">
                <a:solidFill>
                  <a:srgbClr val="00B0F0"/>
                </a:solidFill>
              </a:rPr>
              <a:t> </a:t>
            </a:r>
            <a:r>
              <a:rPr lang="de-DE" sz="2800" dirty="0" err="1">
                <a:solidFill>
                  <a:srgbClr val="00B0F0"/>
                </a:solidFill>
              </a:rPr>
              <a:t>External</a:t>
            </a:r>
            <a:r>
              <a:rPr lang="de-DE" sz="2800" dirty="0">
                <a:solidFill>
                  <a:srgbClr val="00B0F0"/>
                </a:solidFill>
              </a:rPr>
              <a:t> Funds in 1,000 Euros</a:t>
            </a:r>
            <a:endParaRPr lang="de-DE" sz="28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9698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86782"/>
            <a:ext cx="8229600" cy="1143000"/>
          </a:xfrm>
        </p:spPr>
        <p:txBody>
          <a:bodyPr anchor="b"/>
          <a:lstStyle/>
          <a:p>
            <a:r>
              <a:rPr lang="de-DE" sz="2800" dirty="0" smtClean="0">
                <a:solidFill>
                  <a:srgbClr val="00B0F0"/>
                </a:solidFill>
              </a:rPr>
              <a:t>Key</a:t>
            </a:r>
            <a:r>
              <a:rPr lang="de-DE" sz="2000" dirty="0" smtClean="0">
                <a:solidFill>
                  <a:srgbClr val="00B0F0"/>
                </a:solidFill>
              </a:rPr>
              <a:t> </a:t>
            </a:r>
            <a:r>
              <a:rPr lang="de-DE" sz="2800" dirty="0" smtClean="0">
                <a:solidFill>
                  <a:srgbClr val="00B0F0"/>
                </a:solidFill>
              </a:rPr>
              <a:t>Research</a:t>
            </a:r>
            <a:r>
              <a:rPr lang="de-DE" sz="2000" dirty="0" smtClean="0">
                <a:solidFill>
                  <a:srgbClr val="00B0F0"/>
                </a:solidFill>
              </a:rPr>
              <a:t> </a:t>
            </a:r>
            <a:r>
              <a:rPr lang="de-DE" sz="2800" dirty="0" smtClean="0">
                <a:solidFill>
                  <a:srgbClr val="00B0F0"/>
                </a:solidFill>
              </a:rPr>
              <a:t>Areas</a:t>
            </a:r>
            <a:endParaRPr lang="de-DE" sz="2000" dirty="0">
              <a:solidFill>
                <a:srgbClr val="00B0F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2000" dirty="0" smtClean="0">
                <a:solidFill>
                  <a:srgbClr val="002060"/>
                </a:solidFill>
              </a:rPr>
              <a:t>Digital </a:t>
            </a:r>
            <a:r>
              <a:rPr lang="de-DE" sz="2000" dirty="0" err="1" smtClean="0">
                <a:solidFill>
                  <a:srgbClr val="002060"/>
                </a:solidFill>
              </a:rPr>
              <a:t>Humanities</a:t>
            </a:r>
            <a:endParaRPr lang="de-DE" sz="2000" dirty="0" smtClean="0">
              <a:solidFill>
                <a:srgbClr val="002060"/>
              </a:solidFill>
            </a:endParaRPr>
          </a:p>
          <a:p>
            <a:endParaRPr lang="de-DE" sz="2000" dirty="0" smtClean="0">
              <a:solidFill>
                <a:srgbClr val="002060"/>
              </a:solidFill>
            </a:endParaRPr>
          </a:p>
          <a:p>
            <a:r>
              <a:rPr lang="de-DE" sz="2000" dirty="0" smtClean="0">
                <a:solidFill>
                  <a:srgbClr val="002060"/>
                </a:solidFill>
              </a:rPr>
              <a:t>Intelligent Technical Systems</a:t>
            </a:r>
          </a:p>
          <a:p>
            <a:endParaRPr lang="de-DE" sz="2000" dirty="0" smtClean="0">
              <a:solidFill>
                <a:srgbClr val="002060"/>
              </a:solidFill>
            </a:endParaRPr>
          </a:p>
          <a:p>
            <a:r>
              <a:rPr lang="de-DE" sz="2000" dirty="0" smtClean="0">
                <a:solidFill>
                  <a:srgbClr val="002060"/>
                </a:solidFill>
              </a:rPr>
              <a:t>Lightweight Design </a:t>
            </a:r>
            <a:r>
              <a:rPr lang="de-DE" sz="2000" dirty="0" err="1" smtClean="0">
                <a:solidFill>
                  <a:srgbClr val="002060"/>
                </a:solidFill>
              </a:rPr>
              <a:t>with</a:t>
            </a:r>
            <a:r>
              <a:rPr lang="de-DE" sz="2000" dirty="0" smtClean="0">
                <a:solidFill>
                  <a:srgbClr val="002060"/>
                </a:solidFill>
              </a:rPr>
              <a:t> Hybrid Systems</a:t>
            </a:r>
          </a:p>
          <a:p>
            <a:endParaRPr lang="de-DE" sz="2000" dirty="0" smtClean="0">
              <a:solidFill>
                <a:srgbClr val="002060"/>
              </a:solidFill>
            </a:endParaRPr>
          </a:p>
          <a:p>
            <a:r>
              <a:rPr lang="de-DE" sz="2000" dirty="0" err="1" smtClean="0">
                <a:solidFill>
                  <a:srgbClr val="002060"/>
                </a:solidFill>
              </a:rPr>
              <a:t>Optoelectronics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>
                <a:solidFill>
                  <a:srgbClr val="002060"/>
                </a:solidFill>
              </a:rPr>
              <a:t>a</a:t>
            </a:r>
            <a:r>
              <a:rPr lang="de-DE" sz="2000" dirty="0" smtClean="0">
                <a:solidFill>
                  <a:srgbClr val="002060"/>
                </a:solidFill>
              </a:rPr>
              <a:t>nd </a:t>
            </a:r>
            <a:r>
              <a:rPr lang="de-DE" sz="2000" dirty="0" err="1" smtClean="0">
                <a:solidFill>
                  <a:srgbClr val="002060"/>
                </a:solidFill>
              </a:rPr>
              <a:t>Photonics</a:t>
            </a:r>
            <a:endParaRPr lang="de-DE" sz="20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047392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399" y="1186248"/>
            <a:ext cx="8332573" cy="5090983"/>
          </a:xfrm>
        </p:spPr>
        <p:txBody>
          <a:bodyPr/>
          <a:lstStyle/>
          <a:p>
            <a:pPr eaLnBrk="1" hangingPunct="1">
              <a:spcBef>
                <a:spcPct val="40000"/>
              </a:spcBef>
            </a:pPr>
            <a:endParaRPr lang="de-DE" altLang="de-DE" sz="1800" dirty="0">
              <a:solidFill>
                <a:srgbClr val="00254F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>
              <a:spcBef>
                <a:spcPct val="40000"/>
              </a:spcBef>
            </a:pPr>
            <a:r>
              <a:rPr lang="en-GB" altLang="de-DE" sz="16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Centre of Excellence “Music-Edition-Media” (Paderborn University, University of Music Detmold,  </a:t>
            </a:r>
            <a:r>
              <a:rPr lang="en-GB" altLang="de-DE" sz="1600" dirty="0" err="1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Ostwestfalen-Lippe</a:t>
            </a:r>
            <a:r>
              <a:rPr lang="en-GB" altLang="de-DE" sz="16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University of Applied Sciences)</a:t>
            </a:r>
          </a:p>
          <a:p>
            <a:pPr>
              <a:spcBef>
                <a:spcPct val="40000"/>
              </a:spcBef>
            </a:pPr>
            <a:r>
              <a:rPr lang="de-DE" altLang="de-DE" sz="16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Center </a:t>
            </a:r>
            <a:r>
              <a:rPr lang="de-DE" altLang="de-DE" sz="16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for</a:t>
            </a:r>
            <a:r>
              <a:rPr lang="de-DE" altLang="de-DE" sz="16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6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Comparative</a:t>
            </a:r>
            <a:r>
              <a:rPr lang="de-DE" altLang="de-DE" sz="16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6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Theology</a:t>
            </a:r>
            <a:r>
              <a:rPr lang="de-DE" altLang="de-DE" sz="16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and Cultural Studies (</a:t>
            </a:r>
            <a:r>
              <a:rPr lang="de-DE" altLang="de-DE" sz="16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ZeKK</a:t>
            </a:r>
            <a:r>
              <a:rPr lang="de-DE" altLang="de-DE" sz="16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)</a:t>
            </a:r>
          </a:p>
          <a:p>
            <a:pPr>
              <a:spcBef>
                <a:spcPct val="40000"/>
              </a:spcBef>
            </a:pPr>
            <a:r>
              <a:rPr lang="de-DE" altLang="de-DE" sz="16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Center </a:t>
            </a:r>
            <a:r>
              <a:rPr lang="de-DE" altLang="de-DE" sz="16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for</a:t>
            </a:r>
            <a:r>
              <a:rPr lang="de-DE" altLang="de-DE" sz="16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Gender Studies (ZG</a:t>
            </a:r>
            <a:r>
              <a:rPr lang="de-DE" altLang="de-DE" sz="16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)</a:t>
            </a:r>
          </a:p>
          <a:p>
            <a:pPr>
              <a:spcBef>
                <a:spcPct val="40000"/>
              </a:spcBef>
            </a:pPr>
            <a:r>
              <a:rPr lang="en-GB" altLang="de-DE" sz="16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Centre for Optoelectronics and Photonics Paderborn (</a:t>
            </a:r>
            <a:r>
              <a:rPr lang="en-GB" altLang="de-DE" sz="1600" dirty="0" err="1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CeOPP</a:t>
            </a:r>
            <a:r>
              <a:rPr lang="en-GB" altLang="de-DE" sz="16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de-DE" sz="16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Competence </a:t>
            </a:r>
            <a:r>
              <a:rPr lang="en-US" altLang="de-DE" sz="16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Centre for Sustainable Energy Technology (KET</a:t>
            </a:r>
            <a:r>
              <a:rPr lang="en-US" altLang="de-DE" sz="16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)</a:t>
            </a:r>
          </a:p>
          <a:p>
            <a:pPr>
              <a:spcBef>
                <a:spcPct val="40000"/>
              </a:spcBef>
            </a:pPr>
            <a:r>
              <a:rPr lang="en-GB" altLang="de-DE" sz="16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Heinz Nixdorf Institute (HNI</a:t>
            </a:r>
            <a:r>
              <a:rPr lang="en-GB" altLang="de-DE" sz="16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)</a:t>
            </a:r>
          </a:p>
          <a:p>
            <a:pPr>
              <a:spcBef>
                <a:spcPct val="40000"/>
              </a:spcBef>
            </a:pPr>
            <a:r>
              <a:rPr lang="en-US" altLang="de-DE" sz="16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Institute for Lightweight Design with Hybrid Systems (ILH</a:t>
            </a:r>
            <a:r>
              <a:rPr lang="en-US" altLang="de-DE" sz="16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)</a:t>
            </a:r>
            <a:endParaRPr lang="en-US" altLang="de-DE" sz="1600" dirty="0">
              <a:solidFill>
                <a:srgbClr val="00254F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40000"/>
              </a:spcBef>
            </a:pPr>
            <a:r>
              <a:rPr lang="en-GB" altLang="de-DE" sz="16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Musicology Seminar Detmold/Paderborn</a:t>
            </a:r>
          </a:p>
          <a:p>
            <a:pPr>
              <a:spcBef>
                <a:spcPct val="40000"/>
              </a:spcBef>
            </a:pPr>
            <a:r>
              <a:rPr lang="en-GB" altLang="de-DE" sz="16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Paderborn Teacher Training Centre (PLAZ)</a:t>
            </a:r>
          </a:p>
          <a:p>
            <a:pPr eaLnBrk="1" hangingPunct="1">
              <a:spcBef>
                <a:spcPct val="40000"/>
              </a:spcBef>
            </a:pPr>
            <a:r>
              <a:rPr lang="en-GB" altLang="de-DE" sz="16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Paderborn </a:t>
            </a:r>
            <a:r>
              <a:rPr lang="en-GB" altLang="de-DE" sz="16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Centre for Parallel Computing (PC²)</a:t>
            </a:r>
          </a:p>
          <a:p>
            <a:pPr eaLnBrk="1" hangingPunct="1">
              <a:spcBef>
                <a:spcPct val="40000"/>
              </a:spcBef>
            </a:pPr>
            <a:r>
              <a:rPr lang="en-GB" altLang="de-DE" sz="16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Paderborn Institute for Advanced Studies in Computer Science and Engineering (PACE)</a:t>
            </a:r>
          </a:p>
          <a:p>
            <a:pPr eaLnBrk="1" hangingPunct="1">
              <a:spcBef>
                <a:spcPct val="40000"/>
              </a:spcBef>
            </a:pPr>
            <a:r>
              <a:rPr lang="en-GB" altLang="de-DE" sz="16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Paderborn Institute for Scientific Computation (</a:t>
            </a:r>
            <a:r>
              <a:rPr lang="en-GB" altLang="de-DE" sz="1600" dirty="0" err="1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PaSCo</a:t>
            </a:r>
            <a:r>
              <a:rPr lang="en-GB" altLang="de-DE" sz="16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) </a:t>
            </a:r>
          </a:p>
          <a:p>
            <a:pPr>
              <a:spcBef>
                <a:spcPct val="40000"/>
              </a:spcBef>
            </a:pPr>
            <a:r>
              <a:rPr lang="de-DE" altLang="de-DE" sz="16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Software </a:t>
            </a:r>
            <a:r>
              <a:rPr lang="de-DE" altLang="de-DE" sz="16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Innovation Lab (SI-Lab</a:t>
            </a:r>
            <a:r>
              <a:rPr lang="de-DE" altLang="de-DE" sz="16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)</a:t>
            </a:r>
            <a:endParaRPr lang="en-GB" altLang="de-DE" sz="1600" dirty="0">
              <a:solidFill>
                <a:srgbClr val="00254F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spcBef>
                <a:spcPct val="40000"/>
              </a:spcBef>
              <a:buNone/>
            </a:pPr>
            <a:endParaRPr lang="en-GB" altLang="de-DE" sz="1800" b="1" dirty="0">
              <a:solidFill>
                <a:srgbClr val="00254F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40000"/>
              </a:spcBef>
            </a:pPr>
            <a:endParaRPr lang="de-DE" altLang="de-DE" sz="1800" b="1" dirty="0">
              <a:solidFill>
                <a:srgbClr val="00254F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endParaRPr lang="de-DE" sz="18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57200" y="386782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2800" dirty="0">
                <a:solidFill>
                  <a:srgbClr val="00B0F0"/>
                </a:solidFill>
              </a:rPr>
              <a:t>Central Research </a:t>
            </a:r>
            <a:r>
              <a:rPr lang="de-DE" sz="2800" dirty="0" err="1">
                <a:solidFill>
                  <a:srgbClr val="00B0F0"/>
                </a:solidFill>
              </a:rPr>
              <a:t>Facilities</a:t>
            </a:r>
            <a:endParaRPr lang="de-DE" sz="20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49119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17881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de-DE" sz="2000" b="1" dirty="0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Collaborative Research Centres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en-GB" altLang="de-DE" sz="1800" dirty="0" smtClean="0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SFB </a:t>
            </a:r>
            <a:r>
              <a:rPr lang="en-GB" altLang="de-DE" sz="1800" dirty="0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901 – On-the-Fly Computing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en-US" altLang="de-DE" sz="1800" dirty="0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SFB/TRR 142 – Tailored Nonlinear Photonics: From Fundamental Concepts to Functional Structures</a:t>
            </a:r>
            <a:endParaRPr lang="en-GB" altLang="de-DE" sz="1800" dirty="0">
              <a:solidFill>
                <a:srgbClr val="002248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GB" altLang="de-DE" sz="1800" dirty="0">
              <a:solidFill>
                <a:srgbClr val="002248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de-DE" sz="2000" b="1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DFG-Research </a:t>
            </a:r>
            <a:r>
              <a:rPr lang="en-GB" altLang="de-DE" sz="2000" b="1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Units</a:t>
            </a:r>
          </a:p>
          <a:p>
            <a:pPr lvl="1">
              <a:lnSpc>
                <a:spcPct val="90000"/>
              </a:lnSpc>
            </a:pPr>
            <a:r>
              <a:rPr lang="en-GB" altLang="de-DE" sz="1800" dirty="0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Acoustic Sensor Networks</a:t>
            </a:r>
          </a:p>
          <a:p>
            <a:pPr lvl="1">
              <a:lnSpc>
                <a:spcPct val="90000"/>
              </a:lnSpc>
            </a:pPr>
            <a:r>
              <a:rPr lang="en-US" altLang="de-DE" sz="1800" dirty="0" smtClean="0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Dynamics </a:t>
            </a:r>
            <a:r>
              <a:rPr lang="en-US" altLang="de-DE" sz="1800" dirty="0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of Electron Transfer Processes at Transition Metal </a:t>
            </a:r>
            <a:r>
              <a:rPr lang="en-US" altLang="de-DE" sz="1800" dirty="0" err="1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Centres</a:t>
            </a:r>
            <a:r>
              <a:rPr lang="en-US" altLang="de-DE" sz="1800" dirty="0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in </a:t>
            </a:r>
            <a:r>
              <a:rPr lang="de-DE" altLang="de-DE" sz="1800" dirty="0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Biological and </a:t>
            </a:r>
            <a:r>
              <a:rPr lang="de-DE" altLang="de-DE" sz="1800" dirty="0" err="1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Bioinorganic</a:t>
            </a:r>
            <a:r>
              <a:rPr lang="de-DE" altLang="de-DE" sz="1800" dirty="0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Systems</a:t>
            </a:r>
            <a:endParaRPr lang="en-GB" altLang="de-DE" sz="1800" dirty="0">
              <a:solidFill>
                <a:srgbClr val="002248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GB" altLang="de-DE" sz="1800" dirty="0">
              <a:solidFill>
                <a:srgbClr val="00254F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57200" y="386782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2800" dirty="0">
                <a:solidFill>
                  <a:srgbClr val="00B0F0"/>
                </a:solidFill>
              </a:rPr>
              <a:t>DFG-</a:t>
            </a:r>
            <a:r>
              <a:rPr lang="de-DE" sz="2800" dirty="0" err="1">
                <a:solidFill>
                  <a:srgbClr val="00B0F0"/>
                </a:solidFill>
              </a:rPr>
              <a:t>funded</a:t>
            </a:r>
            <a:r>
              <a:rPr lang="de-DE" sz="2800" dirty="0">
                <a:solidFill>
                  <a:srgbClr val="00B0F0"/>
                </a:solidFill>
              </a:rPr>
              <a:t> Research </a:t>
            </a:r>
            <a:r>
              <a:rPr lang="de-DE" sz="2800" dirty="0" err="1">
                <a:solidFill>
                  <a:srgbClr val="00B0F0"/>
                </a:solidFill>
              </a:rPr>
              <a:t>Centres</a:t>
            </a:r>
            <a:endParaRPr lang="de-DE" sz="20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916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altLang="de-DE" sz="2000" dirty="0" smtClean="0">
                <a:solidFill>
                  <a:srgbClr val="00254F"/>
                </a:solidFill>
                <a:latin typeface="Arial Narrow" pitchFamily="34" charset="0"/>
              </a:rPr>
              <a:t>Energy- and Cost-Efficient Extreme Lightweight Design with Hybrid Materials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de-DE" sz="2000" dirty="0" smtClean="0">
                <a:solidFill>
                  <a:srgbClr val="00254F"/>
                </a:solidFill>
                <a:latin typeface="Arial Narrow" pitchFamily="34" charset="0"/>
              </a:rPr>
              <a:t>Design of Flexible Work Environments – Human-Centric Use of Cyber-Physical Systems in Industry 4.0</a:t>
            </a:r>
            <a:endParaRPr lang="en-GB" altLang="de-DE" sz="2000" dirty="0">
              <a:solidFill>
                <a:srgbClr val="00254F"/>
              </a:solidFill>
              <a:latin typeface="Arial Narrow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GB" altLang="de-DE" sz="2000" dirty="0">
                <a:solidFill>
                  <a:srgbClr val="00254F"/>
                </a:solidFill>
                <a:latin typeface="Arial Narrow" pitchFamily="34" charset="0"/>
              </a:rPr>
              <a:t>Individual Support: Competence Development in Vocational Education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solidFill>
                  <a:srgbClr val="00254F"/>
                </a:solidFill>
                <a:latin typeface="Arial Narrow" pitchFamily="34" charset="0"/>
              </a:rPr>
              <a:t>International Graduate School of Intelligent Systems in Automation Technology (ISA)</a:t>
            </a:r>
            <a:endParaRPr lang="de-DE" altLang="de-DE" sz="2000" dirty="0">
              <a:solidFill>
                <a:schemeClr val="accent2">
                  <a:lumMod val="50000"/>
                </a:schemeClr>
              </a:solidFill>
              <a:latin typeface="Arial Narrow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de-DE" sz="2000" dirty="0" smtClean="0">
                <a:solidFill>
                  <a:srgbClr val="00254F"/>
                </a:solidFill>
                <a:latin typeface="Arial Narrow" pitchFamily="34" charset="0"/>
              </a:rPr>
              <a:t>Islamic Theology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endParaRPr lang="de-DE" altLang="de-DE" sz="2000" dirty="0" smtClean="0">
              <a:solidFill>
                <a:schemeClr val="accent2">
                  <a:lumMod val="50000"/>
                </a:schemeClr>
              </a:solidFill>
              <a:latin typeface="Arial Narrow" pitchFamily="34" charset="0"/>
            </a:endParaRPr>
          </a:p>
          <a:p>
            <a:pPr marL="0" lvl="1" indent="0" eaLnBrk="1" hangingPunct="1">
              <a:lnSpc>
                <a:spcPct val="150000"/>
              </a:lnSpc>
              <a:buNone/>
              <a:defRPr/>
            </a:pPr>
            <a:endParaRPr lang="de-DE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57200" y="386782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2800" dirty="0" smtClean="0">
                <a:solidFill>
                  <a:srgbClr val="00B0F0"/>
                </a:solidFill>
              </a:rPr>
              <a:t>Graduate Schools</a:t>
            </a:r>
            <a:endParaRPr lang="de-DE" sz="20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78755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de-DE" altLang="de-DE" sz="24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Fraunhofer Research Institute </a:t>
            </a:r>
            <a:r>
              <a:rPr lang="de-DE" altLang="de-DE" sz="20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for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20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Mechatronic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Systems Design (IEM)</a:t>
            </a:r>
            <a:endParaRPr lang="de-DE" altLang="de-DE" sz="20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Fraunhofer ENAS, Department of Advanced </a:t>
            </a:r>
            <a:r>
              <a:rPr lang="de-DE" altLang="de-DE" sz="20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Sytems</a:t>
            </a:r>
            <a:r>
              <a:rPr lang="de-DE" altLang="de-DE" sz="20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Engineering (ASE)</a:t>
            </a:r>
          </a:p>
          <a:p>
            <a:pPr marL="0" indent="0">
              <a:buNone/>
            </a:pPr>
            <a:endParaRPr lang="de-DE" altLang="de-DE" sz="20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91932"/>
            <a:ext cx="9144000" cy="3285067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57200" y="386782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2800" dirty="0">
                <a:solidFill>
                  <a:srgbClr val="00B0F0"/>
                </a:solidFill>
              </a:rPr>
              <a:t/>
            </a:r>
            <a:br>
              <a:rPr lang="de-DE" sz="2800" dirty="0">
                <a:solidFill>
                  <a:srgbClr val="00B0F0"/>
                </a:solidFill>
              </a:rPr>
            </a:br>
            <a:r>
              <a:rPr lang="de-DE" sz="2800" dirty="0">
                <a:solidFill>
                  <a:srgbClr val="00B0F0"/>
                </a:solidFill>
              </a:rPr>
              <a:t>Fraunhofer </a:t>
            </a:r>
            <a:r>
              <a:rPr lang="de-DE" sz="2800" dirty="0" err="1">
                <a:solidFill>
                  <a:srgbClr val="00B0F0"/>
                </a:solidFill>
              </a:rPr>
              <a:t>Institutions</a:t>
            </a:r>
            <a:endParaRPr lang="de-DE" sz="20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9300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b"/>
          <a:lstStyle/>
          <a:p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2800" dirty="0" smtClean="0">
                <a:solidFill>
                  <a:srgbClr val="00B0F0"/>
                </a:solidFill>
              </a:rPr>
              <a:t>Brand – Profile – Mission Statement</a:t>
            </a:r>
            <a:endParaRPr lang="de-DE" sz="3600" dirty="0">
              <a:solidFill>
                <a:srgbClr val="00B0F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de-DE" altLang="de-DE" sz="20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de-DE" sz="24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The </a:t>
            </a:r>
            <a:r>
              <a:rPr lang="en-GB" altLang="de-DE" sz="24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University for the Information Society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de-DE" sz="1100" dirty="0">
              <a:solidFill>
                <a:srgbClr val="00254F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de-DE" sz="18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Paderborn </a:t>
            </a:r>
            <a:r>
              <a:rPr lang="en-GB" altLang="de-DE" sz="1800" dirty="0" smtClean="0">
                <a:solidFill>
                  <a:srgbClr val="002060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U</a:t>
            </a:r>
            <a:r>
              <a:rPr lang="en-GB" altLang="de-DE" sz="18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niversity stands </a:t>
            </a:r>
            <a:r>
              <a:rPr lang="en-GB" altLang="de-DE" sz="18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equally for state of the art education and innovative research</a:t>
            </a:r>
          </a:p>
          <a:p>
            <a:pPr eaLnBrk="1" hangingPunct="1">
              <a:lnSpc>
                <a:spcPct val="90000"/>
              </a:lnSpc>
            </a:pPr>
            <a:endParaRPr lang="en-GB" altLang="de-DE" sz="800" dirty="0">
              <a:solidFill>
                <a:srgbClr val="00254F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de-DE" sz="18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T</a:t>
            </a:r>
            <a:r>
              <a:rPr lang="en-GB" altLang="de-DE" sz="18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his </a:t>
            </a:r>
            <a:r>
              <a:rPr lang="en-GB" altLang="de-DE" sz="18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profile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GB" altLang="de-DE" sz="18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creates the potential for networking information, communication, culture and technology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GB" altLang="de-DE" sz="18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generates an exemplary innovative force that will continue to be advanced in the future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GB" altLang="de-DE" sz="18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builds on computer science and its symbiotic potential </a:t>
            </a:r>
            <a:r>
              <a:rPr lang="en-GB" altLang="de-DE" sz="18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as </a:t>
            </a:r>
            <a:r>
              <a:rPr lang="en-GB" altLang="de-DE" sz="18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well as and equally on the complementary potential of the other fields of science and research working at </a:t>
            </a:r>
            <a:r>
              <a:rPr lang="en-GB" altLang="de-DE" sz="18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Paderborn</a:t>
            </a:r>
          </a:p>
          <a:p>
            <a:pPr lvl="1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is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characterized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by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interdisciplinary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collaboration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 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all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key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areas</a:t>
            </a:r>
            <a:endParaRPr lang="de-DE" altLang="de-DE" sz="18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lvl="1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means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that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the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university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conducts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research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for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society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and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makes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the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results</a:t>
            </a:r>
            <a:r>
              <a:rPr lang="de-DE" altLang="de-DE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accessible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for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the</a:t>
            </a:r>
            <a:r>
              <a:rPr lang="de-DE" altLang="de-DE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economy</a:t>
            </a:r>
            <a:r>
              <a:rPr lang="de-DE" altLang="de-DE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through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technology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transfer</a:t>
            </a:r>
            <a:endParaRPr lang="de-DE" altLang="de-DE" sz="18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lvl="1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de-DE" altLang="de-DE" sz="18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r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eflects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the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unity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of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research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and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teaching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 </a:t>
            </a:r>
            <a:endParaRPr lang="de-DE" altLang="de-DE" sz="18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marL="457200" lvl="1" indent="0" eaLnBrk="1" hangingPunct="1">
              <a:lnSpc>
                <a:spcPct val="90000"/>
              </a:lnSpc>
              <a:spcBef>
                <a:spcPct val="40000"/>
              </a:spcBef>
              <a:buNone/>
            </a:pPr>
            <a:endParaRPr lang="en-GB" altLang="de-DE" sz="18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66650102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eaLnBrk="1" hangingPunct="1">
              <a:lnSpc>
                <a:spcPct val="80000"/>
              </a:lnSpc>
            </a:pPr>
            <a:r>
              <a:rPr lang="en-GB" altLang="de-DE" sz="2000" b="1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C-LAB</a:t>
            </a:r>
            <a:r>
              <a:rPr lang="en-GB" altLang="de-DE" sz="20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de-DE" sz="18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– Cooperative Computing &amp; Communication Laboratory – The Innovations Workshop </a:t>
            </a:r>
            <a:r>
              <a:rPr lang="en-US" altLang="de-DE" sz="18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for Atos and the </a:t>
            </a:r>
            <a:r>
              <a:rPr lang="en-US" altLang="de-DE" sz="18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Paderborn University</a:t>
            </a:r>
            <a:endParaRPr lang="en-US" altLang="de-DE" sz="1800" dirty="0">
              <a:solidFill>
                <a:srgbClr val="00254F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GB" altLang="de-DE" sz="800" dirty="0">
              <a:solidFill>
                <a:srgbClr val="00254F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de-DE" sz="2000" b="1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Direct Manufacturing Research </a:t>
            </a:r>
            <a:r>
              <a:rPr lang="en-GB" altLang="de-DE" sz="2000" b="1" dirty="0" err="1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Center</a:t>
            </a:r>
            <a:r>
              <a:rPr lang="en-GB" altLang="de-DE" sz="2000" b="1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(DMRC) </a:t>
            </a:r>
            <a:r>
              <a:rPr lang="en-GB" altLang="de-DE" sz="18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– Consortium </a:t>
            </a:r>
            <a:r>
              <a:rPr lang="en-GB" altLang="de-DE" sz="18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industry partners and Paderborn University</a:t>
            </a:r>
            <a:endParaRPr lang="en-GB" altLang="de-DE" sz="1800" dirty="0">
              <a:solidFill>
                <a:srgbClr val="00254F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GB" altLang="de-DE" sz="800" dirty="0">
              <a:solidFill>
                <a:srgbClr val="00254F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de-DE" sz="2000" b="1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It’s </a:t>
            </a:r>
            <a:r>
              <a:rPr lang="en-GB" altLang="de-DE" sz="2000" b="1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owl </a:t>
            </a:r>
            <a:r>
              <a:rPr lang="en-GB" altLang="de-DE" sz="18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- </a:t>
            </a:r>
            <a:r>
              <a:rPr lang="en-US" altLang="de-DE" sz="18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BMBF- Leading-Edge Cluster „Intelligent Technical Systems </a:t>
            </a:r>
            <a:r>
              <a:rPr lang="de-DE" altLang="de-DE" sz="1800" dirty="0" err="1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OstWestfalenLippe</a:t>
            </a:r>
            <a:r>
              <a:rPr lang="de-DE" altLang="de-DE" sz="18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“</a:t>
            </a:r>
          </a:p>
          <a:p>
            <a:pPr eaLnBrk="1" hangingPunct="1">
              <a:lnSpc>
                <a:spcPct val="80000"/>
              </a:lnSpc>
            </a:pPr>
            <a:endParaRPr lang="en-GB" altLang="de-DE" sz="800" dirty="0">
              <a:solidFill>
                <a:srgbClr val="00254F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de-DE" sz="2000" b="1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L-LAB </a:t>
            </a:r>
            <a:r>
              <a:rPr lang="en-GB" altLang="de-DE" sz="18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– Research Centre for Lighting Engineering and Mechatronics. Public Private Partnership between </a:t>
            </a:r>
            <a:r>
              <a:rPr lang="en-GB" altLang="de-DE" sz="1800" dirty="0" err="1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Hella</a:t>
            </a:r>
            <a:r>
              <a:rPr lang="en-GB" altLang="de-DE" sz="18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KG </a:t>
            </a:r>
            <a:r>
              <a:rPr lang="en-GB" altLang="de-DE" sz="1800" dirty="0" err="1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Hueck</a:t>
            </a:r>
            <a:r>
              <a:rPr lang="en-GB" altLang="de-DE" sz="18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&amp; Co</a:t>
            </a:r>
            <a:r>
              <a:rPr lang="en-GB" altLang="de-DE" sz="18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., </a:t>
            </a:r>
            <a:r>
              <a:rPr lang="en-US" altLang="de-DE" sz="18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Hamm-Lippstadt University of Applied Sciences</a:t>
            </a:r>
            <a:r>
              <a:rPr lang="en-GB" altLang="de-DE" sz="18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de-DE" sz="18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and Paderborn University</a:t>
            </a:r>
          </a:p>
          <a:p>
            <a:pPr eaLnBrk="1" hangingPunct="1">
              <a:lnSpc>
                <a:spcPct val="80000"/>
              </a:lnSpc>
            </a:pPr>
            <a:endParaRPr lang="en-GB" altLang="de-DE" sz="800" dirty="0">
              <a:solidFill>
                <a:srgbClr val="00254F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de-DE" altLang="de-DE" sz="2000" b="1" dirty="0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Software Innovation Campus Paderborn (SICP) </a:t>
            </a:r>
            <a:r>
              <a:rPr lang="de-DE" altLang="de-DE" sz="1800" dirty="0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–</a:t>
            </a:r>
            <a:r>
              <a:rPr lang="de-DE" altLang="de-DE" sz="1800" b="1" dirty="0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Research Campus of 10 </a:t>
            </a:r>
            <a:r>
              <a:rPr lang="de-DE" altLang="de-DE" sz="1800" dirty="0" err="1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partner</a:t>
            </a:r>
            <a:r>
              <a:rPr lang="de-DE" altLang="de-DE" sz="1800" dirty="0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sz="1800" dirty="0" err="1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companies</a:t>
            </a:r>
            <a:r>
              <a:rPr lang="de-DE" altLang="de-DE" sz="1800" dirty="0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and </a:t>
            </a:r>
            <a:r>
              <a:rPr lang="de-DE" altLang="de-DE" sz="1800" dirty="0" err="1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the</a:t>
            </a:r>
            <a:r>
              <a:rPr lang="de-DE" altLang="de-DE" sz="1800" dirty="0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de-DE" sz="1800" dirty="0" err="1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Fraunhofer</a:t>
            </a:r>
            <a:r>
              <a:rPr lang="en-GB" altLang="de-DE" sz="1800" dirty="0">
                <a:solidFill>
                  <a:srgbClr val="00224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-Project Group </a:t>
            </a:r>
            <a:r>
              <a:rPr lang="en-GB" altLang="de-DE" sz="1800" dirty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Design of Mechatronic </a:t>
            </a:r>
            <a:r>
              <a:rPr lang="en-GB" altLang="de-DE" sz="1800" dirty="0" smtClean="0">
                <a:solidFill>
                  <a:srgbClr val="00254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Systems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57200" y="386782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2800" dirty="0">
                <a:solidFill>
                  <a:srgbClr val="00B0F0"/>
                </a:solidFill>
              </a:rPr>
              <a:t>Technology </a:t>
            </a:r>
            <a:r>
              <a:rPr lang="de-DE" sz="2800" dirty="0" err="1">
                <a:solidFill>
                  <a:srgbClr val="00B0F0"/>
                </a:solidFill>
              </a:rPr>
              <a:t>and</a:t>
            </a:r>
            <a:r>
              <a:rPr lang="de-DE" sz="2800" dirty="0">
                <a:solidFill>
                  <a:srgbClr val="00B0F0"/>
                </a:solidFill>
              </a:rPr>
              <a:t> Knowledge Transfer</a:t>
            </a:r>
            <a:endParaRPr lang="de-DE" sz="20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7457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z="1200" dirty="0">
              <a:solidFill>
                <a:srgbClr val="00254F"/>
              </a:solidFill>
              <a:latin typeface="Arial Narrow" panose="020B0606020202030204" pitchFamily="34" charset="0"/>
            </a:endParaRPr>
          </a:p>
          <a:p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ActiDoo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GmbH		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			</a:t>
            </a:r>
            <a:r>
              <a:rPr lang="de-DE" sz="1100" dirty="0" err="1" smtClean="0">
                <a:solidFill>
                  <a:schemeClr val="accent2">
                    <a:lumMod val="50000"/>
                  </a:schemeClr>
                </a:solidFill>
              </a:rPr>
              <a:t>Appentwicklung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ATHENA Technologie Beratung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GmbH			Technologieberatung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aXon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Gesellschaft für Informationssysteme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mbH 			Internet-Anwendungen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BEDEM		                                              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			Personaldienstleister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Campus </a:t>
            </a:r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Consult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e.V.		                  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		 	Beratung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Campus </a:t>
            </a:r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Consult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Projektmanagement GmbH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  			Projektmanagement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energy4ever GmbH		                      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	 		Solartechnik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ESL </a:t>
            </a:r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EnergieSpeicherLösungen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GmbH		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		Dienstleister 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für Elektromobilität</a:t>
            </a:r>
          </a:p>
          <a:p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FASTEC 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GmbH Materialflussautomation &amp;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Produktionsmanagement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	Steuerungstechnik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GAUSS-LVS GmbH		 			Software</a:t>
            </a:r>
          </a:p>
          <a:p>
            <a:r>
              <a:rPr lang="de-DE" sz="1100" dirty="0" err="1" smtClean="0">
                <a:solidFill>
                  <a:schemeClr val="accent2">
                    <a:lumMod val="50000"/>
                  </a:schemeClr>
                </a:solidFill>
              </a:rPr>
              <a:t>Heege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Software GbR					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Digitale Bildverarbeitung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HSM IT-Services GmbH			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	Oracle 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Consulting, Apex Entwicklung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						und 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Schnittstellendesign</a:t>
            </a:r>
          </a:p>
          <a:p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iMPLI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Informations-Systeme GmbH				Internetservice</a:t>
            </a:r>
          </a:p>
          <a:p>
            <a:r>
              <a:rPr lang="de-DE" sz="1100" dirty="0" err="1" smtClean="0">
                <a:solidFill>
                  <a:schemeClr val="accent2">
                    <a:lumMod val="50000"/>
                  </a:schemeClr>
                </a:solidFill>
              </a:rPr>
              <a:t>Incony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AG					Internetanwendungen</a:t>
            </a:r>
          </a:p>
          <a:p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InnovaKom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GmbH					Produktdaten- und Bildverwaltung</a:t>
            </a:r>
          </a:p>
          <a:p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ITEK 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GmbH					Service Forschung,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Beratung, 						Entwicklung 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&amp;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Schulung</a:t>
            </a:r>
          </a:p>
          <a:p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KT IT Solutions Oswald &amp; Christ GbR			            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	IT-Dienstleister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LEONEX Internet GmbH			         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	IT-Dienstleister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maxcluster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GmbH				            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	Hosting-Lösungen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mechOnics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AG				              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	Linearantriebe 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Mikro- bzw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. 							Nanopositionierung</a:t>
            </a:r>
          </a:p>
          <a:p>
            <a:r>
              <a:rPr lang="de-DE" sz="1100" dirty="0" err="1" smtClean="0">
                <a:solidFill>
                  <a:schemeClr val="accent2">
                    <a:lumMod val="50000"/>
                  </a:schemeClr>
                </a:solidFill>
              </a:rPr>
              <a:t>MeineLinse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GmbH				                         e-Commerce, Versandhandel</a:t>
            </a:r>
          </a:p>
          <a:p>
            <a:endParaRPr lang="de-DE" sz="11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159" y="280816"/>
            <a:ext cx="2015641" cy="757881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57200" y="386782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2800" dirty="0">
                <a:solidFill>
                  <a:srgbClr val="00B0F0"/>
                </a:solidFill>
              </a:rPr>
              <a:t>University Spin-offs at </a:t>
            </a:r>
            <a:r>
              <a:rPr lang="de-DE" sz="2800" dirty="0" err="1">
                <a:solidFill>
                  <a:srgbClr val="00B0F0"/>
                </a:solidFill>
              </a:rPr>
              <a:t>the</a:t>
            </a:r>
            <a:r>
              <a:rPr lang="de-DE" sz="2800" dirty="0">
                <a:solidFill>
                  <a:srgbClr val="00B0F0"/>
                </a:solidFill>
              </a:rPr>
              <a:t> Technology Park</a:t>
            </a:r>
            <a:endParaRPr lang="de-DE" sz="20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559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z="1200" dirty="0" smtClean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MKV </a:t>
            </a:r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Consult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				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              Marketing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neam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IT-Services GmbH			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              Kommunikationslösungen</a:t>
            </a:r>
          </a:p>
          <a:p>
            <a:r>
              <a:rPr lang="de-DE" sz="1100" dirty="0" err="1" smtClean="0">
                <a:solidFill>
                  <a:schemeClr val="accent2">
                    <a:lumMod val="50000"/>
                  </a:schemeClr>
                </a:solidFill>
              </a:rPr>
              <a:t>nextTalents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GmbH				               Personaldienstleister u. Projektsupport</a:t>
            </a:r>
          </a:p>
          <a:p>
            <a:r>
              <a:rPr lang="de-DE" sz="1100" dirty="0" err="1" smtClean="0">
                <a:solidFill>
                  <a:schemeClr val="accent2">
                    <a:lumMod val="50000"/>
                  </a:schemeClr>
                </a:solidFill>
              </a:rPr>
              <a:t>OctoGate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IT Security Systems GmbH			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             IT-Sicherheit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onmado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UG				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              Online 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Marketing Agentur</a:t>
            </a:r>
          </a:p>
          <a:p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ORconomy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GmbH			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	               Prozessberatung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progresso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group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GbR				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              Unternehmensberatung, Prozessoptimierung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Raynet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GmbH				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             IT-Dienstleister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Schael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Internet-Dienstleistungen			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             Internet-Dienstleistungen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SICUS GmbH				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             ITK-Services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StudyHelp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GmbH				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             Nachhilfe-Dienstleister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SWS </a:t>
            </a:r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SoftWare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-Systeme GmbH			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             Softwarelösungen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System Integration Laboratory GmbH			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             Systemintegrationslösungen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Tarvenkorn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&amp; </a:t>
            </a:r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Wickord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Patentanwälte Partnerschaftsgesellschaft </a:t>
            </a:r>
            <a:r>
              <a:rPr lang="de-DE" sz="1100" dirty="0" err="1" smtClean="0">
                <a:solidFill>
                  <a:schemeClr val="accent2">
                    <a:lumMod val="50000"/>
                  </a:schemeClr>
                </a:solidFill>
              </a:rPr>
              <a:t>mbB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           Patentanwälte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Teamnet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GmbH				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             Software-Entwicklung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veedapp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/ </a:t>
            </a:r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Otutuama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, Cannon, Martins Pereira GbR		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             </a:t>
            </a:r>
            <a:r>
              <a:rPr lang="de-DE" sz="1100" dirty="0" err="1" smtClean="0">
                <a:solidFill>
                  <a:schemeClr val="accent2">
                    <a:lumMod val="50000"/>
                  </a:schemeClr>
                </a:solidFill>
              </a:rPr>
              <a:t>Appentwicklung</a:t>
            </a:r>
            <a:endParaRPr lang="de-DE" sz="11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 err="1" smtClean="0">
                <a:solidFill>
                  <a:schemeClr val="accent2">
                    <a:lumMod val="50000"/>
                  </a:schemeClr>
                </a:solidFill>
              </a:rPr>
              <a:t>vermitu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GmbH                                                                                                       Vergleichsportal 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für 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Medienartikel</a:t>
            </a:r>
          </a:p>
          <a:p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W-AYS 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GmbH &amp; Co. </a:t>
            </a:r>
            <a:r>
              <a:rPr lang="en-GB" sz="1100" dirty="0">
                <a:solidFill>
                  <a:schemeClr val="accent2">
                    <a:lumMod val="50000"/>
                  </a:schemeClr>
                </a:solidFill>
              </a:rPr>
              <a:t>KG		</a:t>
            </a:r>
            <a:r>
              <a:rPr lang="en-GB" sz="1100" dirty="0" smtClean="0">
                <a:solidFill>
                  <a:schemeClr val="accent2">
                    <a:lumMod val="50000"/>
                  </a:schemeClr>
                </a:solidFill>
              </a:rPr>
              <a:t>	               Full-Service-Partner </a:t>
            </a:r>
            <a:r>
              <a:rPr lang="en-GB" sz="1100" dirty="0" err="1">
                <a:solidFill>
                  <a:schemeClr val="accent2">
                    <a:lumMod val="50000"/>
                  </a:schemeClr>
                </a:solidFill>
              </a:rPr>
              <a:t>für</a:t>
            </a:r>
            <a:r>
              <a:rPr lang="en-GB" sz="1100" dirty="0">
                <a:solidFill>
                  <a:schemeClr val="accent2">
                    <a:lumMod val="50000"/>
                  </a:schemeClr>
                </a:solidFill>
              </a:rPr>
              <a:t> IT u. Organisation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 err="1">
                <a:solidFill>
                  <a:schemeClr val="accent2">
                    <a:lumMod val="50000"/>
                  </a:schemeClr>
                </a:solidFill>
              </a:rPr>
              <a:t>wabsolute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 GmbH 			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Web-Lösungen</a:t>
            </a:r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ÖZEL Agentur für Design und Marketing GmbH	</a:t>
            </a:r>
            <a:r>
              <a:rPr lang="de-DE" sz="1100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Design </a:t>
            </a:r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und Marketing </a:t>
            </a:r>
          </a:p>
          <a:p>
            <a:endParaRPr lang="de-DE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159" y="280816"/>
            <a:ext cx="2015641" cy="757881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57200" y="386782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2800" dirty="0">
                <a:solidFill>
                  <a:srgbClr val="00B0F0"/>
                </a:solidFill>
              </a:rPr>
              <a:t>University Spin-offs at </a:t>
            </a:r>
            <a:r>
              <a:rPr lang="de-DE" sz="2800" dirty="0" err="1">
                <a:solidFill>
                  <a:srgbClr val="00B0F0"/>
                </a:solidFill>
              </a:rPr>
              <a:t>the</a:t>
            </a:r>
            <a:r>
              <a:rPr lang="de-DE" sz="2800" dirty="0">
                <a:solidFill>
                  <a:srgbClr val="00B0F0"/>
                </a:solidFill>
              </a:rPr>
              <a:t> Technology Park</a:t>
            </a:r>
            <a:endParaRPr lang="de-DE" sz="20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637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98834"/>
            <a:ext cx="8229600" cy="921966"/>
          </a:xfrm>
        </p:spPr>
        <p:txBody>
          <a:bodyPr anchor="b"/>
          <a:lstStyle/>
          <a:p>
            <a:r>
              <a:rPr lang="de-DE" sz="3600" dirty="0" smtClean="0">
                <a:solidFill>
                  <a:srgbClr val="00B0F0"/>
                </a:solidFill>
              </a:rPr>
              <a:t/>
            </a:r>
            <a:br>
              <a:rPr lang="de-DE" sz="3600" dirty="0" smtClean="0">
                <a:solidFill>
                  <a:srgbClr val="00B0F0"/>
                </a:solidFill>
              </a:rPr>
            </a:br>
            <a:r>
              <a:rPr lang="de-DE" sz="2800" dirty="0" smtClean="0">
                <a:solidFill>
                  <a:srgbClr val="00B0F0"/>
                </a:solidFill>
              </a:rPr>
              <a:t>Technology Park</a:t>
            </a:r>
            <a:endParaRPr lang="de-DE" sz="3600" dirty="0">
              <a:solidFill>
                <a:srgbClr val="FF0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0800"/>
            <a:ext cx="9144000" cy="539326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4091" y="1320800"/>
            <a:ext cx="3219909" cy="253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24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de-DE" sz="16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22 Alumni </a:t>
            </a:r>
            <a:r>
              <a:rPr lang="en-GB" altLang="de-DE" sz="1600" dirty="0">
                <a:solidFill>
                  <a:srgbClr val="00254F"/>
                </a:solidFill>
                <a:latin typeface="Arial Narrow" panose="020B0606020202030204" pitchFamily="34" charset="0"/>
              </a:rPr>
              <a:t>Clubs with more than 2,700 </a:t>
            </a:r>
            <a:r>
              <a:rPr lang="en-GB" altLang="de-DE" sz="16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members</a:t>
            </a:r>
          </a:p>
          <a:p>
            <a:endParaRPr lang="en-GB" altLang="de-DE" sz="800" dirty="0">
              <a:solidFill>
                <a:srgbClr val="00254F"/>
              </a:solidFill>
              <a:latin typeface="Arial Narrow" panose="020B0606020202030204" pitchFamily="34" charset="0"/>
            </a:endParaRPr>
          </a:p>
          <a:p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Former students, professors and staff from the various faculties</a:t>
            </a:r>
          </a:p>
          <a:p>
            <a:endParaRPr lang="en-GB" altLang="de-DE" sz="1400" dirty="0">
              <a:solidFill>
                <a:srgbClr val="00254F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GB" altLang="de-DE" sz="16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	What </a:t>
            </a:r>
            <a:r>
              <a:rPr lang="en-GB" altLang="de-DE" sz="1600" dirty="0">
                <a:solidFill>
                  <a:srgbClr val="00254F"/>
                </a:solidFill>
                <a:latin typeface="Arial Narrow" panose="020B0606020202030204" pitchFamily="34" charset="0"/>
              </a:rPr>
              <a:t>the alumni work aims to </a:t>
            </a:r>
            <a:r>
              <a:rPr lang="en-GB" altLang="de-DE" sz="16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achieve:</a:t>
            </a:r>
          </a:p>
          <a:p>
            <a:pPr marL="0" indent="0">
              <a:buNone/>
            </a:pPr>
            <a:endParaRPr lang="en-GB" altLang="de-DE" sz="500" dirty="0">
              <a:solidFill>
                <a:srgbClr val="00254F"/>
              </a:solidFill>
              <a:latin typeface="Arial Narrow" panose="020B0606020202030204" pitchFamily="34" charset="0"/>
            </a:endParaRPr>
          </a:p>
          <a:p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Lifelong ties with the university</a:t>
            </a:r>
          </a:p>
          <a:p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Lively network of mutual and reciprocal support</a:t>
            </a:r>
          </a:p>
          <a:p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Contacts and information exchange all about the university</a:t>
            </a:r>
          </a:p>
          <a:p>
            <a:endParaRPr lang="en-GB" altLang="de-DE" sz="1050" dirty="0">
              <a:solidFill>
                <a:srgbClr val="00254F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GB" altLang="de-DE" sz="16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	Services </a:t>
            </a:r>
            <a:r>
              <a:rPr lang="en-GB" altLang="de-DE" sz="1600" dirty="0">
                <a:solidFill>
                  <a:srgbClr val="00254F"/>
                </a:solidFill>
                <a:latin typeface="Arial Narrow" panose="020B0606020202030204" pitchFamily="34" charset="0"/>
              </a:rPr>
              <a:t>and offerings provided by the alumni </a:t>
            </a:r>
            <a:r>
              <a:rPr lang="en-GB" altLang="de-DE" sz="16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clubs</a:t>
            </a:r>
          </a:p>
          <a:p>
            <a:pPr marL="0" indent="0">
              <a:buNone/>
            </a:pPr>
            <a:endParaRPr lang="en-GB" altLang="de-DE" sz="800" dirty="0">
              <a:solidFill>
                <a:srgbClr val="00254F"/>
              </a:solidFill>
              <a:latin typeface="Arial Narrow" panose="020B0606020202030204" pitchFamily="34" charset="0"/>
            </a:endParaRPr>
          </a:p>
          <a:p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Network meetings and information</a:t>
            </a:r>
          </a:p>
          <a:p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Financial and moral support for university </a:t>
            </a:r>
            <a:r>
              <a:rPr lang="en-GB" altLang="de-DE" sz="14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projects and </a:t>
            </a: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events</a:t>
            </a:r>
          </a:p>
          <a:p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Funding for students via grants, scholarships or fellowships</a:t>
            </a:r>
          </a:p>
          <a:p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Offers all about student and career development opportunities</a:t>
            </a:r>
            <a:endParaRPr lang="en-GB" altLang="de-DE" sz="1400" dirty="0">
              <a:solidFill>
                <a:srgbClr val="00254F"/>
              </a:solidFill>
            </a:endParaRPr>
          </a:p>
          <a:p>
            <a:endParaRPr lang="en-GB" altLang="de-DE" sz="1050" dirty="0">
              <a:solidFill>
                <a:srgbClr val="00254F"/>
              </a:solidFill>
            </a:endParaRPr>
          </a:p>
          <a:p>
            <a:r>
              <a:rPr lang="en-GB" altLang="de-DE" sz="14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www.uni-paderborn.de/alumni</a:t>
            </a:r>
            <a:r>
              <a:rPr lang="en-GB" altLang="de-DE" sz="1050" dirty="0" smtClean="0">
                <a:solidFill>
                  <a:srgbClr val="00254F"/>
                </a:solidFill>
              </a:rPr>
              <a:t> </a:t>
            </a:r>
            <a:endParaRPr lang="en-GB" altLang="de-DE" sz="1050" dirty="0">
              <a:solidFill>
                <a:srgbClr val="00254F"/>
              </a:solidFill>
            </a:endParaRPr>
          </a:p>
          <a:p>
            <a:endParaRPr lang="de-DE" altLang="de-DE" sz="1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de-DE" altLang="de-DE" sz="12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de-DE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2090" y="1600200"/>
            <a:ext cx="1755261" cy="348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457200" y="386782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3600" dirty="0">
                <a:solidFill>
                  <a:srgbClr val="00B0F0"/>
                </a:solidFill>
              </a:rPr>
              <a:t/>
            </a:r>
            <a:br>
              <a:rPr lang="de-DE" sz="3600" dirty="0">
                <a:solidFill>
                  <a:srgbClr val="00B0F0"/>
                </a:solidFill>
              </a:rPr>
            </a:br>
            <a:r>
              <a:rPr lang="de-DE" sz="2800" dirty="0">
                <a:solidFill>
                  <a:srgbClr val="00B0F0"/>
                </a:solidFill>
              </a:rPr>
              <a:t>The </a:t>
            </a:r>
            <a:r>
              <a:rPr lang="de-DE" sz="2800" dirty="0" err="1">
                <a:solidFill>
                  <a:srgbClr val="00B0F0"/>
                </a:solidFill>
              </a:rPr>
              <a:t>University‘s</a:t>
            </a:r>
            <a:r>
              <a:rPr lang="de-DE" sz="2800" dirty="0">
                <a:solidFill>
                  <a:srgbClr val="00B0F0"/>
                </a:solidFill>
              </a:rPr>
              <a:t> Alumni-Networks</a:t>
            </a:r>
            <a:endParaRPr lang="de-DE" sz="20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861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5000"/>
              </a:spcBef>
            </a:pP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Donations amounting to </a:t>
            </a:r>
            <a:r>
              <a:rPr lang="en-GB" altLang="de-DE" sz="14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nearly 4 </a:t>
            </a: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million euros</a:t>
            </a:r>
          </a:p>
          <a:p>
            <a:pPr>
              <a:spcBef>
                <a:spcPct val="55000"/>
              </a:spcBef>
            </a:pP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Role model for the National Scholarship </a:t>
            </a:r>
            <a:r>
              <a:rPr lang="en-GB" altLang="de-DE" sz="14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Programme</a:t>
            </a:r>
          </a:p>
          <a:p>
            <a:pPr marL="0" indent="0">
              <a:spcBef>
                <a:spcPct val="55000"/>
              </a:spcBef>
              <a:buNone/>
            </a:pPr>
            <a:r>
              <a:rPr lang="en-GB" altLang="de-DE" sz="14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       (</a:t>
            </a:r>
            <a:r>
              <a:rPr lang="en-GB" altLang="de-DE" sz="1400" dirty="0" err="1">
                <a:solidFill>
                  <a:srgbClr val="00254F"/>
                </a:solidFill>
                <a:latin typeface="Arial Narrow" panose="020B0606020202030204" pitchFamily="34" charset="0"/>
              </a:rPr>
              <a:t>Deutschlandstipendium</a:t>
            </a: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)</a:t>
            </a:r>
          </a:p>
          <a:p>
            <a:pPr>
              <a:spcBef>
                <a:spcPct val="55000"/>
              </a:spcBef>
            </a:pP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More than 230 companies, foundations, </a:t>
            </a:r>
            <a:r>
              <a:rPr lang="en-GB" altLang="de-DE" sz="14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institutions </a:t>
            </a: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and </a:t>
            </a:r>
            <a:endParaRPr lang="en-GB" altLang="de-DE" sz="1400" dirty="0" smtClean="0">
              <a:solidFill>
                <a:srgbClr val="00254F"/>
              </a:solidFill>
              <a:latin typeface="Arial Narrow" panose="020B0606020202030204" pitchFamily="34" charset="0"/>
            </a:endParaRPr>
          </a:p>
          <a:p>
            <a:pPr marL="0" indent="0">
              <a:spcBef>
                <a:spcPct val="55000"/>
              </a:spcBef>
              <a:buNone/>
            </a:pPr>
            <a:r>
              <a:rPr lang="en-GB" altLang="de-DE" sz="14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       private </a:t>
            </a: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sponsors in the </a:t>
            </a:r>
            <a:r>
              <a:rPr lang="en-GB" altLang="de-DE" sz="14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Friends </a:t>
            </a: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of the University (</a:t>
            </a:r>
            <a:r>
              <a:rPr lang="en-GB" altLang="de-DE" sz="1400" dirty="0" err="1">
                <a:solidFill>
                  <a:srgbClr val="00254F"/>
                </a:solidFill>
                <a:latin typeface="Arial Narrow" panose="020B0606020202030204" pitchFamily="34" charset="0"/>
              </a:rPr>
              <a:t>Förderkreis</a:t>
            </a: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) </a:t>
            </a:r>
          </a:p>
          <a:p>
            <a:pPr>
              <a:spcBef>
                <a:spcPct val="55000"/>
              </a:spcBef>
            </a:pP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Scholarship holders in the </a:t>
            </a:r>
            <a:r>
              <a:rPr lang="en-GB" altLang="de-DE" sz="14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network </a:t>
            </a: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of </a:t>
            </a:r>
            <a:b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</a:b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Sponsors</a:t>
            </a:r>
          </a:p>
          <a:p>
            <a:pPr>
              <a:spcBef>
                <a:spcPct val="55000"/>
              </a:spcBef>
            </a:pP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Comprehensive support programme for scholarship holders </a:t>
            </a:r>
          </a:p>
          <a:p>
            <a:pPr marL="0" indent="0">
              <a:spcBef>
                <a:spcPct val="55000"/>
              </a:spcBef>
              <a:buNone/>
            </a:pP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 </a:t>
            </a:r>
            <a:r>
              <a:rPr lang="en-GB" altLang="de-DE" sz="14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        thanks </a:t>
            </a: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to the close collaboration with sponsor companies and institutions</a:t>
            </a:r>
            <a:endParaRPr lang="en-GB" altLang="de-DE" sz="1400" u="sng" dirty="0">
              <a:solidFill>
                <a:srgbClr val="00254F"/>
              </a:solidFill>
              <a:latin typeface="Arial Narrow" panose="020B0606020202030204" pitchFamily="34" charset="0"/>
            </a:endParaRPr>
          </a:p>
          <a:p>
            <a:pPr>
              <a:spcBef>
                <a:spcPct val="55000"/>
              </a:spcBef>
            </a:pP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Foundation established in 2009</a:t>
            </a:r>
          </a:p>
          <a:p>
            <a:pPr>
              <a:spcBef>
                <a:spcPct val="55000"/>
              </a:spcBef>
            </a:pP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Applications for the winter semester </a:t>
            </a:r>
            <a:r>
              <a:rPr lang="en-GB" altLang="de-DE" sz="14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2018/19 </a:t>
            </a: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can be submitted as from </a:t>
            </a:r>
            <a:r>
              <a:rPr lang="en-GB" altLang="de-DE" sz="1400" dirty="0" smtClean="0">
                <a:solidFill>
                  <a:srgbClr val="00254F"/>
                </a:solidFill>
                <a:latin typeface="Arial Narrow" panose="020B0606020202030204" pitchFamily="34" charset="0"/>
              </a:rPr>
              <a:t>March 2018 </a:t>
            </a:r>
            <a:r>
              <a:rPr lang="en-GB" altLang="de-DE" sz="1400" dirty="0">
                <a:solidFill>
                  <a:srgbClr val="00254F"/>
                </a:solidFill>
                <a:latin typeface="Arial Narrow" panose="020B0606020202030204" pitchFamily="34" charset="0"/>
              </a:rPr>
              <a:t>at: www.studienfonds-owl.de</a:t>
            </a:r>
          </a:p>
          <a:p>
            <a:pPr marL="0" indent="0">
              <a:spcBef>
                <a:spcPct val="55000"/>
              </a:spcBef>
              <a:buNone/>
              <a:defRPr/>
            </a:pPr>
            <a:r>
              <a:rPr lang="de-DE" altLang="de-DE" sz="14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de-DE" altLang="de-DE" sz="1400" dirty="0">
                <a:solidFill>
                  <a:schemeClr val="accent2">
                    <a:lumMod val="50000"/>
                  </a:schemeClr>
                </a:solidFill>
              </a:rPr>
            </a:br>
            <a:endParaRPr lang="de-DE" altLang="de-DE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0254" y="2149416"/>
            <a:ext cx="2303463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386782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2800" dirty="0" smtClean="0">
                <a:solidFill>
                  <a:srgbClr val="00B0F0"/>
                </a:solidFill>
              </a:rPr>
              <a:t>Studienfonds </a:t>
            </a:r>
            <a:r>
              <a:rPr lang="de-DE" sz="2800" dirty="0">
                <a:solidFill>
                  <a:srgbClr val="00B0F0"/>
                </a:solidFill>
              </a:rPr>
              <a:t>OWL </a:t>
            </a:r>
            <a:r>
              <a:rPr lang="de-DE" sz="2800" dirty="0" err="1">
                <a:solidFill>
                  <a:srgbClr val="00B0F0"/>
                </a:solidFill>
              </a:rPr>
              <a:t>Foundation</a:t>
            </a:r>
            <a:endParaRPr lang="de-DE" sz="16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773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Picture 3" descr="drei-hasenfenste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1916113"/>
            <a:ext cx="391318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logo_paderbo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8050" y="57151"/>
            <a:ext cx="5937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B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9791" y="1481679"/>
            <a:ext cx="453707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aderborn_schloss_neuhaus_689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3716338"/>
            <a:ext cx="38893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paderquellgebiet514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3429000"/>
            <a:ext cx="4719637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rathaus0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677" y="1600200"/>
            <a:ext cx="36449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702" y="1600200"/>
            <a:ext cx="244475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"/>
          <p:cNvSpPr txBox="1">
            <a:spLocks/>
          </p:cNvSpPr>
          <p:nvPr/>
        </p:nvSpPr>
        <p:spPr>
          <a:xfrm>
            <a:off x="457200" y="386782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3200" dirty="0">
                <a:solidFill>
                  <a:srgbClr val="00B0F0"/>
                </a:solidFill>
              </a:rPr>
              <a:t/>
            </a:r>
            <a:br>
              <a:rPr lang="de-DE" sz="3200" dirty="0">
                <a:solidFill>
                  <a:srgbClr val="00B0F0"/>
                </a:solidFill>
              </a:rPr>
            </a:br>
            <a:r>
              <a:rPr lang="de-DE" sz="3200" dirty="0">
                <a:solidFill>
                  <a:srgbClr val="00B0F0"/>
                </a:solidFill>
              </a:rPr>
              <a:t> </a:t>
            </a:r>
            <a:r>
              <a:rPr lang="de-DE" sz="2800" dirty="0">
                <a:solidFill>
                  <a:srgbClr val="00B0F0"/>
                </a:solidFill>
              </a:rPr>
              <a:t>University Town </a:t>
            </a:r>
            <a:r>
              <a:rPr lang="de-DE" sz="2800" dirty="0" err="1">
                <a:solidFill>
                  <a:srgbClr val="00B0F0"/>
                </a:solidFill>
              </a:rPr>
              <a:t>of</a:t>
            </a:r>
            <a:r>
              <a:rPr lang="de-DE" sz="2800" dirty="0">
                <a:solidFill>
                  <a:srgbClr val="00B0F0"/>
                </a:solidFill>
              </a:rPr>
              <a:t> Paderborn</a:t>
            </a:r>
            <a:endParaRPr lang="de-DE" sz="1600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6697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 sz="2800" dirty="0" smtClean="0">
                <a:solidFill>
                  <a:srgbClr val="00B0F0"/>
                </a:solidFill>
              </a:rPr>
              <a:t>Campus</a:t>
            </a:r>
            <a:r>
              <a:rPr lang="de-DE" sz="3600" dirty="0" smtClean="0">
                <a:solidFill>
                  <a:srgbClr val="00B0F0"/>
                </a:solidFill>
              </a:rPr>
              <a:t> 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endParaRPr lang="de-DE" sz="4000" dirty="0">
              <a:solidFill>
                <a:srgbClr val="FF000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0094"/>
            <a:ext cx="9144000" cy="339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175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 sz="2800" dirty="0">
                <a:solidFill>
                  <a:srgbClr val="00B0F0"/>
                </a:solidFill>
              </a:rPr>
              <a:t>The University Site „Zukunftsmeile“ at Fürstenallee</a:t>
            </a:r>
            <a:endParaRPr lang="de-DE" sz="2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18" y="1433459"/>
            <a:ext cx="9144000" cy="528948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18" y="4343256"/>
            <a:ext cx="3495697" cy="237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6090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575050" y="1422400"/>
            <a:ext cx="5111750" cy="4703763"/>
          </a:xfrm>
        </p:spPr>
        <p:txBody>
          <a:bodyPr/>
          <a:lstStyle/>
          <a:p>
            <a:pPr marL="0" indent="0" eaLnBrk="0" hangingPunct="0">
              <a:spcBef>
                <a:spcPct val="60000"/>
              </a:spcBef>
              <a:buNone/>
              <a:defRPr/>
            </a:pPr>
            <a:r>
              <a:rPr lang="de-DE" sz="155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Research </a:t>
            </a:r>
            <a:r>
              <a:rPr lang="de-DE" sz="155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Groups:</a:t>
            </a:r>
          </a:p>
          <a:p>
            <a:pPr eaLnBrk="0" hangingPunct="0">
              <a:spcBef>
                <a:spcPct val="60000"/>
              </a:spcBef>
              <a:defRPr/>
            </a:pPr>
            <a:r>
              <a:rPr lang="de-DE" sz="155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Software </a:t>
            </a:r>
            <a:r>
              <a:rPr lang="de-DE" sz="155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Engineering (Prof. Dr. </a:t>
            </a:r>
            <a:r>
              <a:rPr lang="de-DE" sz="155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Eric Bodden)</a:t>
            </a:r>
            <a:endParaRPr lang="de-DE" sz="155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ea typeface="ＭＳ Ｐゴシック" charset="-128"/>
            </a:endParaRPr>
          </a:p>
          <a:p>
            <a:pPr eaLnBrk="0" hangingPunct="0">
              <a:spcBef>
                <a:spcPct val="60000"/>
              </a:spcBef>
              <a:defRPr/>
            </a:pPr>
            <a:r>
              <a:rPr lang="de-DE" sz="155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Database and Information Systems (Prof. Dr. Gregor Engels)</a:t>
            </a:r>
          </a:p>
          <a:p>
            <a:pPr eaLnBrk="0" hangingPunct="0">
              <a:spcBef>
                <a:spcPct val="60000"/>
              </a:spcBef>
              <a:defRPr/>
            </a:pPr>
            <a:r>
              <a:rPr lang="de-DE" sz="1550" dirty="0" err="1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Swarm</a:t>
            </a:r>
            <a:r>
              <a:rPr lang="de-DE" sz="155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 </a:t>
            </a:r>
            <a:r>
              <a:rPr lang="de-DE" sz="1550" dirty="0" err="1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Intelligence</a:t>
            </a:r>
            <a:r>
              <a:rPr lang="de-DE" sz="155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 </a:t>
            </a:r>
            <a:r>
              <a:rPr lang="de-DE" sz="155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(</a:t>
            </a:r>
            <a:r>
              <a:rPr lang="de-DE" sz="155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Jun.-Prof. Dr. Heiko Hamann</a:t>
            </a:r>
            <a:r>
              <a:rPr lang="de-DE" sz="155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)</a:t>
            </a:r>
            <a:endParaRPr lang="de-DE" sz="155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ea typeface="ＭＳ Ｐゴシック" charset="-128"/>
            </a:endParaRPr>
          </a:p>
          <a:p>
            <a:pPr eaLnBrk="0" hangingPunct="0">
              <a:spcBef>
                <a:spcPct val="60000"/>
              </a:spcBef>
              <a:defRPr/>
            </a:pPr>
            <a:r>
              <a:rPr lang="de-DE" sz="155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Software Quality Lab (s-lab)</a:t>
            </a:r>
          </a:p>
          <a:p>
            <a:pPr eaLnBrk="0" hangingPunct="0">
              <a:spcBef>
                <a:spcPct val="60000"/>
              </a:spcBef>
              <a:defRPr/>
            </a:pPr>
            <a:r>
              <a:rPr lang="de-DE" sz="155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Paderborn Institute </a:t>
            </a:r>
            <a:r>
              <a:rPr lang="de-DE" sz="1550" dirty="0" err="1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for</a:t>
            </a:r>
            <a:r>
              <a:rPr lang="de-DE" sz="155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 Advanced Studies (PACE)</a:t>
            </a:r>
          </a:p>
          <a:p>
            <a:pPr eaLnBrk="0" hangingPunct="0">
              <a:spcBef>
                <a:spcPct val="60000"/>
              </a:spcBef>
              <a:defRPr/>
            </a:pPr>
            <a:r>
              <a:rPr lang="de-DE" sz="155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F</a:t>
            </a:r>
            <a:r>
              <a:rPr lang="en-US" sz="1550" dirty="0" err="1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raunhofer</a:t>
            </a:r>
            <a:r>
              <a:rPr lang="en-US" sz="155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 </a:t>
            </a:r>
            <a:r>
              <a:rPr lang="en-US" sz="155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Research Institute for </a:t>
            </a:r>
            <a:r>
              <a:rPr lang="en-US" sz="155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Design for Mechatronic </a:t>
            </a:r>
            <a:r>
              <a:rPr lang="en-US" sz="155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Systems (IEM)</a:t>
            </a:r>
            <a:endParaRPr lang="en-US" sz="155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ea typeface="ＭＳ Ｐゴシック" charset="-128"/>
            </a:endParaRPr>
          </a:p>
          <a:p>
            <a:pPr eaLnBrk="0" hangingPunct="0">
              <a:spcBef>
                <a:spcPct val="60000"/>
              </a:spcBef>
              <a:defRPr/>
            </a:pPr>
            <a:r>
              <a:rPr lang="en-US" sz="155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Software Innovation Campus Paderborn (</a:t>
            </a:r>
            <a:r>
              <a:rPr lang="en-US" sz="155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SICP)</a:t>
            </a:r>
          </a:p>
          <a:p>
            <a:pPr marL="0" indent="0" eaLnBrk="0" hangingPunct="0">
              <a:spcBef>
                <a:spcPct val="60000"/>
              </a:spcBef>
              <a:buNone/>
              <a:defRPr/>
            </a:pPr>
            <a:r>
              <a:rPr lang="en-US" sz="155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	</a:t>
            </a:r>
            <a:r>
              <a:rPr lang="de-DE" sz="155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also</a:t>
            </a:r>
            <a:endParaRPr lang="de-DE" sz="155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ea typeface="ＭＳ Ｐゴシック" charset="-128"/>
            </a:endParaRPr>
          </a:p>
          <a:p>
            <a:pPr eaLnBrk="0" hangingPunct="0">
              <a:defRPr/>
            </a:pPr>
            <a:r>
              <a:rPr lang="de-DE" sz="155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Networks </a:t>
            </a:r>
            <a:r>
              <a:rPr lang="de-DE" sz="1550" dirty="0" err="1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InnoZent</a:t>
            </a:r>
            <a:r>
              <a:rPr lang="de-DE" sz="155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 OWL e. V.</a:t>
            </a:r>
          </a:p>
          <a:p>
            <a:pPr eaLnBrk="0" hangingPunct="0">
              <a:defRPr/>
            </a:pPr>
            <a:r>
              <a:rPr lang="de-DE" sz="155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OWL Maschinenbau e. V.</a:t>
            </a:r>
          </a:p>
          <a:p>
            <a:r>
              <a:rPr lang="de-DE" sz="1550" dirty="0" err="1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i</a:t>
            </a:r>
            <a:r>
              <a:rPr lang="de-DE" sz="1550" dirty="0" err="1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t‘s</a:t>
            </a:r>
            <a:r>
              <a:rPr lang="de-DE" sz="155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 OWL </a:t>
            </a:r>
            <a:r>
              <a:rPr lang="de-DE" sz="155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ＭＳ Ｐゴシック" charset="-128"/>
              </a:rPr>
              <a:t>GmbH – Cluster Management </a:t>
            </a:r>
            <a:endParaRPr lang="de-DE" sz="1550" dirty="0" smtClean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ea typeface="ＭＳ Ｐゴシック" charset="-128"/>
            </a:endParaRPr>
          </a:p>
          <a:p>
            <a:r>
              <a:rPr lang="de-DE" sz="155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ViProSim</a:t>
            </a:r>
            <a:r>
              <a:rPr lang="de-DE" sz="155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55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e. V.</a:t>
            </a:r>
          </a:p>
          <a:p>
            <a:r>
              <a:rPr lang="de-DE" sz="155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FHDW/</a:t>
            </a:r>
            <a:r>
              <a:rPr lang="de-DE" sz="1550" dirty="0" err="1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bib</a:t>
            </a:r>
            <a:r>
              <a:rPr lang="de-DE" sz="155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DE" sz="155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International College</a:t>
            </a:r>
          </a:p>
          <a:p>
            <a:pPr marL="0" indent="0" eaLnBrk="0" hangingPunct="0">
              <a:spcBef>
                <a:spcPct val="60000"/>
              </a:spcBef>
              <a:buNone/>
              <a:defRPr/>
            </a:pPr>
            <a:endParaRPr lang="de-DE" sz="155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457200" y="1422400"/>
            <a:ext cx="3031067" cy="4703763"/>
          </a:xfrm>
        </p:spPr>
        <p:txBody>
          <a:bodyPr/>
          <a:lstStyle/>
          <a:p>
            <a:pPr algn="r">
              <a:defRPr/>
            </a:pPr>
            <a:r>
              <a:rPr lang="en-GB" altLang="de-DE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    Building </a:t>
            </a:r>
            <a:r>
              <a:rPr lang="en-GB" altLang="de-DE" dirty="0">
                <a:solidFill>
                  <a:srgbClr val="00B0F0"/>
                </a:solidFill>
                <a:latin typeface="Arial Narrow" panose="020B0606020202030204" pitchFamily="34" charset="0"/>
              </a:rPr>
              <a:t>1 </a:t>
            </a:r>
            <a:r>
              <a:rPr lang="en-GB" altLang="de-DE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– </a:t>
            </a:r>
            <a:r>
              <a:rPr lang="en-GB" altLang="de-DE" dirty="0">
                <a:solidFill>
                  <a:srgbClr val="00B0F0"/>
                </a:solidFill>
                <a:latin typeface="Arial Narrow" panose="020B0606020202030204" pitchFamily="34" charset="0"/>
              </a:rPr>
              <a:t>Research Centre Intelligent Technical Systems</a:t>
            </a:r>
            <a:endParaRPr lang="de-DE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pPr marL="285750" indent="-285750" algn="r">
              <a:buFont typeface="Arial" panose="020B0604020202020204" pitchFamily="34" charset="0"/>
              <a:buChar char="•"/>
              <a:defRPr/>
            </a:pPr>
            <a:endParaRPr lang="de-DE" dirty="0" smtClean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pPr marL="285750" indent="-285750" algn="r"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pPr marL="285750" indent="-285750" algn="r">
              <a:buFont typeface="Arial" panose="020B0604020202020204" pitchFamily="34" charset="0"/>
              <a:buChar char="•"/>
              <a:defRPr/>
            </a:pPr>
            <a:endParaRPr lang="de-DE" dirty="0" smtClean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pPr marL="285750" indent="-285750" algn="r"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pPr marL="285750" indent="-285750" algn="r">
              <a:buFont typeface="Arial" panose="020B0604020202020204" pitchFamily="34" charset="0"/>
              <a:buChar char="•"/>
              <a:defRPr/>
            </a:pPr>
            <a:endParaRPr lang="de-DE" dirty="0" smtClean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pPr marL="285750" indent="-285750" algn="r"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pPr marL="285750" indent="-285750" algn="r">
              <a:buFont typeface="Arial" panose="020B0604020202020204" pitchFamily="34" charset="0"/>
              <a:buChar char="•"/>
              <a:defRPr/>
            </a:pPr>
            <a:endParaRPr lang="de-DE" dirty="0" smtClean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pPr marL="285750" indent="-285750" algn="r"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pPr marL="285750" indent="-285750" algn="r">
              <a:buFont typeface="Arial" panose="020B0604020202020204" pitchFamily="34" charset="0"/>
              <a:buChar char="•"/>
              <a:defRPr/>
            </a:pPr>
            <a:endParaRPr lang="de-DE" dirty="0" smtClean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pPr marL="285750" indent="-285750" algn="r"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pPr algn="ctr"/>
            <a:endParaRPr lang="en-GB" altLang="de-DE" dirty="0" smtClean="0">
              <a:solidFill>
                <a:srgbClr val="002248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GB" altLang="de-DE" dirty="0">
                <a:solidFill>
                  <a:srgbClr val="002248"/>
                </a:solidFill>
                <a:latin typeface="Arial Narrow" panose="020B0606020202030204" pitchFamily="34" charset="0"/>
              </a:rPr>
              <a:t> </a:t>
            </a:r>
            <a:r>
              <a:rPr lang="en-GB" altLang="de-DE" dirty="0" smtClean="0">
                <a:solidFill>
                  <a:srgbClr val="002248"/>
                </a:solidFill>
                <a:latin typeface="Arial Narrow" panose="020B0606020202030204" pitchFamily="34" charset="0"/>
              </a:rPr>
              <a:t>                    </a:t>
            </a:r>
            <a:r>
              <a:rPr lang="en-GB" altLang="de-DE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Workspace </a:t>
            </a:r>
            <a:r>
              <a:rPr lang="en-GB" altLang="de-DE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for 150 Academics</a:t>
            </a:r>
            <a:r>
              <a:rPr lang="en-GB" altLang="de-DE" sz="1800" dirty="0">
                <a:solidFill>
                  <a:srgbClr val="002248"/>
                </a:solidFill>
                <a:latin typeface="Arial Narrow" panose="020B0606020202030204" pitchFamily="34" charset="0"/>
              </a:rPr>
              <a:t/>
            </a:r>
            <a:br>
              <a:rPr lang="en-GB" altLang="de-DE" sz="1800" dirty="0">
                <a:solidFill>
                  <a:srgbClr val="002248"/>
                </a:solidFill>
                <a:latin typeface="Arial Narrow" panose="020B0606020202030204" pitchFamily="34" charset="0"/>
              </a:rPr>
            </a:br>
            <a:endParaRPr lang="en-GB" altLang="de-DE" sz="1800" dirty="0">
              <a:solidFill>
                <a:srgbClr val="002248"/>
              </a:solidFill>
              <a:latin typeface="Arial Narrow" panose="020B0606020202030204" pitchFamily="34" charset="0"/>
            </a:endParaRPr>
          </a:p>
          <a:p>
            <a:endParaRPr lang="de-DE" dirty="0"/>
          </a:p>
        </p:txBody>
      </p:sp>
      <p:pic>
        <p:nvPicPr>
          <p:cNvPr id="7" name="Grafik 1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45177"/>
            <a:ext cx="3562153" cy="2371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b"/>
          <a:lstStyle/>
          <a:p>
            <a:pPr algn="ctr"/>
            <a:r>
              <a:rPr lang="de-DE" sz="3200" b="0" dirty="0">
                <a:solidFill>
                  <a:srgbClr val="00B0F0"/>
                </a:solidFill>
              </a:rPr>
              <a:t> </a:t>
            </a:r>
            <a:r>
              <a:rPr lang="de-DE" sz="2800" b="0" dirty="0">
                <a:solidFill>
                  <a:srgbClr val="00B0F0"/>
                </a:solidFill>
              </a:rPr>
              <a:t>The „Zukunftsmeile“ Fürstenallee</a:t>
            </a:r>
            <a:endParaRPr lang="de-DE" sz="2800" b="0" dirty="0"/>
          </a:p>
        </p:txBody>
      </p:sp>
    </p:spTree>
    <p:extLst>
      <p:ext uri="{BB962C8B-B14F-4D97-AF65-F5344CB8AC3E}">
        <p14:creationId xmlns:p14="http://schemas.microsoft.com/office/powerpoint/2010/main" val="42512164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Audimax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3267"/>
            <a:ext cx="7596981" cy="490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8" descr="UniBib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1142" y="1715890"/>
            <a:ext cx="5438592" cy="354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 descr="IMG_41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3092" y="1752600"/>
            <a:ext cx="3657291" cy="485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29594"/>
            <a:ext cx="6096000" cy="406717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290258"/>
            <a:ext cx="6027026" cy="4018467"/>
          </a:xfrm>
          <a:prstGeom prst="rect">
            <a:avLst/>
          </a:prstGeom>
        </p:spPr>
      </p:pic>
      <p:sp>
        <p:nvSpPr>
          <p:cNvPr id="10" name="Titel 4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2800" dirty="0" err="1">
                <a:solidFill>
                  <a:srgbClr val="00B0F0"/>
                </a:solidFill>
              </a:rPr>
              <a:t>Impressions</a:t>
            </a:r>
            <a:endParaRPr lang="de-DE" sz="2800" kern="0" dirty="0"/>
          </a:p>
        </p:txBody>
      </p:sp>
    </p:spTree>
    <p:extLst>
      <p:ext uri="{BB962C8B-B14F-4D97-AF65-F5344CB8AC3E}">
        <p14:creationId xmlns:p14="http://schemas.microsoft.com/office/powerpoint/2010/main" val="248302431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721514"/>
            <a:ext cx="4772423" cy="31816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0519"/>
            <a:ext cx="8229600" cy="1143000"/>
          </a:xfrm>
        </p:spPr>
        <p:txBody>
          <a:bodyPr anchor="b"/>
          <a:lstStyle/>
          <a:p>
            <a:r>
              <a:rPr lang="de-DE" sz="2800" dirty="0" err="1">
                <a:solidFill>
                  <a:srgbClr val="00B0F0"/>
                </a:solidFill>
              </a:rPr>
              <a:t>Studying</a:t>
            </a:r>
            <a:r>
              <a:rPr lang="de-DE" sz="2800" dirty="0">
                <a:solidFill>
                  <a:srgbClr val="00B0F0"/>
                </a:solidFill>
              </a:rPr>
              <a:t> </a:t>
            </a:r>
            <a:r>
              <a:rPr lang="de-DE" sz="2800" dirty="0" err="1">
                <a:solidFill>
                  <a:srgbClr val="00B0F0"/>
                </a:solidFill>
              </a:rPr>
              <a:t>and</a:t>
            </a:r>
            <a:r>
              <a:rPr lang="de-DE" sz="2800" dirty="0">
                <a:solidFill>
                  <a:srgbClr val="00B0F0"/>
                </a:solidFill>
              </a:rPr>
              <a:t> Sports</a:t>
            </a:r>
          </a:p>
        </p:txBody>
      </p:sp>
      <p:pic>
        <p:nvPicPr>
          <p:cNvPr id="4" name="Picture 47" descr="Yoga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0114" y="1987127"/>
            <a:ext cx="2949284" cy="19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2" descr="Basketba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1490" y="3173273"/>
            <a:ext cx="4824413" cy="322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6" descr="Badminton_7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2210" y="2865278"/>
            <a:ext cx="489585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399" y="1751824"/>
            <a:ext cx="4264347" cy="284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5764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de-DE" sz="2800" dirty="0" err="1" smtClean="0">
                <a:solidFill>
                  <a:srgbClr val="00B0F0"/>
                </a:solidFill>
              </a:rPr>
              <a:t>Studying</a:t>
            </a:r>
            <a:r>
              <a:rPr lang="de-DE" sz="2800" dirty="0" smtClean="0">
                <a:solidFill>
                  <a:srgbClr val="00B0F0"/>
                </a:solidFill>
              </a:rPr>
              <a:t> </a:t>
            </a:r>
            <a:r>
              <a:rPr lang="de-DE" sz="2800" dirty="0">
                <a:solidFill>
                  <a:srgbClr val="00B0F0"/>
                </a:solidFill>
              </a:rPr>
              <a:t>a</a:t>
            </a:r>
            <a:r>
              <a:rPr lang="de-DE" sz="2800" dirty="0" smtClean="0">
                <a:solidFill>
                  <a:srgbClr val="00B0F0"/>
                </a:solidFill>
              </a:rPr>
              <a:t>nd Culture</a:t>
            </a:r>
            <a:endParaRPr lang="de-DE" sz="3600" dirty="0">
              <a:solidFill>
                <a:srgbClr val="00B0F0"/>
              </a:solidFill>
            </a:endParaRPr>
          </a:p>
        </p:txBody>
      </p:sp>
      <p:pic>
        <p:nvPicPr>
          <p:cNvPr id="4" name="Picture 8" descr="1ba1138bd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6738" y="1758479"/>
            <a:ext cx="28670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e9f63950f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198" y="2231424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2434" y="3279775"/>
            <a:ext cx="21145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543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975</Words>
  <Application>Microsoft Office PowerPoint</Application>
  <PresentationFormat>Bildschirmpräsentation (4:3)</PresentationFormat>
  <Paragraphs>320</Paragraphs>
  <Slides>36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3" baseType="lpstr">
      <vt:lpstr>ＭＳ Ｐゴシック</vt:lpstr>
      <vt:lpstr>Arial</vt:lpstr>
      <vt:lpstr>Arial Narrow</vt:lpstr>
      <vt:lpstr>Symbol</vt:lpstr>
      <vt:lpstr>Times</vt:lpstr>
      <vt:lpstr>Leere Präsentation</vt:lpstr>
      <vt:lpstr>Arbeitsblatt</vt:lpstr>
      <vt:lpstr>PowerPoint-Präsentation</vt:lpstr>
      <vt:lpstr>PowerPoint-Präsentation</vt:lpstr>
      <vt:lpstr> Brand – Profile – Mission Statement</vt:lpstr>
      <vt:lpstr>Campus  </vt:lpstr>
      <vt:lpstr>The University Site „Zukunftsmeile“ at Fürstenallee</vt:lpstr>
      <vt:lpstr> The „Zukunftsmeile“ Fürstenallee</vt:lpstr>
      <vt:lpstr>PowerPoint-Präsentation</vt:lpstr>
      <vt:lpstr>Studying and Sports</vt:lpstr>
      <vt:lpstr>Studying and Culture</vt:lpstr>
      <vt:lpstr>Summer-Festival</vt:lpstr>
      <vt:lpstr> Mensa „Forum“ and „Academica“</vt:lpstr>
      <vt:lpstr>Paderborn Centre for Educational Research and Teaching Training (PLAZ) </vt:lpstr>
      <vt:lpstr> International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Faculty of Science</vt:lpstr>
      <vt:lpstr>PowerPoint-Präsentation</vt:lpstr>
      <vt:lpstr>PowerPoint-Präsentation</vt:lpstr>
      <vt:lpstr>PowerPoint-Präsentation</vt:lpstr>
      <vt:lpstr>PowerPoint-Präsentation</vt:lpstr>
      <vt:lpstr>Key Research Areas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Technology Park</vt:lpstr>
      <vt:lpstr>PowerPoint-Präsentation</vt:lpstr>
      <vt:lpstr>PowerPoint-Präsentation</vt:lpstr>
      <vt:lpstr>PowerPoint-Präsentation</vt:lpstr>
    </vt:vector>
  </TitlesOfParts>
  <Company>Universität Paderborn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Stabsstelle Presse und Kommunikation</dc:creator>
  <cp:lastModifiedBy>Pauly, Johannes</cp:lastModifiedBy>
  <cp:revision>571</cp:revision>
  <dcterms:created xsi:type="dcterms:W3CDTF">2007-07-03T14:21:02Z</dcterms:created>
  <dcterms:modified xsi:type="dcterms:W3CDTF">2018-05-24T12:07:47Z</dcterms:modified>
</cp:coreProperties>
</file>