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33"/>
  </p:notesMasterIdLst>
  <p:handoutMasterIdLst>
    <p:handoutMasterId r:id="rId34"/>
  </p:handoutMasterIdLst>
  <p:sldIdLst>
    <p:sldId id="301" r:id="rId2"/>
    <p:sldId id="680" r:id="rId3"/>
    <p:sldId id="320" r:id="rId4"/>
    <p:sldId id="488" r:id="rId5"/>
    <p:sldId id="326" r:id="rId6"/>
    <p:sldId id="279" r:id="rId7"/>
    <p:sldId id="633" r:id="rId8"/>
    <p:sldId id="286" r:id="rId9"/>
    <p:sldId id="664" r:id="rId10"/>
    <p:sldId id="588" r:id="rId11"/>
    <p:sldId id="589" r:id="rId12"/>
    <p:sldId id="590" r:id="rId13"/>
    <p:sldId id="591" r:id="rId14"/>
    <p:sldId id="684" r:id="rId15"/>
    <p:sldId id="636" r:id="rId16"/>
    <p:sldId id="657" r:id="rId17"/>
    <p:sldId id="600" r:id="rId18"/>
    <p:sldId id="300" r:id="rId19"/>
    <p:sldId id="683" r:id="rId20"/>
    <p:sldId id="690" r:id="rId21"/>
    <p:sldId id="638" r:id="rId22"/>
    <p:sldId id="686" r:id="rId23"/>
    <p:sldId id="642" r:id="rId24"/>
    <p:sldId id="641" r:id="rId25"/>
    <p:sldId id="688" r:id="rId26"/>
    <p:sldId id="689" r:id="rId27"/>
    <p:sldId id="685" r:id="rId28"/>
    <p:sldId id="299" r:id="rId29"/>
    <p:sldId id="598" r:id="rId30"/>
    <p:sldId id="599" r:id="rId31"/>
    <p:sldId id="679" r:id="rId32"/>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3A0"/>
    <a:srgbClr val="83BAF3"/>
    <a:srgbClr val="E44766"/>
    <a:srgbClr val="F6A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6" autoAdjust="0"/>
    <p:restoredTop sz="90783" autoAdjust="0"/>
  </p:normalViewPr>
  <p:slideViewPr>
    <p:cSldViewPr snapToGrid="0" showGuides="1">
      <p:cViewPr>
        <p:scale>
          <a:sx n="120" d="100"/>
          <a:sy n="120" d="100"/>
        </p:scale>
        <p:origin x="1480"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6" d="100"/>
          <a:sy n="76" d="100"/>
        </p:scale>
        <p:origin x="4088" y="2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ralphdelzepich:Library:Containers:com.apple.mail:Data:Library:Mail%20Downloads:2851B364-3F02-436C-A96F-F07AF683F8C7:110716_Zahlen_SAM_bis_Ende_Juni_16_exp.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Kathrin:Documents:SELF-ASSESSMENT:10_RWTH:11_Evaluation%20&amp;%20Versionswechsel:2013_Evaluationen:20130419_Evaluation_MB:20130419_Nutzerzahle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ralphdelzepich:Library:Containers:com.apple.mail:Data:Library:Mail%20Downloads:2851B364-3F02-436C-A96F-F07AF683F8C7:110716_Zahlen_SAM_bis_Ende_Juni_16_ex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Kathrin:Documents:SELF-ASSESSMENT:10_RWTH:11_Evaluation%20&amp;%20Versionswechsel:2013_Evaluationen:20130419_Evaluation_MB:20130419_Nutzerzahlen.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Kathrin:Documents:SELF-ASSESSMENT:10_RWTH:14_Matching:20130501_ETI:20130528_Matching_ERGEBNISSE_KRIEG.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Kathrin:Documents:SELF-ASSESSMENT:10_RWTH:14_Matching:20130501_ETI:20130528_Matching_ERGEBNISSE_KRIEG.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Kathrin:Documents:SELF-ASSESSMENT:10_RWTH:14_Matching:20130501_ETI:20130528_Matching_ERGEBNISSE_KRIEG.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v>Gesamt 2007</c:v>
          </c:tx>
          <c:spPr>
            <a:ln>
              <a:solidFill>
                <a:srgbClr val="CCCCCC"/>
              </a:solidFill>
            </a:ln>
          </c:spPr>
          <c:marker>
            <c:symbol val="none"/>
          </c:marker>
          <c:cat>
            <c:numRef>
              <c:f>'80% alle Jahre'!$C$3:$C$54</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'80% alle Jahre'!$D$3:$D$54</c:f>
              <c:numCache>
                <c:formatCode>#,##0</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61</c:v>
                </c:pt>
                <c:pt idx="26">
                  <c:v>213</c:v>
                </c:pt>
                <c:pt idx="27">
                  <c:v>238</c:v>
                </c:pt>
                <c:pt idx="28">
                  <c:v>124</c:v>
                </c:pt>
                <c:pt idx="29">
                  <c:v>34</c:v>
                </c:pt>
                <c:pt idx="30">
                  <c:v>38</c:v>
                </c:pt>
                <c:pt idx="31">
                  <c:v>95</c:v>
                </c:pt>
                <c:pt idx="32">
                  <c:v>106</c:v>
                </c:pt>
                <c:pt idx="33">
                  <c:v>166</c:v>
                </c:pt>
                <c:pt idx="34">
                  <c:v>96</c:v>
                </c:pt>
                <c:pt idx="35">
                  <c:v>44</c:v>
                </c:pt>
                <c:pt idx="36">
                  <c:v>60</c:v>
                </c:pt>
                <c:pt idx="37">
                  <c:v>42</c:v>
                </c:pt>
                <c:pt idx="38">
                  <c:v>19</c:v>
                </c:pt>
                <c:pt idx="39">
                  <c:v>33</c:v>
                </c:pt>
                <c:pt idx="40">
                  <c:v>21</c:v>
                </c:pt>
                <c:pt idx="41">
                  <c:v>21</c:v>
                </c:pt>
                <c:pt idx="42">
                  <c:v>26</c:v>
                </c:pt>
                <c:pt idx="43">
                  <c:v>25</c:v>
                </c:pt>
                <c:pt idx="44">
                  <c:v>26</c:v>
                </c:pt>
                <c:pt idx="45">
                  <c:v>30</c:v>
                </c:pt>
                <c:pt idx="46">
                  <c:v>14</c:v>
                </c:pt>
                <c:pt idx="47">
                  <c:v>25</c:v>
                </c:pt>
                <c:pt idx="48">
                  <c:v>15</c:v>
                </c:pt>
                <c:pt idx="49">
                  <c:v>20</c:v>
                </c:pt>
                <c:pt idx="50">
                  <c:v>19</c:v>
                </c:pt>
                <c:pt idx="51">
                  <c:v>24</c:v>
                </c:pt>
              </c:numCache>
            </c:numRef>
          </c:val>
          <c:smooth val="0"/>
          <c:extLst>
            <c:ext xmlns:c16="http://schemas.microsoft.com/office/drawing/2014/chart" uri="{C3380CC4-5D6E-409C-BE32-E72D297353CC}">
              <c16:uniqueId val="{00000000-F6F2-9A48-8BF5-A86E6A56F897}"/>
            </c:ext>
          </c:extLst>
        </c:ser>
        <c:ser>
          <c:idx val="3"/>
          <c:order val="1"/>
          <c:tx>
            <c:v>Gesamt 2008</c:v>
          </c:tx>
          <c:spPr>
            <a:ln>
              <a:solidFill>
                <a:srgbClr val="B3B3B3"/>
              </a:solidFill>
            </a:ln>
          </c:spPr>
          <c:marker>
            <c:symbol val="none"/>
          </c:marker>
          <c:cat>
            <c:numRef>
              <c:f>'80% alle Jahre'!$C$3:$C$54</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'80% alle Jahre'!$D$55:$D$106</c:f>
              <c:numCache>
                <c:formatCode>#,##0</c:formatCode>
                <c:ptCount val="52"/>
                <c:pt idx="0">
                  <c:v>21</c:v>
                </c:pt>
                <c:pt idx="1">
                  <c:v>23</c:v>
                </c:pt>
                <c:pt idx="2">
                  <c:v>34</c:v>
                </c:pt>
                <c:pt idx="3">
                  <c:v>60</c:v>
                </c:pt>
                <c:pt idx="4">
                  <c:v>39</c:v>
                </c:pt>
                <c:pt idx="5">
                  <c:v>25</c:v>
                </c:pt>
                <c:pt idx="6">
                  <c:v>86</c:v>
                </c:pt>
                <c:pt idx="7">
                  <c:v>68</c:v>
                </c:pt>
                <c:pt idx="8">
                  <c:v>58</c:v>
                </c:pt>
                <c:pt idx="9">
                  <c:v>62</c:v>
                </c:pt>
                <c:pt idx="10">
                  <c:v>46</c:v>
                </c:pt>
                <c:pt idx="11">
                  <c:v>81</c:v>
                </c:pt>
                <c:pt idx="12">
                  <c:v>60</c:v>
                </c:pt>
                <c:pt idx="13">
                  <c:v>81</c:v>
                </c:pt>
                <c:pt idx="14">
                  <c:v>74</c:v>
                </c:pt>
                <c:pt idx="15">
                  <c:v>88</c:v>
                </c:pt>
                <c:pt idx="16">
                  <c:v>87</c:v>
                </c:pt>
                <c:pt idx="17">
                  <c:v>81</c:v>
                </c:pt>
                <c:pt idx="18">
                  <c:v>98</c:v>
                </c:pt>
                <c:pt idx="19">
                  <c:v>97</c:v>
                </c:pt>
                <c:pt idx="20">
                  <c:v>138</c:v>
                </c:pt>
                <c:pt idx="21">
                  <c:v>132</c:v>
                </c:pt>
                <c:pt idx="22">
                  <c:v>131</c:v>
                </c:pt>
                <c:pt idx="23">
                  <c:v>136</c:v>
                </c:pt>
                <c:pt idx="24">
                  <c:v>169</c:v>
                </c:pt>
                <c:pt idx="25">
                  <c:v>318</c:v>
                </c:pt>
                <c:pt idx="26">
                  <c:v>280</c:v>
                </c:pt>
                <c:pt idx="27">
                  <c:v>306</c:v>
                </c:pt>
                <c:pt idx="28">
                  <c:v>245</c:v>
                </c:pt>
                <c:pt idx="29">
                  <c:v>86</c:v>
                </c:pt>
                <c:pt idx="30">
                  <c:v>65</c:v>
                </c:pt>
                <c:pt idx="31">
                  <c:v>109</c:v>
                </c:pt>
                <c:pt idx="32">
                  <c:v>208</c:v>
                </c:pt>
                <c:pt idx="33">
                  <c:v>267</c:v>
                </c:pt>
                <c:pt idx="34">
                  <c:v>164</c:v>
                </c:pt>
                <c:pt idx="35">
                  <c:v>69</c:v>
                </c:pt>
                <c:pt idx="36">
                  <c:v>90</c:v>
                </c:pt>
                <c:pt idx="37">
                  <c:v>74</c:v>
                </c:pt>
                <c:pt idx="38">
                  <c:v>44</c:v>
                </c:pt>
                <c:pt idx="39">
                  <c:v>49</c:v>
                </c:pt>
                <c:pt idx="40">
                  <c:v>59</c:v>
                </c:pt>
                <c:pt idx="41">
                  <c:v>43</c:v>
                </c:pt>
                <c:pt idx="42">
                  <c:v>39</c:v>
                </c:pt>
                <c:pt idx="43">
                  <c:v>41</c:v>
                </c:pt>
                <c:pt idx="44">
                  <c:v>29</c:v>
                </c:pt>
                <c:pt idx="45">
                  <c:v>49</c:v>
                </c:pt>
                <c:pt idx="46">
                  <c:v>42</c:v>
                </c:pt>
                <c:pt idx="47">
                  <c:v>51</c:v>
                </c:pt>
                <c:pt idx="48">
                  <c:v>25</c:v>
                </c:pt>
                <c:pt idx="49">
                  <c:v>27</c:v>
                </c:pt>
                <c:pt idx="50">
                  <c:v>34</c:v>
                </c:pt>
                <c:pt idx="51">
                  <c:v>30</c:v>
                </c:pt>
              </c:numCache>
            </c:numRef>
          </c:val>
          <c:smooth val="0"/>
          <c:extLst>
            <c:ext xmlns:c16="http://schemas.microsoft.com/office/drawing/2014/chart" uri="{C3380CC4-5D6E-409C-BE32-E72D297353CC}">
              <c16:uniqueId val="{00000001-F6F2-9A48-8BF5-A86E6A56F897}"/>
            </c:ext>
          </c:extLst>
        </c:ser>
        <c:ser>
          <c:idx val="0"/>
          <c:order val="2"/>
          <c:tx>
            <c:v>Gesamt 2009</c:v>
          </c:tx>
          <c:spPr>
            <a:ln>
              <a:solidFill>
                <a:srgbClr val="999999"/>
              </a:solidFill>
            </a:ln>
          </c:spPr>
          <c:marker>
            <c:symbol val="none"/>
          </c:marker>
          <c:val>
            <c:numRef>
              <c:f>'80% alle Jahre'!$D$107:$D$159</c:f>
              <c:numCache>
                <c:formatCode>#,##0</c:formatCode>
                <c:ptCount val="53"/>
                <c:pt idx="0">
                  <c:v>21</c:v>
                </c:pt>
                <c:pt idx="1">
                  <c:v>37</c:v>
                </c:pt>
                <c:pt idx="2">
                  <c:v>76</c:v>
                </c:pt>
                <c:pt idx="3">
                  <c:v>67</c:v>
                </c:pt>
                <c:pt idx="4">
                  <c:v>101</c:v>
                </c:pt>
                <c:pt idx="5">
                  <c:v>65</c:v>
                </c:pt>
                <c:pt idx="6">
                  <c:v>73</c:v>
                </c:pt>
                <c:pt idx="7">
                  <c:v>49</c:v>
                </c:pt>
                <c:pt idx="8">
                  <c:v>57</c:v>
                </c:pt>
                <c:pt idx="9">
                  <c:v>47</c:v>
                </c:pt>
                <c:pt idx="10">
                  <c:v>55</c:v>
                </c:pt>
                <c:pt idx="11">
                  <c:v>50</c:v>
                </c:pt>
                <c:pt idx="12">
                  <c:v>56</c:v>
                </c:pt>
                <c:pt idx="13">
                  <c:v>53</c:v>
                </c:pt>
                <c:pt idx="14">
                  <c:v>65</c:v>
                </c:pt>
                <c:pt idx="15">
                  <c:v>61</c:v>
                </c:pt>
                <c:pt idx="16">
                  <c:v>76</c:v>
                </c:pt>
                <c:pt idx="17">
                  <c:v>73</c:v>
                </c:pt>
                <c:pt idx="18">
                  <c:v>59</c:v>
                </c:pt>
                <c:pt idx="19">
                  <c:v>92</c:v>
                </c:pt>
                <c:pt idx="20">
                  <c:v>96</c:v>
                </c:pt>
                <c:pt idx="21">
                  <c:v>87</c:v>
                </c:pt>
                <c:pt idx="22">
                  <c:v>64</c:v>
                </c:pt>
                <c:pt idx="23">
                  <c:v>117</c:v>
                </c:pt>
                <c:pt idx="24">
                  <c:v>169</c:v>
                </c:pt>
                <c:pt idx="25">
                  <c:v>169</c:v>
                </c:pt>
                <c:pt idx="26">
                  <c:v>211</c:v>
                </c:pt>
                <c:pt idx="27">
                  <c:v>222</c:v>
                </c:pt>
                <c:pt idx="28">
                  <c:v>200</c:v>
                </c:pt>
                <c:pt idx="29">
                  <c:v>109</c:v>
                </c:pt>
                <c:pt idx="30">
                  <c:v>69</c:v>
                </c:pt>
                <c:pt idx="31">
                  <c:v>94</c:v>
                </c:pt>
                <c:pt idx="32">
                  <c:v>94</c:v>
                </c:pt>
                <c:pt idx="33">
                  <c:v>285</c:v>
                </c:pt>
                <c:pt idx="34">
                  <c:v>251</c:v>
                </c:pt>
                <c:pt idx="35">
                  <c:v>86</c:v>
                </c:pt>
                <c:pt idx="36">
                  <c:v>92</c:v>
                </c:pt>
                <c:pt idx="37">
                  <c:v>58</c:v>
                </c:pt>
                <c:pt idx="38">
                  <c:v>41</c:v>
                </c:pt>
                <c:pt idx="39">
                  <c:v>38</c:v>
                </c:pt>
                <c:pt idx="40">
                  <c:v>40</c:v>
                </c:pt>
                <c:pt idx="41">
                  <c:v>48</c:v>
                </c:pt>
                <c:pt idx="42">
                  <c:v>30</c:v>
                </c:pt>
                <c:pt idx="43">
                  <c:v>82</c:v>
                </c:pt>
                <c:pt idx="44">
                  <c:v>49</c:v>
                </c:pt>
                <c:pt idx="45">
                  <c:v>55</c:v>
                </c:pt>
                <c:pt idx="46">
                  <c:v>41</c:v>
                </c:pt>
                <c:pt idx="47">
                  <c:v>112</c:v>
                </c:pt>
                <c:pt idx="48">
                  <c:v>99</c:v>
                </c:pt>
                <c:pt idx="49">
                  <c:v>136</c:v>
                </c:pt>
                <c:pt idx="50">
                  <c:v>108</c:v>
                </c:pt>
                <c:pt idx="51">
                  <c:v>111</c:v>
                </c:pt>
                <c:pt idx="52">
                  <c:v>79</c:v>
                </c:pt>
              </c:numCache>
            </c:numRef>
          </c:val>
          <c:smooth val="0"/>
          <c:extLst>
            <c:ext xmlns:c16="http://schemas.microsoft.com/office/drawing/2014/chart" uri="{C3380CC4-5D6E-409C-BE32-E72D297353CC}">
              <c16:uniqueId val="{00000002-F6F2-9A48-8BF5-A86E6A56F897}"/>
            </c:ext>
          </c:extLst>
        </c:ser>
        <c:ser>
          <c:idx val="2"/>
          <c:order val="3"/>
          <c:tx>
            <c:v>Gesamt 2010</c:v>
          </c:tx>
          <c:spPr>
            <a:ln>
              <a:solidFill>
                <a:srgbClr val="808080"/>
              </a:solidFill>
            </a:ln>
          </c:spPr>
          <c:marker>
            <c:symbol val="none"/>
          </c:marker>
          <c:val>
            <c:numRef>
              <c:f>'80% alle Jahre'!$D$160:$D$211</c:f>
              <c:numCache>
                <c:formatCode>#,##0</c:formatCode>
                <c:ptCount val="52"/>
                <c:pt idx="0">
                  <c:v>77</c:v>
                </c:pt>
                <c:pt idx="1">
                  <c:v>62</c:v>
                </c:pt>
                <c:pt idx="2">
                  <c:v>224</c:v>
                </c:pt>
                <c:pt idx="3">
                  <c:v>233</c:v>
                </c:pt>
                <c:pt idx="4">
                  <c:v>207</c:v>
                </c:pt>
                <c:pt idx="5">
                  <c:v>470</c:v>
                </c:pt>
                <c:pt idx="6">
                  <c:v>215</c:v>
                </c:pt>
                <c:pt idx="7">
                  <c:v>170</c:v>
                </c:pt>
                <c:pt idx="8">
                  <c:v>162</c:v>
                </c:pt>
                <c:pt idx="9">
                  <c:v>187</c:v>
                </c:pt>
                <c:pt idx="10">
                  <c:v>167</c:v>
                </c:pt>
                <c:pt idx="11">
                  <c:v>210</c:v>
                </c:pt>
                <c:pt idx="12">
                  <c:v>242</c:v>
                </c:pt>
                <c:pt idx="13">
                  <c:v>182</c:v>
                </c:pt>
                <c:pt idx="14">
                  <c:v>168</c:v>
                </c:pt>
                <c:pt idx="15">
                  <c:v>181</c:v>
                </c:pt>
                <c:pt idx="16">
                  <c:v>133</c:v>
                </c:pt>
                <c:pt idx="17">
                  <c:v>178</c:v>
                </c:pt>
                <c:pt idx="18">
                  <c:v>208</c:v>
                </c:pt>
                <c:pt idx="19">
                  <c:v>339</c:v>
                </c:pt>
                <c:pt idx="20">
                  <c:v>321</c:v>
                </c:pt>
                <c:pt idx="21">
                  <c:v>294</c:v>
                </c:pt>
                <c:pt idx="22">
                  <c:v>281</c:v>
                </c:pt>
                <c:pt idx="23">
                  <c:v>261</c:v>
                </c:pt>
                <c:pt idx="24">
                  <c:v>404</c:v>
                </c:pt>
                <c:pt idx="25">
                  <c:v>394</c:v>
                </c:pt>
                <c:pt idx="26">
                  <c:v>331</c:v>
                </c:pt>
                <c:pt idx="27">
                  <c:v>467</c:v>
                </c:pt>
                <c:pt idx="28">
                  <c:v>504</c:v>
                </c:pt>
                <c:pt idx="29">
                  <c:v>292</c:v>
                </c:pt>
                <c:pt idx="30">
                  <c:v>219</c:v>
                </c:pt>
                <c:pt idx="31">
                  <c:v>194</c:v>
                </c:pt>
                <c:pt idx="32">
                  <c:v>367</c:v>
                </c:pt>
                <c:pt idx="33">
                  <c:v>689</c:v>
                </c:pt>
                <c:pt idx="34">
                  <c:v>500</c:v>
                </c:pt>
                <c:pt idx="35">
                  <c:v>281</c:v>
                </c:pt>
                <c:pt idx="36">
                  <c:v>177</c:v>
                </c:pt>
                <c:pt idx="37">
                  <c:v>216</c:v>
                </c:pt>
                <c:pt idx="38">
                  <c:v>172</c:v>
                </c:pt>
                <c:pt idx="39">
                  <c:v>170</c:v>
                </c:pt>
                <c:pt idx="40">
                  <c:v>126</c:v>
                </c:pt>
                <c:pt idx="41">
                  <c:v>140</c:v>
                </c:pt>
                <c:pt idx="42">
                  <c:v>145</c:v>
                </c:pt>
                <c:pt idx="43">
                  <c:v>207</c:v>
                </c:pt>
                <c:pt idx="44">
                  <c:v>152</c:v>
                </c:pt>
                <c:pt idx="45">
                  <c:v>146</c:v>
                </c:pt>
                <c:pt idx="46">
                  <c:v>172</c:v>
                </c:pt>
                <c:pt idx="47">
                  <c:v>164</c:v>
                </c:pt>
                <c:pt idx="48">
                  <c:v>154</c:v>
                </c:pt>
                <c:pt idx="49">
                  <c:v>124</c:v>
                </c:pt>
                <c:pt idx="50">
                  <c:v>154</c:v>
                </c:pt>
                <c:pt idx="51">
                  <c:v>124</c:v>
                </c:pt>
              </c:numCache>
            </c:numRef>
          </c:val>
          <c:smooth val="0"/>
          <c:extLst>
            <c:ext xmlns:c16="http://schemas.microsoft.com/office/drawing/2014/chart" uri="{C3380CC4-5D6E-409C-BE32-E72D297353CC}">
              <c16:uniqueId val="{00000003-F6F2-9A48-8BF5-A86E6A56F897}"/>
            </c:ext>
          </c:extLst>
        </c:ser>
        <c:ser>
          <c:idx val="4"/>
          <c:order val="4"/>
          <c:tx>
            <c:v>Gesamt 2011</c:v>
          </c:tx>
          <c:spPr>
            <a:ln>
              <a:solidFill>
                <a:srgbClr val="666666"/>
              </a:solidFill>
            </a:ln>
          </c:spPr>
          <c:marker>
            <c:symbol val="none"/>
          </c:marker>
          <c:val>
            <c:numRef>
              <c:f>'80% alle Jahre'!$D$212:$D$263</c:f>
              <c:numCache>
                <c:formatCode>#,##0</c:formatCode>
                <c:ptCount val="52"/>
                <c:pt idx="0">
                  <c:v>87</c:v>
                </c:pt>
                <c:pt idx="1">
                  <c:v>196</c:v>
                </c:pt>
                <c:pt idx="2">
                  <c:v>323</c:v>
                </c:pt>
                <c:pt idx="3">
                  <c:v>272</c:v>
                </c:pt>
                <c:pt idx="4">
                  <c:v>283</c:v>
                </c:pt>
                <c:pt idx="5">
                  <c:v>276</c:v>
                </c:pt>
                <c:pt idx="6">
                  <c:v>475</c:v>
                </c:pt>
                <c:pt idx="7">
                  <c:v>267</c:v>
                </c:pt>
                <c:pt idx="8">
                  <c:v>233</c:v>
                </c:pt>
                <c:pt idx="9">
                  <c:v>208</c:v>
                </c:pt>
                <c:pt idx="10">
                  <c:v>157</c:v>
                </c:pt>
                <c:pt idx="11">
                  <c:v>195</c:v>
                </c:pt>
                <c:pt idx="12">
                  <c:v>168</c:v>
                </c:pt>
                <c:pt idx="13">
                  <c:v>114</c:v>
                </c:pt>
                <c:pt idx="14">
                  <c:v>191</c:v>
                </c:pt>
                <c:pt idx="15">
                  <c:v>209</c:v>
                </c:pt>
                <c:pt idx="16">
                  <c:v>202</c:v>
                </c:pt>
                <c:pt idx="17">
                  <c:v>173</c:v>
                </c:pt>
                <c:pt idx="18">
                  <c:v>228</c:v>
                </c:pt>
                <c:pt idx="19">
                  <c:v>260</c:v>
                </c:pt>
                <c:pt idx="20">
                  <c:v>334</c:v>
                </c:pt>
                <c:pt idx="21">
                  <c:v>359</c:v>
                </c:pt>
                <c:pt idx="22">
                  <c:v>305</c:v>
                </c:pt>
                <c:pt idx="23">
                  <c:v>374</c:v>
                </c:pt>
                <c:pt idx="24">
                  <c:v>460</c:v>
                </c:pt>
                <c:pt idx="25">
                  <c:v>599</c:v>
                </c:pt>
                <c:pt idx="26">
                  <c:v>717</c:v>
                </c:pt>
                <c:pt idx="27">
                  <c:v>993</c:v>
                </c:pt>
                <c:pt idx="28">
                  <c:v>1467</c:v>
                </c:pt>
                <c:pt idx="29">
                  <c:v>819</c:v>
                </c:pt>
                <c:pt idx="30">
                  <c:v>383</c:v>
                </c:pt>
                <c:pt idx="31">
                  <c:v>420</c:v>
                </c:pt>
                <c:pt idx="32">
                  <c:v>1397</c:v>
                </c:pt>
                <c:pt idx="33">
                  <c:v>1667</c:v>
                </c:pt>
                <c:pt idx="34">
                  <c:v>1419</c:v>
                </c:pt>
                <c:pt idx="35">
                  <c:v>1373</c:v>
                </c:pt>
                <c:pt idx="36">
                  <c:v>584</c:v>
                </c:pt>
                <c:pt idx="37">
                  <c:v>456</c:v>
                </c:pt>
                <c:pt idx="38">
                  <c:v>482</c:v>
                </c:pt>
                <c:pt idx="39">
                  <c:v>505</c:v>
                </c:pt>
                <c:pt idx="40">
                  <c:v>404</c:v>
                </c:pt>
                <c:pt idx="41">
                  <c:v>289</c:v>
                </c:pt>
                <c:pt idx="42">
                  <c:v>214</c:v>
                </c:pt>
                <c:pt idx="43">
                  <c:v>188</c:v>
                </c:pt>
                <c:pt idx="44">
                  <c:v>227</c:v>
                </c:pt>
                <c:pt idx="45">
                  <c:v>210</c:v>
                </c:pt>
                <c:pt idx="46">
                  <c:v>184</c:v>
                </c:pt>
                <c:pt idx="47">
                  <c:v>179</c:v>
                </c:pt>
                <c:pt idx="48">
                  <c:v>158</c:v>
                </c:pt>
                <c:pt idx="49">
                  <c:v>168</c:v>
                </c:pt>
                <c:pt idx="50">
                  <c:v>141</c:v>
                </c:pt>
                <c:pt idx="51">
                  <c:v>175</c:v>
                </c:pt>
              </c:numCache>
            </c:numRef>
          </c:val>
          <c:smooth val="0"/>
          <c:extLst>
            <c:ext xmlns:c16="http://schemas.microsoft.com/office/drawing/2014/chart" uri="{C3380CC4-5D6E-409C-BE32-E72D297353CC}">
              <c16:uniqueId val="{00000004-F6F2-9A48-8BF5-A86E6A56F897}"/>
            </c:ext>
          </c:extLst>
        </c:ser>
        <c:ser>
          <c:idx val="5"/>
          <c:order val="5"/>
          <c:tx>
            <c:v>Gesamt 2012</c:v>
          </c:tx>
          <c:spPr>
            <a:ln>
              <a:solidFill>
                <a:srgbClr val="4C4C4C"/>
              </a:solidFill>
            </a:ln>
          </c:spPr>
          <c:marker>
            <c:symbol val="none"/>
          </c:marker>
          <c:val>
            <c:numRef>
              <c:f>'80% alle Jahre'!$D$264:$D$315</c:f>
              <c:numCache>
                <c:formatCode>#,##0</c:formatCode>
                <c:ptCount val="52"/>
                <c:pt idx="0">
                  <c:v>96</c:v>
                </c:pt>
                <c:pt idx="1">
                  <c:v>178</c:v>
                </c:pt>
                <c:pt idx="2">
                  <c:v>319</c:v>
                </c:pt>
                <c:pt idx="3">
                  <c:v>299</c:v>
                </c:pt>
                <c:pt idx="4">
                  <c:v>268</c:v>
                </c:pt>
                <c:pt idx="5">
                  <c:v>247</c:v>
                </c:pt>
                <c:pt idx="6">
                  <c:v>438</c:v>
                </c:pt>
                <c:pt idx="7">
                  <c:v>277</c:v>
                </c:pt>
                <c:pt idx="8">
                  <c:v>233</c:v>
                </c:pt>
                <c:pt idx="9">
                  <c:v>208</c:v>
                </c:pt>
                <c:pt idx="10">
                  <c:v>216</c:v>
                </c:pt>
                <c:pt idx="11">
                  <c:v>251</c:v>
                </c:pt>
                <c:pt idx="12">
                  <c:v>224</c:v>
                </c:pt>
                <c:pt idx="13">
                  <c:v>193</c:v>
                </c:pt>
                <c:pt idx="14">
                  <c:v>192</c:v>
                </c:pt>
                <c:pt idx="15">
                  <c:v>285</c:v>
                </c:pt>
                <c:pt idx="16">
                  <c:v>291</c:v>
                </c:pt>
                <c:pt idx="17">
                  <c:v>263</c:v>
                </c:pt>
                <c:pt idx="18">
                  <c:v>260</c:v>
                </c:pt>
                <c:pt idx="19">
                  <c:v>346</c:v>
                </c:pt>
                <c:pt idx="20">
                  <c:v>380</c:v>
                </c:pt>
                <c:pt idx="21">
                  <c:v>367</c:v>
                </c:pt>
                <c:pt idx="22">
                  <c:v>410</c:v>
                </c:pt>
                <c:pt idx="23">
                  <c:v>625</c:v>
                </c:pt>
                <c:pt idx="24">
                  <c:v>701</c:v>
                </c:pt>
                <c:pt idx="25">
                  <c:v>885</c:v>
                </c:pt>
                <c:pt idx="26">
                  <c:v>1143</c:v>
                </c:pt>
                <c:pt idx="27">
                  <c:v>1469</c:v>
                </c:pt>
                <c:pt idx="28">
                  <c:v>1746</c:v>
                </c:pt>
                <c:pt idx="29">
                  <c:v>1362</c:v>
                </c:pt>
                <c:pt idx="30">
                  <c:v>329</c:v>
                </c:pt>
                <c:pt idx="31">
                  <c:v>287</c:v>
                </c:pt>
                <c:pt idx="32">
                  <c:v>1137</c:v>
                </c:pt>
                <c:pt idx="33">
                  <c:v>1281</c:v>
                </c:pt>
                <c:pt idx="34">
                  <c:v>1510</c:v>
                </c:pt>
                <c:pt idx="35">
                  <c:v>1131</c:v>
                </c:pt>
                <c:pt idx="36">
                  <c:v>451</c:v>
                </c:pt>
                <c:pt idx="37">
                  <c:v>371</c:v>
                </c:pt>
                <c:pt idx="38">
                  <c:v>432</c:v>
                </c:pt>
                <c:pt idx="39">
                  <c:v>374</c:v>
                </c:pt>
                <c:pt idx="40">
                  <c:v>330</c:v>
                </c:pt>
                <c:pt idx="41">
                  <c:v>220</c:v>
                </c:pt>
                <c:pt idx="42">
                  <c:v>233</c:v>
                </c:pt>
                <c:pt idx="43">
                  <c:v>206</c:v>
                </c:pt>
                <c:pt idx="44">
                  <c:v>195</c:v>
                </c:pt>
                <c:pt idx="45">
                  <c:v>179</c:v>
                </c:pt>
                <c:pt idx="46">
                  <c:v>167</c:v>
                </c:pt>
                <c:pt idx="47">
                  <c:v>157</c:v>
                </c:pt>
                <c:pt idx="48">
                  <c:v>141</c:v>
                </c:pt>
                <c:pt idx="49">
                  <c:v>135</c:v>
                </c:pt>
                <c:pt idx="50">
                  <c:v>138</c:v>
                </c:pt>
                <c:pt idx="51">
                  <c:v>122</c:v>
                </c:pt>
              </c:numCache>
            </c:numRef>
          </c:val>
          <c:smooth val="0"/>
          <c:extLst>
            <c:ext xmlns:c16="http://schemas.microsoft.com/office/drawing/2014/chart" uri="{C3380CC4-5D6E-409C-BE32-E72D297353CC}">
              <c16:uniqueId val="{00000005-F6F2-9A48-8BF5-A86E6A56F897}"/>
            </c:ext>
          </c:extLst>
        </c:ser>
        <c:ser>
          <c:idx val="6"/>
          <c:order val="6"/>
          <c:tx>
            <c:v>Gesamt 2013</c:v>
          </c:tx>
          <c:spPr>
            <a:ln>
              <a:solidFill>
                <a:srgbClr val="333333"/>
              </a:solidFill>
            </a:ln>
          </c:spPr>
          <c:marker>
            <c:symbol val="none"/>
          </c:marker>
          <c:val>
            <c:numRef>
              <c:f>'80% alle Jahre'!$D$316:$D$367</c:f>
              <c:numCache>
                <c:formatCode>#,##0</c:formatCode>
                <c:ptCount val="52"/>
                <c:pt idx="0">
                  <c:v>134</c:v>
                </c:pt>
                <c:pt idx="1">
                  <c:v>157</c:v>
                </c:pt>
                <c:pt idx="2">
                  <c:v>225</c:v>
                </c:pt>
                <c:pt idx="3">
                  <c:v>264</c:v>
                </c:pt>
                <c:pt idx="4">
                  <c:v>250</c:v>
                </c:pt>
                <c:pt idx="5">
                  <c:v>267</c:v>
                </c:pt>
                <c:pt idx="6">
                  <c:v>367</c:v>
                </c:pt>
                <c:pt idx="7">
                  <c:v>229</c:v>
                </c:pt>
                <c:pt idx="8">
                  <c:v>213</c:v>
                </c:pt>
                <c:pt idx="9">
                  <c:v>208</c:v>
                </c:pt>
                <c:pt idx="10">
                  <c:v>188</c:v>
                </c:pt>
                <c:pt idx="11">
                  <c:v>207</c:v>
                </c:pt>
                <c:pt idx="12">
                  <c:v>266</c:v>
                </c:pt>
                <c:pt idx="13">
                  <c:v>234</c:v>
                </c:pt>
                <c:pt idx="14">
                  <c:v>264</c:v>
                </c:pt>
                <c:pt idx="15">
                  <c:v>277</c:v>
                </c:pt>
                <c:pt idx="16">
                  <c:v>242</c:v>
                </c:pt>
                <c:pt idx="17">
                  <c:v>377</c:v>
                </c:pt>
                <c:pt idx="18">
                  <c:v>383</c:v>
                </c:pt>
                <c:pt idx="19">
                  <c:v>413</c:v>
                </c:pt>
                <c:pt idx="20">
                  <c:v>448</c:v>
                </c:pt>
                <c:pt idx="21">
                  <c:v>605</c:v>
                </c:pt>
                <c:pt idx="22">
                  <c:v>554</c:v>
                </c:pt>
                <c:pt idx="23">
                  <c:v>681</c:v>
                </c:pt>
                <c:pt idx="24">
                  <c:v>870</c:v>
                </c:pt>
                <c:pt idx="25">
                  <c:v>831</c:v>
                </c:pt>
                <c:pt idx="26">
                  <c:v>1131</c:v>
                </c:pt>
                <c:pt idx="27">
                  <c:v>1462</c:v>
                </c:pt>
                <c:pt idx="28">
                  <c:v>1435</c:v>
                </c:pt>
                <c:pt idx="29">
                  <c:v>296</c:v>
                </c:pt>
                <c:pt idx="30">
                  <c:v>297</c:v>
                </c:pt>
                <c:pt idx="31">
                  <c:v>1054</c:v>
                </c:pt>
                <c:pt idx="32">
                  <c:v>1332</c:v>
                </c:pt>
                <c:pt idx="33">
                  <c:v>1496</c:v>
                </c:pt>
                <c:pt idx="34">
                  <c:v>1185</c:v>
                </c:pt>
                <c:pt idx="35">
                  <c:v>513</c:v>
                </c:pt>
                <c:pt idx="36">
                  <c:v>847</c:v>
                </c:pt>
                <c:pt idx="37">
                  <c:v>357</c:v>
                </c:pt>
                <c:pt idx="38">
                  <c:v>366</c:v>
                </c:pt>
                <c:pt idx="39">
                  <c:v>238</c:v>
                </c:pt>
                <c:pt idx="40">
                  <c:v>191</c:v>
                </c:pt>
                <c:pt idx="41">
                  <c:v>195</c:v>
                </c:pt>
                <c:pt idx="42">
                  <c:v>163</c:v>
                </c:pt>
                <c:pt idx="43">
                  <c:v>217</c:v>
                </c:pt>
                <c:pt idx="44">
                  <c:v>195</c:v>
                </c:pt>
                <c:pt idx="45">
                  <c:v>169</c:v>
                </c:pt>
                <c:pt idx="46">
                  <c:v>122</c:v>
                </c:pt>
                <c:pt idx="47">
                  <c:v>137</c:v>
                </c:pt>
                <c:pt idx="48">
                  <c:v>145</c:v>
                </c:pt>
                <c:pt idx="49">
                  <c:v>137</c:v>
                </c:pt>
                <c:pt idx="50">
                  <c:v>109</c:v>
                </c:pt>
                <c:pt idx="51">
                  <c:v>125</c:v>
                </c:pt>
              </c:numCache>
            </c:numRef>
          </c:val>
          <c:smooth val="0"/>
          <c:extLst>
            <c:ext xmlns:c16="http://schemas.microsoft.com/office/drawing/2014/chart" uri="{C3380CC4-5D6E-409C-BE32-E72D297353CC}">
              <c16:uniqueId val="{00000006-F6F2-9A48-8BF5-A86E6A56F897}"/>
            </c:ext>
          </c:extLst>
        </c:ser>
        <c:ser>
          <c:idx val="7"/>
          <c:order val="7"/>
          <c:tx>
            <c:v>Gesamt 2014</c:v>
          </c:tx>
          <c:spPr>
            <a:ln>
              <a:solidFill>
                <a:srgbClr val="191919"/>
              </a:solidFill>
            </a:ln>
          </c:spPr>
          <c:marker>
            <c:symbol val="none"/>
          </c:marker>
          <c:val>
            <c:numRef>
              <c:f>'80% alle Jahre'!$D$368:$D$419</c:f>
              <c:numCache>
                <c:formatCode>#,##0</c:formatCode>
                <c:ptCount val="52"/>
                <c:pt idx="0">
                  <c:v>130</c:v>
                </c:pt>
                <c:pt idx="1">
                  <c:v>221</c:v>
                </c:pt>
                <c:pt idx="2">
                  <c:v>324</c:v>
                </c:pt>
                <c:pt idx="3">
                  <c:v>255</c:v>
                </c:pt>
                <c:pt idx="4">
                  <c:v>233</c:v>
                </c:pt>
                <c:pt idx="5">
                  <c:v>368</c:v>
                </c:pt>
                <c:pt idx="6">
                  <c:v>265</c:v>
                </c:pt>
                <c:pt idx="7">
                  <c:v>226</c:v>
                </c:pt>
                <c:pt idx="8">
                  <c:v>202</c:v>
                </c:pt>
                <c:pt idx="9">
                  <c:v>180</c:v>
                </c:pt>
                <c:pt idx="10">
                  <c:v>174</c:v>
                </c:pt>
                <c:pt idx="11">
                  <c:v>139</c:v>
                </c:pt>
                <c:pt idx="12">
                  <c:v>185</c:v>
                </c:pt>
                <c:pt idx="13">
                  <c:v>213</c:v>
                </c:pt>
                <c:pt idx="14">
                  <c:v>216</c:v>
                </c:pt>
                <c:pt idx="15">
                  <c:v>225</c:v>
                </c:pt>
                <c:pt idx="16">
                  <c:v>258</c:v>
                </c:pt>
                <c:pt idx="17">
                  <c:v>282</c:v>
                </c:pt>
                <c:pt idx="18">
                  <c:v>298</c:v>
                </c:pt>
                <c:pt idx="19">
                  <c:v>393</c:v>
                </c:pt>
                <c:pt idx="20">
                  <c:v>398</c:v>
                </c:pt>
                <c:pt idx="21">
                  <c:v>390</c:v>
                </c:pt>
                <c:pt idx="22">
                  <c:v>483</c:v>
                </c:pt>
                <c:pt idx="23">
                  <c:v>518</c:v>
                </c:pt>
                <c:pt idx="24">
                  <c:v>641</c:v>
                </c:pt>
                <c:pt idx="25">
                  <c:v>746</c:v>
                </c:pt>
                <c:pt idx="26">
                  <c:v>942</c:v>
                </c:pt>
                <c:pt idx="27">
                  <c:v>1243</c:v>
                </c:pt>
                <c:pt idx="28">
                  <c:v>1125</c:v>
                </c:pt>
                <c:pt idx="29">
                  <c:v>395</c:v>
                </c:pt>
                <c:pt idx="30">
                  <c:v>663</c:v>
                </c:pt>
                <c:pt idx="31">
                  <c:v>1007</c:v>
                </c:pt>
                <c:pt idx="32">
                  <c:v>1351</c:v>
                </c:pt>
                <c:pt idx="33">
                  <c:v>1506</c:v>
                </c:pt>
                <c:pt idx="34">
                  <c:v>1341</c:v>
                </c:pt>
                <c:pt idx="35">
                  <c:v>653</c:v>
                </c:pt>
                <c:pt idx="36">
                  <c:v>378</c:v>
                </c:pt>
                <c:pt idx="37">
                  <c:v>309</c:v>
                </c:pt>
                <c:pt idx="38">
                  <c:v>409</c:v>
                </c:pt>
                <c:pt idx="39">
                  <c:v>421</c:v>
                </c:pt>
                <c:pt idx="40">
                  <c:v>356</c:v>
                </c:pt>
                <c:pt idx="41">
                  <c:v>219</c:v>
                </c:pt>
                <c:pt idx="42">
                  <c:v>227</c:v>
                </c:pt>
                <c:pt idx="43">
                  <c:v>239</c:v>
                </c:pt>
                <c:pt idx="44">
                  <c:v>218</c:v>
                </c:pt>
                <c:pt idx="45">
                  <c:v>172</c:v>
                </c:pt>
                <c:pt idx="46">
                  <c:v>148</c:v>
                </c:pt>
                <c:pt idx="47">
                  <c:v>153</c:v>
                </c:pt>
                <c:pt idx="48">
                  <c:v>148</c:v>
                </c:pt>
                <c:pt idx="49">
                  <c:v>151</c:v>
                </c:pt>
                <c:pt idx="50">
                  <c:v>151</c:v>
                </c:pt>
                <c:pt idx="51">
                  <c:v>143</c:v>
                </c:pt>
              </c:numCache>
            </c:numRef>
          </c:val>
          <c:smooth val="0"/>
          <c:extLst>
            <c:ext xmlns:c16="http://schemas.microsoft.com/office/drawing/2014/chart" uri="{C3380CC4-5D6E-409C-BE32-E72D297353CC}">
              <c16:uniqueId val="{00000007-F6F2-9A48-8BF5-A86E6A56F897}"/>
            </c:ext>
          </c:extLst>
        </c:ser>
        <c:ser>
          <c:idx val="8"/>
          <c:order val="8"/>
          <c:tx>
            <c:v>Gesamt 2015</c:v>
          </c:tx>
          <c:spPr>
            <a:ln cap="rnd">
              <a:solidFill>
                <a:schemeClr val="tx2">
                  <a:lumMod val="75000"/>
                </a:schemeClr>
              </a:solidFill>
              <a:prstDash val="solid"/>
              <a:tailEnd type="none" w="sm" len="sm"/>
            </a:ln>
          </c:spPr>
          <c:marker>
            <c:symbol val="none"/>
          </c:marker>
          <c:val>
            <c:numRef>
              <c:f>'80% alle Jahre'!$D$420:$D$472</c:f>
              <c:numCache>
                <c:formatCode>#,##0</c:formatCode>
                <c:ptCount val="53"/>
                <c:pt idx="0">
                  <c:v>137</c:v>
                </c:pt>
                <c:pt idx="1">
                  <c:v>248</c:v>
                </c:pt>
                <c:pt idx="2">
                  <c:v>329</c:v>
                </c:pt>
                <c:pt idx="3">
                  <c:v>236</c:v>
                </c:pt>
                <c:pt idx="4">
                  <c:v>219</c:v>
                </c:pt>
                <c:pt idx="5">
                  <c:v>336</c:v>
                </c:pt>
                <c:pt idx="6">
                  <c:v>214</c:v>
                </c:pt>
                <c:pt idx="7">
                  <c:v>207</c:v>
                </c:pt>
                <c:pt idx="8">
                  <c:v>234</c:v>
                </c:pt>
                <c:pt idx="9">
                  <c:v>206</c:v>
                </c:pt>
                <c:pt idx="10">
                  <c:v>208</c:v>
                </c:pt>
                <c:pt idx="11">
                  <c:v>251</c:v>
                </c:pt>
                <c:pt idx="12">
                  <c:v>230</c:v>
                </c:pt>
                <c:pt idx="13">
                  <c:v>230</c:v>
                </c:pt>
                <c:pt idx="14">
                  <c:v>267</c:v>
                </c:pt>
                <c:pt idx="15">
                  <c:v>236</c:v>
                </c:pt>
                <c:pt idx="16">
                  <c:v>223</c:v>
                </c:pt>
                <c:pt idx="17">
                  <c:v>275</c:v>
                </c:pt>
                <c:pt idx="18">
                  <c:v>328</c:v>
                </c:pt>
                <c:pt idx="19">
                  <c:v>406</c:v>
                </c:pt>
                <c:pt idx="20">
                  <c:v>476</c:v>
                </c:pt>
                <c:pt idx="21">
                  <c:v>512</c:v>
                </c:pt>
                <c:pt idx="22">
                  <c:v>588</c:v>
                </c:pt>
                <c:pt idx="23">
                  <c:v>631</c:v>
                </c:pt>
                <c:pt idx="24">
                  <c:v>800</c:v>
                </c:pt>
                <c:pt idx="25">
                  <c:v>932</c:v>
                </c:pt>
                <c:pt idx="26">
                  <c:v>1177</c:v>
                </c:pt>
                <c:pt idx="27">
                  <c:v>947</c:v>
                </c:pt>
                <c:pt idx="28">
                  <c:v>986</c:v>
                </c:pt>
                <c:pt idx="29">
                  <c:v>513</c:v>
                </c:pt>
                <c:pt idx="30">
                  <c:v>250</c:v>
                </c:pt>
                <c:pt idx="31">
                  <c:v>732</c:v>
                </c:pt>
                <c:pt idx="32">
                  <c:v>1691</c:v>
                </c:pt>
                <c:pt idx="33">
                  <c:v>1896</c:v>
                </c:pt>
                <c:pt idx="34">
                  <c:v>1439</c:v>
                </c:pt>
                <c:pt idx="35">
                  <c:v>789</c:v>
                </c:pt>
                <c:pt idx="36">
                  <c:v>361</c:v>
                </c:pt>
                <c:pt idx="37">
                  <c:v>353</c:v>
                </c:pt>
                <c:pt idx="38">
                  <c:v>384</c:v>
                </c:pt>
                <c:pt idx="39">
                  <c:v>331</c:v>
                </c:pt>
                <c:pt idx="40">
                  <c:v>311</c:v>
                </c:pt>
                <c:pt idx="41">
                  <c:v>189</c:v>
                </c:pt>
                <c:pt idx="42">
                  <c:v>173</c:v>
                </c:pt>
                <c:pt idx="43">
                  <c:v>207</c:v>
                </c:pt>
                <c:pt idx="44">
                  <c:v>182</c:v>
                </c:pt>
                <c:pt idx="45">
                  <c:v>196</c:v>
                </c:pt>
                <c:pt idx="46">
                  <c:v>132</c:v>
                </c:pt>
                <c:pt idx="47">
                  <c:v>144</c:v>
                </c:pt>
                <c:pt idx="48">
                  <c:v>106</c:v>
                </c:pt>
                <c:pt idx="49">
                  <c:v>136</c:v>
                </c:pt>
                <c:pt idx="50">
                  <c:v>117</c:v>
                </c:pt>
                <c:pt idx="51">
                  <c:v>121</c:v>
                </c:pt>
                <c:pt idx="52">
                  <c:v>123</c:v>
                </c:pt>
              </c:numCache>
            </c:numRef>
          </c:val>
          <c:smooth val="0"/>
          <c:extLst>
            <c:ext xmlns:c16="http://schemas.microsoft.com/office/drawing/2014/chart" uri="{C3380CC4-5D6E-409C-BE32-E72D297353CC}">
              <c16:uniqueId val="{00000008-F6F2-9A48-8BF5-A86E6A56F897}"/>
            </c:ext>
          </c:extLst>
        </c:ser>
        <c:ser>
          <c:idx val="9"/>
          <c:order val="9"/>
          <c:tx>
            <c:v>Gesamt 2016</c:v>
          </c:tx>
          <c:spPr>
            <a:ln>
              <a:solidFill>
                <a:srgbClr val="356DFF"/>
              </a:solidFill>
            </a:ln>
          </c:spPr>
          <c:marker>
            <c:symbol val="none"/>
          </c:marker>
          <c:val>
            <c:numRef>
              <c:f>'80% alle Jahre'!$D$473:$D$499</c:f>
              <c:numCache>
                <c:formatCode>#,##0</c:formatCode>
                <c:ptCount val="27"/>
                <c:pt idx="0">
                  <c:v>180</c:v>
                </c:pt>
                <c:pt idx="1">
                  <c:v>296</c:v>
                </c:pt>
                <c:pt idx="2">
                  <c:v>258</c:v>
                </c:pt>
                <c:pt idx="3">
                  <c:v>273</c:v>
                </c:pt>
                <c:pt idx="4">
                  <c:v>287</c:v>
                </c:pt>
                <c:pt idx="5">
                  <c:v>208</c:v>
                </c:pt>
                <c:pt idx="6">
                  <c:v>229</c:v>
                </c:pt>
                <c:pt idx="7">
                  <c:v>262</c:v>
                </c:pt>
                <c:pt idx="8">
                  <c:v>228</c:v>
                </c:pt>
                <c:pt idx="9">
                  <c:v>215</c:v>
                </c:pt>
                <c:pt idx="10">
                  <c:v>192</c:v>
                </c:pt>
                <c:pt idx="11">
                  <c:v>234</c:v>
                </c:pt>
                <c:pt idx="12">
                  <c:v>253</c:v>
                </c:pt>
                <c:pt idx="13">
                  <c:v>234</c:v>
                </c:pt>
                <c:pt idx="14">
                  <c:v>238</c:v>
                </c:pt>
                <c:pt idx="15">
                  <c:v>233</c:v>
                </c:pt>
                <c:pt idx="16">
                  <c:v>261</c:v>
                </c:pt>
                <c:pt idx="17">
                  <c:v>295</c:v>
                </c:pt>
                <c:pt idx="18">
                  <c:v>268</c:v>
                </c:pt>
                <c:pt idx="19">
                  <c:v>494</c:v>
                </c:pt>
                <c:pt idx="20">
                  <c:v>496</c:v>
                </c:pt>
                <c:pt idx="21">
                  <c:v>520</c:v>
                </c:pt>
                <c:pt idx="22">
                  <c:v>603</c:v>
                </c:pt>
                <c:pt idx="23">
                  <c:v>631</c:v>
                </c:pt>
                <c:pt idx="24">
                  <c:v>691</c:v>
                </c:pt>
                <c:pt idx="25">
                  <c:v>739</c:v>
                </c:pt>
                <c:pt idx="26">
                  <c:v>1046</c:v>
                </c:pt>
              </c:numCache>
            </c:numRef>
          </c:val>
          <c:smooth val="0"/>
          <c:extLst>
            <c:ext xmlns:c16="http://schemas.microsoft.com/office/drawing/2014/chart" uri="{C3380CC4-5D6E-409C-BE32-E72D297353CC}">
              <c16:uniqueId val="{00000009-F6F2-9A48-8BF5-A86E6A56F897}"/>
            </c:ext>
          </c:extLst>
        </c:ser>
        <c:dLbls>
          <c:showLegendKey val="0"/>
          <c:showVal val="0"/>
          <c:showCatName val="0"/>
          <c:showSerName val="0"/>
          <c:showPercent val="0"/>
          <c:showBubbleSize val="0"/>
        </c:dLbls>
        <c:smooth val="0"/>
        <c:axId val="1612910272"/>
        <c:axId val="1255354736"/>
      </c:lineChart>
      <c:catAx>
        <c:axId val="1612910272"/>
        <c:scaling>
          <c:orientation val="minMax"/>
        </c:scaling>
        <c:delete val="0"/>
        <c:axPos val="b"/>
        <c:numFmt formatCode="0" sourceLinked="1"/>
        <c:majorTickMark val="out"/>
        <c:minorTickMark val="none"/>
        <c:tickLblPos val="nextTo"/>
        <c:crossAx val="1255354736"/>
        <c:crosses val="autoZero"/>
        <c:auto val="1"/>
        <c:lblAlgn val="ctr"/>
        <c:lblOffset val="100"/>
        <c:noMultiLvlLbl val="0"/>
      </c:catAx>
      <c:valAx>
        <c:axId val="1255354736"/>
        <c:scaling>
          <c:orientation val="minMax"/>
        </c:scaling>
        <c:delete val="0"/>
        <c:axPos val="l"/>
        <c:majorGridlines/>
        <c:numFmt formatCode="#,##0" sourceLinked="1"/>
        <c:majorTickMark val="out"/>
        <c:minorTickMark val="none"/>
        <c:tickLblPos val="nextTo"/>
        <c:crossAx val="1612910272"/>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de-DE"/>
              <a:t>Filter `Mittlere Bearbeitungszeit` im</a:t>
            </a:r>
            <a:r>
              <a:rPr lang="de-DE" baseline="0"/>
              <a:t> Modul Mathematik</a:t>
            </a:r>
            <a:endParaRPr lang="de-DE"/>
          </a:p>
        </c:rich>
      </c:tx>
      <c:overlay val="0"/>
    </c:title>
    <c:autoTitleDeleted val="0"/>
    <c:plotArea>
      <c:layout>
        <c:manualLayout>
          <c:layoutTarget val="inner"/>
          <c:xMode val="edge"/>
          <c:yMode val="edge"/>
          <c:x val="0.127467273675297"/>
          <c:y val="0.182338714501807"/>
          <c:w val="0.56456214334369903"/>
          <c:h val="0.68732918564603895"/>
        </c:manualLayout>
      </c:layout>
      <c:barChart>
        <c:barDir val="col"/>
        <c:grouping val="clustered"/>
        <c:varyColors val="0"/>
        <c:ser>
          <c:idx val="0"/>
          <c:order val="0"/>
          <c:tx>
            <c:strRef>
              <c:f>Filter_MA!$C$25</c:f>
              <c:strCache>
                <c:ptCount val="1"/>
                <c:pt idx="0">
                  <c:v>Mittlere Bearbeitungszeit &lt; 24 sec</c:v>
                </c:pt>
              </c:strCache>
            </c:strRef>
          </c:tx>
          <c:spPr>
            <a:solidFill>
              <a:srgbClr val="FF0000"/>
            </a:solidFill>
            <a:ln>
              <a:solidFill>
                <a:srgbClr val="FF0000"/>
              </a:solidFill>
            </a:ln>
          </c:spPr>
          <c:invertIfNegative val="0"/>
          <c:cat>
            <c:numRef>
              <c:f>Filter_MA!$D$24:$S$24</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Filter_MA!$D$25:$S$25</c:f>
              <c:numCache>
                <c:formatCode>General</c:formatCode>
                <c:ptCount val="16"/>
                <c:pt idx="0">
                  <c:v>2</c:v>
                </c:pt>
                <c:pt idx="1">
                  <c:v>10</c:v>
                </c:pt>
                <c:pt idx="2">
                  <c:v>37</c:v>
                </c:pt>
                <c:pt idx="3">
                  <c:v>49</c:v>
                </c:pt>
                <c:pt idx="4">
                  <c:v>39</c:v>
                </c:pt>
                <c:pt idx="5">
                  <c:v>46</c:v>
                </c:pt>
                <c:pt idx="6">
                  <c:v>39</c:v>
                </c:pt>
                <c:pt idx="7">
                  <c:v>11</c:v>
                </c:pt>
                <c:pt idx="8">
                  <c:v>5</c:v>
                </c:pt>
                <c:pt idx="9">
                  <c:v>4</c:v>
                </c:pt>
                <c:pt idx="10">
                  <c:v>7</c:v>
                </c:pt>
                <c:pt idx="11">
                  <c:v>4</c:v>
                </c:pt>
                <c:pt idx="12">
                  <c:v>2</c:v>
                </c:pt>
                <c:pt idx="13">
                  <c:v>1</c:v>
                </c:pt>
                <c:pt idx="14">
                  <c:v>1</c:v>
                </c:pt>
                <c:pt idx="15">
                  <c:v>1</c:v>
                </c:pt>
              </c:numCache>
            </c:numRef>
          </c:val>
          <c:extLst>
            <c:ext xmlns:c16="http://schemas.microsoft.com/office/drawing/2014/chart" uri="{C3380CC4-5D6E-409C-BE32-E72D297353CC}">
              <c16:uniqueId val="{00000000-1EF8-8543-B786-329CAF20320B}"/>
            </c:ext>
          </c:extLst>
        </c:ser>
        <c:ser>
          <c:idx val="1"/>
          <c:order val="1"/>
          <c:tx>
            <c:strRef>
              <c:f>Filter_MA!$C$26</c:f>
              <c:strCache>
                <c:ptCount val="1"/>
                <c:pt idx="0">
                  <c:v>Mittlere Bearbeitungszeit &gt; 24 sec</c:v>
                </c:pt>
              </c:strCache>
            </c:strRef>
          </c:tx>
          <c:invertIfNegative val="0"/>
          <c:cat>
            <c:numRef>
              <c:f>Filter_MA!$D$24:$S$24</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Filter_MA!$D$26:$S$26</c:f>
              <c:numCache>
                <c:formatCode>General</c:formatCode>
                <c:ptCount val="16"/>
                <c:pt idx="0">
                  <c:v>7</c:v>
                </c:pt>
                <c:pt idx="1">
                  <c:v>39</c:v>
                </c:pt>
                <c:pt idx="2">
                  <c:v>84</c:v>
                </c:pt>
                <c:pt idx="3">
                  <c:v>203</c:v>
                </c:pt>
                <c:pt idx="4">
                  <c:v>289</c:v>
                </c:pt>
                <c:pt idx="5">
                  <c:v>453</c:v>
                </c:pt>
                <c:pt idx="6">
                  <c:v>524</c:v>
                </c:pt>
                <c:pt idx="7">
                  <c:v>616</c:v>
                </c:pt>
                <c:pt idx="8">
                  <c:v>630</c:v>
                </c:pt>
                <c:pt idx="9">
                  <c:v>633</c:v>
                </c:pt>
                <c:pt idx="10">
                  <c:v>532</c:v>
                </c:pt>
                <c:pt idx="11">
                  <c:v>369</c:v>
                </c:pt>
                <c:pt idx="12">
                  <c:v>278</c:v>
                </c:pt>
                <c:pt idx="13">
                  <c:v>148</c:v>
                </c:pt>
                <c:pt idx="14">
                  <c:v>74</c:v>
                </c:pt>
                <c:pt idx="15">
                  <c:v>20</c:v>
                </c:pt>
              </c:numCache>
            </c:numRef>
          </c:val>
          <c:extLst>
            <c:ext xmlns:c16="http://schemas.microsoft.com/office/drawing/2014/chart" uri="{C3380CC4-5D6E-409C-BE32-E72D297353CC}">
              <c16:uniqueId val="{00000001-1EF8-8543-B786-329CAF20320B}"/>
            </c:ext>
          </c:extLst>
        </c:ser>
        <c:dLbls>
          <c:showLegendKey val="0"/>
          <c:showVal val="0"/>
          <c:showCatName val="0"/>
          <c:showSerName val="0"/>
          <c:showPercent val="0"/>
          <c:showBubbleSize val="0"/>
        </c:dLbls>
        <c:gapWidth val="150"/>
        <c:axId val="-2130863096"/>
        <c:axId val="-2141949560"/>
      </c:barChart>
      <c:catAx>
        <c:axId val="-2130863096"/>
        <c:scaling>
          <c:orientation val="minMax"/>
        </c:scaling>
        <c:delete val="0"/>
        <c:axPos val="b"/>
        <c:title>
          <c:tx>
            <c:rich>
              <a:bodyPr/>
              <a:lstStyle/>
              <a:p>
                <a:pPr>
                  <a:defRPr/>
                </a:pPr>
                <a:r>
                  <a:rPr lang="de-DE"/>
                  <a:t>Summenscore</a:t>
                </a:r>
              </a:p>
            </c:rich>
          </c:tx>
          <c:overlay val="0"/>
        </c:title>
        <c:numFmt formatCode="General" sourceLinked="1"/>
        <c:majorTickMark val="none"/>
        <c:minorTickMark val="none"/>
        <c:tickLblPos val="nextTo"/>
        <c:crossAx val="-2141949560"/>
        <c:crosses val="autoZero"/>
        <c:auto val="1"/>
        <c:lblAlgn val="ctr"/>
        <c:lblOffset val="100"/>
        <c:noMultiLvlLbl val="0"/>
      </c:catAx>
      <c:valAx>
        <c:axId val="-2141949560"/>
        <c:scaling>
          <c:orientation val="minMax"/>
        </c:scaling>
        <c:delete val="0"/>
        <c:axPos val="l"/>
        <c:majorGridlines/>
        <c:title>
          <c:tx>
            <c:rich>
              <a:bodyPr/>
              <a:lstStyle/>
              <a:p>
                <a:pPr>
                  <a:defRPr/>
                </a:pPr>
                <a:r>
                  <a:rPr lang="de-DE"/>
                  <a:t>Häufigkeit</a:t>
                </a:r>
                <a:r>
                  <a:rPr lang="de-DE" baseline="0"/>
                  <a:t> </a:t>
                </a:r>
                <a:endParaRPr lang="de-DE"/>
              </a:p>
            </c:rich>
          </c:tx>
          <c:overlay val="0"/>
        </c:title>
        <c:numFmt formatCode="General" sourceLinked="1"/>
        <c:majorTickMark val="out"/>
        <c:minorTickMark val="none"/>
        <c:tickLblPos val="nextTo"/>
        <c:crossAx val="-2130863096"/>
        <c:crosses val="autoZero"/>
        <c:crossBetween val="between"/>
      </c:valAx>
    </c:plotArea>
    <c:legend>
      <c:legendPos val="r"/>
      <c:layout>
        <c:manualLayout>
          <c:xMode val="edge"/>
          <c:yMode val="edge"/>
          <c:x val="0.73122620778402103"/>
          <c:y val="0.29105227624281099"/>
          <c:w val="0.25032824362067202"/>
          <c:h val="0.36417064770580998"/>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v>Gesamt 2007</c:v>
          </c:tx>
          <c:spPr>
            <a:ln>
              <a:solidFill>
                <a:srgbClr val="CCCCCC"/>
              </a:solidFill>
            </a:ln>
          </c:spPr>
          <c:marker>
            <c:symbol val="none"/>
          </c:marker>
          <c:cat>
            <c:numRef>
              <c:f>'80% alle Jahre'!$C$3:$C$54</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'80% alle Jahre'!$D$3:$D$54</c:f>
              <c:numCache>
                <c:formatCode>#,##0</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61</c:v>
                </c:pt>
                <c:pt idx="26">
                  <c:v>213</c:v>
                </c:pt>
                <c:pt idx="27">
                  <c:v>238</c:v>
                </c:pt>
                <c:pt idx="28">
                  <c:v>124</c:v>
                </c:pt>
                <c:pt idx="29">
                  <c:v>34</c:v>
                </c:pt>
                <c:pt idx="30">
                  <c:v>38</c:v>
                </c:pt>
                <c:pt idx="31">
                  <c:v>95</c:v>
                </c:pt>
                <c:pt idx="32">
                  <c:v>106</c:v>
                </c:pt>
                <c:pt idx="33">
                  <c:v>166</c:v>
                </c:pt>
                <c:pt idx="34">
                  <c:v>96</c:v>
                </c:pt>
                <c:pt idx="35">
                  <c:v>44</c:v>
                </c:pt>
                <c:pt idx="36">
                  <c:v>60</c:v>
                </c:pt>
                <c:pt idx="37">
                  <c:v>42</c:v>
                </c:pt>
                <c:pt idx="38">
                  <c:v>19</c:v>
                </c:pt>
                <c:pt idx="39">
                  <c:v>33</c:v>
                </c:pt>
                <c:pt idx="40">
                  <c:v>21</c:v>
                </c:pt>
                <c:pt idx="41">
                  <c:v>21</c:v>
                </c:pt>
                <c:pt idx="42">
                  <c:v>26</c:v>
                </c:pt>
                <c:pt idx="43">
                  <c:v>25</c:v>
                </c:pt>
                <c:pt idx="44">
                  <c:v>26</c:v>
                </c:pt>
                <c:pt idx="45">
                  <c:v>30</c:v>
                </c:pt>
                <c:pt idx="46">
                  <c:v>14</c:v>
                </c:pt>
                <c:pt idx="47">
                  <c:v>25</c:v>
                </c:pt>
                <c:pt idx="48">
                  <c:v>15</c:v>
                </c:pt>
                <c:pt idx="49">
                  <c:v>20</c:v>
                </c:pt>
                <c:pt idx="50">
                  <c:v>19</c:v>
                </c:pt>
                <c:pt idx="51">
                  <c:v>24</c:v>
                </c:pt>
              </c:numCache>
            </c:numRef>
          </c:val>
          <c:smooth val="0"/>
          <c:extLst>
            <c:ext xmlns:c16="http://schemas.microsoft.com/office/drawing/2014/chart" uri="{C3380CC4-5D6E-409C-BE32-E72D297353CC}">
              <c16:uniqueId val="{00000000-F6F2-9A48-8BF5-A86E6A56F897}"/>
            </c:ext>
          </c:extLst>
        </c:ser>
        <c:ser>
          <c:idx val="3"/>
          <c:order val="1"/>
          <c:tx>
            <c:v>Gesamt 2008</c:v>
          </c:tx>
          <c:spPr>
            <a:ln>
              <a:solidFill>
                <a:srgbClr val="B3B3B3"/>
              </a:solidFill>
            </a:ln>
          </c:spPr>
          <c:marker>
            <c:symbol val="none"/>
          </c:marker>
          <c:cat>
            <c:numRef>
              <c:f>'80% alle Jahre'!$C$3:$C$54</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'80% alle Jahre'!$D$55:$D$106</c:f>
              <c:numCache>
                <c:formatCode>#,##0</c:formatCode>
                <c:ptCount val="52"/>
                <c:pt idx="0">
                  <c:v>21</c:v>
                </c:pt>
                <c:pt idx="1">
                  <c:v>23</c:v>
                </c:pt>
                <c:pt idx="2">
                  <c:v>34</c:v>
                </c:pt>
                <c:pt idx="3">
                  <c:v>60</c:v>
                </c:pt>
                <c:pt idx="4">
                  <c:v>39</c:v>
                </c:pt>
                <c:pt idx="5">
                  <c:v>25</c:v>
                </c:pt>
                <c:pt idx="6">
                  <c:v>86</c:v>
                </c:pt>
                <c:pt idx="7">
                  <c:v>68</c:v>
                </c:pt>
                <c:pt idx="8">
                  <c:v>58</c:v>
                </c:pt>
                <c:pt idx="9">
                  <c:v>62</c:v>
                </c:pt>
                <c:pt idx="10">
                  <c:v>46</c:v>
                </c:pt>
                <c:pt idx="11">
                  <c:v>81</c:v>
                </c:pt>
                <c:pt idx="12">
                  <c:v>60</c:v>
                </c:pt>
                <c:pt idx="13">
                  <c:v>81</c:v>
                </c:pt>
                <c:pt idx="14">
                  <c:v>74</c:v>
                </c:pt>
                <c:pt idx="15">
                  <c:v>88</c:v>
                </c:pt>
                <c:pt idx="16">
                  <c:v>87</c:v>
                </c:pt>
                <c:pt idx="17">
                  <c:v>81</c:v>
                </c:pt>
                <c:pt idx="18">
                  <c:v>98</c:v>
                </c:pt>
                <c:pt idx="19">
                  <c:v>97</c:v>
                </c:pt>
                <c:pt idx="20">
                  <c:v>138</c:v>
                </c:pt>
                <c:pt idx="21">
                  <c:v>132</c:v>
                </c:pt>
                <c:pt idx="22">
                  <c:v>131</c:v>
                </c:pt>
                <c:pt idx="23">
                  <c:v>136</c:v>
                </c:pt>
                <c:pt idx="24">
                  <c:v>169</c:v>
                </c:pt>
                <c:pt idx="25">
                  <c:v>318</c:v>
                </c:pt>
                <c:pt idx="26">
                  <c:v>280</c:v>
                </c:pt>
                <c:pt idx="27">
                  <c:v>306</c:v>
                </c:pt>
                <c:pt idx="28">
                  <c:v>245</c:v>
                </c:pt>
                <c:pt idx="29">
                  <c:v>86</c:v>
                </c:pt>
                <c:pt idx="30">
                  <c:v>65</c:v>
                </c:pt>
                <c:pt idx="31">
                  <c:v>109</c:v>
                </c:pt>
                <c:pt idx="32">
                  <c:v>208</c:v>
                </c:pt>
                <c:pt idx="33">
                  <c:v>267</c:v>
                </c:pt>
                <c:pt idx="34">
                  <c:v>164</c:v>
                </c:pt>
                <c:pt idx="35">
                  <c:v>69</c:v>
                </c:pt>
                <c:pt idx="36">
                  <c:v>90</c:v>
                </c:pt>
                <c:pt idx="37">
                  <c:v>74</c:v>
                </c:pt>
                <c:pt idx="38">
                  <c:v>44</c:v>
                </c:pt>
                <c:pt idx="39">
                  <c:v>49</c:v>
                </c:pt>
                <c:pt idx="40">
                  <c:v>59</c:v>
                </c:pt>
                <c:pt idx="41">
                  <c:v>43</c:v>
                </c:pt>
                <c:pt idx="42">
                  <c:v>39</c:v>
                </c:pt>
                <c:pt idx="43">
                  <c:v>41</c:v>
                </c:pt>
                <c:pt idx="44">
                  <c:v>29</c:v>
                </c:pt>
                <c:pt idx="45">
                  <c:v>49</c:v>
                </c:pt>
                <c:pt idx="46">
                  <c:v>42</c:v>
                </c:pt>
                <c:pt idx="47">
                  <c:v>51</c:v>
                </c:pt>
                <c:pt idx="48">
                  <c:v>25</c:v>
                </c:pt>
                <c:pt idx="49">
                  <c:v>27</c:v>
                </c:pt>
                <c:pt idx="50">
                  <c:v>34</c:v>
                </c:pt>
                <c:pt idx="51">
                  <c:v>30</c:v>
                </c:pt>
              </c:numCache>
            </c:numRef>
          </c:val>
          <c:smooth val="0"/>
          <c:extLst>
            <c:ext xmlns:c16="http://schemas.microsoft.com/office/drawing/2014/chart" uri="{C3380CC4-5D6E-409C-BE32-E72D297353CC}">
              <c16:uniqueId val="{00000001-F6F2-9A48-8BF5-A86E6A56F897}"/>
            </c:ext>
          </c:extLst>
        </c:ser>
        <c:ser>
          <c:idx val="0"/>
          <c:order val="2"/>
          <c:tx>
            <c:v>Gesamt 2009</c:v>
          </c:tx>
          <c:spPr>
            <a:ln>
              <a:solidFill>
                <a:srgbClr val="999999"/>
              </a:solidFill>
            </a:ln>
          </c:spPr>
          <c:marker>
            <c:symbol val="none"/>
          </c:marker>
          <c:val>
            <c:numRef>
              <c:f>'80% alle Jahre'!$D$107:$D$159</c:f>
              <c:numCache>
                <c:formatCode>#,##0</c:formatCode>
                <c:ptCount val="53"/>
                <c:pt idx="0">
                  <c:v>21</c:v>
                </c:pt>
                <c:pt idx="1">
                  <c:v>37</c:v>
                </c:pt>
                <c:pt idx="2">
                  <c:v>76</c:v>
                </c:pt>
                <c:pt idx="3">
                  <c:v>67</c:v>
                </c:pt>
                <c:pt idx="4">
                  <c:v>101</c:v>
                </c:pt>
                <c:pt idx="5">
                  <c:v>65</c:v>
                </c:pt>
                <c:pt idx="6">
                  <c:v>73</c:v>
                </c:pt>
                <c:pt idx="7">
                  <c:v>49</c:v>
                </c:pt>
                <c:pt idx="8">
                  <c:v>57</c:v>
                </c:pt>
                <c:pt idx="9">
                  <c:v>47</c:v>
                </c:pt>
                <c:pt idx="10">
                  <c:v>55</c:v>
                </c:pt>
                <c:pt idx="11">
                  <c:v>50</c:v>
                </c:pt>
                <c:pt idx="12">
                  <c:v>56</c:v>
                </c:pt>
                <c:pt idx="13">
                  <c:v>53</c:v>
                </c:pt>
                <c:pt idx="14">
                  <c:v>65</c:v>
                </c:pt>
                <c:pt idx="15">
                  <c:v>61</c:v>
                </c:pt>
                <c:pt idx="16">
                  <c:v>76</c:v>
                </c:pt>
                <c:pt idx="17">
                  <c:v>73</c:v>
                </c:pt>
                <c:pt idx="18">
                  <c:v>59</c:v>
                </c:pt>
                <c:pt idx="19">
                  <c:v>92</c:v>
                </c:pt>
                <c:pt idx="20">
                  <c:v>96</c:v>
                </c:pt>
                <c:pt idx="21">
                  <c:v>87</c:v>
                </c:pt>
                <c:pt idx="22">
                  <c:v>64</c:v>
                </c:pt>
                <c:pt idx="23">
                  <c:v>117</c:v>
                </c:pt>
                <c:pt idx="24">
                  <c:v>169</c:v>
                </c:pt>
                <c:pt idx="25">
                  <c:v>169</c:v>
                </c:pt>
                <c:pt idx="26">
                  <c:v>211</c:v>
                </c:pt>
                <c:pt idx="27">
                  <c:v>222</c:v>
                </c:pt>
                <c:pt idx="28">
                  <c:v>200</c:v>
                </c:pt>
                <c:pt idx="29">
                  <c:v>109</c:v>
                </c:pt>
                <c:pt idx="30">
                  <c:v>69</c:v>
                </c:pt>
                <c:pt idx="31">
                  <c:v>94</c:v>
                </c:pt>
                <c:pt idx="32">
                  <c:v>94</c:v>
                </c:pt>
                <c:pt idx="33">
                  <c:v>285</c:v>
                </c:pt>
                <c:pt idx="34">
                  <c:v>251</c:v>
                </c:pt>
                <c:pt idx="35">
                  <c:v>86</c:v>
                </c:pt>
                <c:pt idx="36">
                  <c:v>92</c:v>
                </c:pt>
                <c:pt idx="37">
                  <c:v>58</c:v>
                </c:pt>
                <c:pt idx="38">
                  <c:v>41</c:v>
                </c:pt>
                <c:pt idx="39">
                  <c:v>38</c:v>
                </c:pt>
                <c:pt idx="40">
                  <c:v>40</c:v>
                </c:pt>
                <c:pt idx="41">
                  <c:v>48</c:v>
                </c:pt>
                <c:pt idx="42">
                  <c:v>30</c:v>
                </c:pt>
                <c:pt idx="43">
                  <c:v>82</c:v>
                </c:pt>
                <c:pt idx="44">
                  <c:v>49</c:v>
                </c:pt>
                <c:pt idx="45">
                  <c:v>55</c:v>
                </c:pt>
                <c:pt idx="46">
                  <c:v>41</c:v>
                </c:pt>
                <c:pt idx="47">
                  <c:v>112</c:v>
                </c:pt>
                <c:pt idx="48">
                  <c:v>99</c:v>
                </c:pt>
                <c:pt idx="49">
                  <c:v>136</c:v>
                </c:pt>
                <c:pt idx="50">
                  <c:v>108</c:v>
                </c:pt>
                <c:pt idx="51">
                  <c:v>111</c:v>
                </c:pt>
                <c:pt idx="52">
                  <c:v>79</c:v>
                </c:pt>
              </c:numCache>
            </c:numRef>
          </c:val>
          <c:smooth val="0"/>
          <c:extLst>
            <c:ext xmlns:c16="http://schemas.microsoft.com/office/drawing/2014/chart" uri="{C3380CC4-5D6E-409C-BE32-E72D297353CC}">
              <c16:uniqueId val="{00000002-F6F2-9A48-8BF5-A86E6A56F897}"/>
            </c:ext>
          </c:extLst>
        </c:ser>
        <c:ser>
          <c:idx val="2"/>
          <c:order val="3"/>
          <c:tx>
            <c:v>Gesamt 2010</c:v>
          </c:tx>
          <c:spPr>
            <a:ln>
              <a:solidFill>
                <a:srgbClr val="808080"/>
              </a:solidFill>
            </a:ln>
          </c:spPr>
          <c:marker>
            <c:symbol val="none"/>
          </c:marker>
          <c:val>
            <c:numRef>
              <c:f>'80% alle Jahre'!$D$160:$D$211</c:f>
              <c:numCache>
                <c:formatCode>#,##0</c:formatCode>
                <c:ptCount val="52"/>
                <c:pt idx="0">
                  <c:v>77</c:v>
                </c:pt>
                <c:pt idx="1">
                  <c:v>62</c:v>
                </c:pt>
                <c:pt idx="2">
                  <c:v>224</c:v>
                </c:pt>
                <c:pt idx="3">
                  <c:v>233</c:v>
                </c:pt>
                <c:pt idx="4">
                  <c:v>207</c:v>
                </c:pt>
                <c:pt idx="5">
                  <c:v>470</c:v>
                </c:pt>
                <c:pt idx="6">
                  <c:v>215</c:v>
                </c:pt>
                <c:pt idx="7">
                  <c:v>170</c:v>
                </c:pt>
                <c:pt idx="8">
                  <c:v>162</c:v>
                </c:pt>
                <c:pt idx="9">
                  <c:v>187</c:v>
                </c:pt>
                <c:pt idx="10">
                  <c:v>167</c:v>
                </c:pt>
                <c:pt idx="11">
                  <c:v>210</c:v>
                </c:pt>
                <c:pt idx="12">
                  <c:v>242</c:v>
                </c:pt>
                <c:pt idx="13">
                  <c:v>182</c:v>
                </c:pt>
                <c:pt idx="14">
                  <c:v>168</c:v>
                </c:pt>
                <c:pt idx="15">
                  <c:v>181</c:v>
                </c:pt>
                <c:pt idx="16">
                  <c:v>133</c:v>
                </c:pt>
                <c:pt idx="17">
                  <c:v>178</c:v>
                </c:pt>
                <c:pt idx="18">
                  <c:v>208</c:v>
                </c:pt>
                <c:pt idx="19">
                  <c:v>339</c:v>
                </c:pt>
                <c:pt idx="20">
                  <c:v>321</c:v>
                </c:pt>
                <c:pt idx="21">
                  <c:v>294</c:v>
                </c:pt>
                <c:pt idx="22">
                  <c:v>281</c:v>
                </c:pt>
                <c:pt idx="23">
                  <c:v>261</c:v>
                </c:pt>
                <c:pt idx="24">
                  <c:v>404</c:v>
                </c:pt>
                <c:pt idx="25">
                  <c:v>394</c:v>
                </c:pt>
                <c:pt idx="26">
                  <c:v>331</c:v>
                </c:pt>
                <c:pt idx="27">
                  <c:v>467</c:v>
                </c:pt>
                <c:pt idx="28">
                  <c:v>504</c:v>
                </c:pt>
                <c:pt idx="29">
                  <c:v>292</c:v>
                </c:pt>
                <c:pt idx="30">
                  <c:v>219</c:v>
                </c:pt>
                <c:pt idx="31">
                  <c:v>194</c:v>
                </c:pt>
                <c:pt idx="32">
                  <c:v>367</c:v>
                </c:pt>
                <c:pt idx="33">
                  <c:v>689</c:v>
                </c:pt>
                <c:pt idx="34">
                  <c:v>500</c:v>
                </c:pt>
                <c:pt idx="35">
                  <c:v>281</c:v>
                </c:pt>
                <c:pt idx="36">
                  <c:v>177</c:v>
                </c:pt>
                <c:pt idx="37">
                  <c:v>216</c:v>
                </c:pt>
                <c:pt idx="38">
                  <c:v>172</c:v>
                </c:pt>
                <c:pt idx="39">
                  <c:v>170</c:v>
                </c:pt>
                <c:pt idx="40">
                  <c:v>126</c:v>
                </c:pt>
                <c:pt idx="41">
                  <c:v>140</c:v>
                </c:pt>
                <c:pt idx="42">
                  <c:v>145</c:v>
                </c:pt>
                <c:pt idx="43">
                  <c:v>207</c:v>
                </c:pt>
                <c:pt idx="44">
                  <c:v>152</c:v>
                </c:pt>
                <c:pt idx="45">
                  <c:v>146</c:v>
                </c:pt>
                <c:pt idx="46">
                  <c:v>172</c:v>
                </c:pt>
                <c:pt idx="47">
                  <c:v>164</c:v>
                </c:pt>
                <c:pt idx="48">
                  <c:v>154</c:v>
                </c:pt>
                <c:pt idx="49">
                  <c:v>124</c:v>
                </c:pt>
                <c:pt idx="50">
                  <c:v>154</c:v>
                </c:pt>
                <c:pt idx="51">
                  <c:v>124</c:v>
                </c:pt>
              </c:numCache>
            </c:numRef>
          </c:val>
          <c:smooth val="0"/>
          <c:extLst>
            <c:ext xmlns:c16="http://schemas.microsoft.com/office/drawing/2014/chart" uri="{C3380CC4-5D6E-409C-BE32-E72D297353CC}">
              <c16:uniqueId val="{00000003-F6F2-9A48-8BF5-A86E6A56F897}"/>
            </c:ext>
          </c:extLst>
        </c:ser>
        <c:ser>
          <c:idx val="4"/>
          <c:order val="4"/>
          <c:tx>
            <c:v>Gesamt 2011</c:v>
          </c:tx>
          <c:spPr>
            <a:ln>
              <a:solidFill>
                <a:srgbClr val="666666"/>
              </a:solidFill>
            </a:ln>
          </c:spPr>
          <c:marker>
            <c:symbol val="none"/>
          </c:marker>
          <c:val>
            <c:numRef>
              <c:f>'80% alle Jahre'!$D$212:$D$263</c:f>
              <c:numCache>
                <c:formatCode>#,##0</c:formatCode>
                <c:ptCount val="52"/>
                <c:pt idx="0">
                  <c:v>87</c:v>
                </c:pt>
                <c:pt idx="1">
                  <c:v>196</c:v>
                </c:pt>
                <c:pt idx="2">
                  <c:v>323</c:v>
                </c:pt>
                <c:pt idx="3">
                  <c:v>272</c:v>
                </c:pt>
                <c:pt idx="4">
                  <c:v>283</c:v>
                </c:pt>
                <c:pt idx="5">
                  <c:v>276</c:v>
                </c:pt>
                <c:pt idx="6">
                  <c:v>475</c:v>
                </c:pt>
                <c:pt idx="7">
                  <c:v>267</c:v>
                </c:pt>
                <c:pt idx="8">
                  <c:v>233</c:v>
                </c:pt>
                <c:pt idx="9">
                  <c:v>208</c:v>
                </c:pt>
                <c:pt idx="10">
                  <c:v>157</c:v>
                </c:pt>
                <c:pt idx="11">
                  <c:v>195</c:v>
                </c:pt>
                <c:pt idx="12">
                  <c:v>168</c:v>
                </c:pt>
                <c:pt idx="13">
                  <c:v>114</c:v>
                </c:pt>
                <c:pt idx="14">
                  <c:v>191</c:v>
                </c:pt>
                <c:pt idx="15">
                  <c:v>209</c:v>
                </c:pt>
                <c:pt idx="16">
                  <c:v>202</c:v>
                </c:pt>
                <c:pt idx="17">
                  <c:v>173</c:v>
                </c:pt>
                <c:pt idx="18">
                  <c:v>228</c:v>
                </c:pt>
                <c:pt idx="19">
                  <c:v>260</c:v>
                </c:pt>
                <c:pt idx="20">
                  <c:v>334</c:v>
                </c:pt>
                <c:pt idx="21">
                  <c:v>359</c:v>
                </c:pt>
                <c:pt idx="22">
                  <c:v>305</c:v>
                </c:pt>
                <c:pt idx="23">
                  <c:v>374</c:v>
                </c:pt>
                <c:pt idx="24">
                  <c:v>460</c:v>
                </c:pt>
                <c:pt idx="25">
                  <c:v>599</c:v>
                </c:pt>
                <c:pt idx="26">
                  <c:v>717</c:v>
                </c:pt>
                <c:pt idx="27">
                  <c:v>993</c:v>
                </c:pt>
                <c:pt idx="28">
                  <c:v>1467</c:v>
                </c:pt>
                <c:pt idx="29">
                  <c:v>819</c:v>
                </c:pt>
                <c:pt idx="30">
                  <c:v>383</c:v>
                </c:pt>
                <c:pt idx="31">
                  <c:v>420</c:v>
                </c:pt>
                <c:pt idx="32">
                  <c:v>1397</c:v>
                </c:pt>
                <c:pt idx="33">
                  <c:v>1667</c:v>
                </c:pt>
                <c:pt idx="34">
                  <c:v>1419</c:v>
                </c:pt>
                <c:pt idx="35">
                  <c:v>1373</c:v>
                </c:pt>
                <c:pt idx="36">
                  <c:v>584</c:v>
                </c:pt>
                <c:pt idx="37">
                  <c:v>456</c:v>
                </c:pt>
                <c:pt idx="38">
                  <c:v>482</c:v>
                </c:pt>
                <c:pt idx="39">
                  <c:v>505</c:v>
                </c:pt>
                <c:pt idx="40">
                  <c:v>404</c:v>
                </c:pt>
                <c:pt idx="41">
                  <c:v>289</c:v>
                </c:pt>
                <c:pt idx="42">
                  <c:v>214</c:v>
                </c:pt>
                <c:pt idx="43">
                  <c:v>188</c:v>
                </c:pt>
                <c:pt idx="44">
                  <c:v>227</c:v>
                </c:pt>
                <c:pt idx="45">
                  <c:v>210</c:v>
                </c:pt>
                <c:pt idx="46">
                  <c:v>184</c:v>
                </c:pt>
                <c:pt idx="47">
                  <c:v>179</c:v>
                </c:pt>
                <c:pt idx="48">
                  <c:v>158</c:v>
                </c:pt>
                <c:pt idx="49">
                  <c:v>168</c:v>
                </c:pt>
                <c:pt idx="50">
                  <c:v>141</c:v>
                </c:pt>
                <c:pt idx="51">
                  <c:v>175</c:v>
                </c:pt>
              </c:numCache>
            </c:numRef>
          </c:val>
          <c:smooth val="0"/>
          <c:extLst>
            <c:ext xmlns:c16="http://schemas.microsoft.com/office/drawing/2014/chart" uri="{C3380CC4-5D6E-409C-BE32-E72D297353CC}">
              <c16:uniqueId val="{00000004-F6F2-9A48-8BF5-A86E6A56F897}"/>
            </c:ext>
          </c:extLst>
        </c:ser>
        <c:ser>
          <c:idx val="5"/>
          <c:order val="5"/>
          <c:tx>
            <c:v>Gesamt 2012</c:v>
          </c:tx>
          <c:spPr>
            <a:ln>
              <a:solidFill>
                <a:srgbClr val="4C4C4C"/>
              </a:solidFill>
            </a:ln>
          </c:spPr>
          <c:marker>
            <c:symbol val="none"/>
          </c:marker>
          <c:val>
            <c:numRef>
              <c:f>'80% alle Jahre'!$D$264:$D$315</c:f>
              <c:numCache>
                <c:formatCode>#,##0</c:formatCode>
                <c:ptCount val="52"/>
                <c:pt idx="0">
                  <c:v>96</c:v>
                </c:pt>
                <c:pt idx="1">
                  <c:v>178</c:v>
                </c:pt>
                <c:pt idx="2">
                  <c:v>319</c:v>
                </c:pt>
                <c:pt idx="3">
                  <c:v>299</c:v>
                </c:pt>
                <c:pt idx="4">
                  <c:v>268</c:v>
                </c:pt>
                <c:pt idx="5">
                  <c:v>247</c:v>
                </c:pt>
                <c:pt idx="6">
                  <c:v>438</c:v>
                </c:pt>
                <c:pt idx="7">
                  <c:v>277</c:v>
                </c:pt>
                <c:pt idx="8">
                  <c:v>233</c:v>
                </c:pt>
                <c:pt idx="9">
                  <c:v>208</c:v>
                </c:pt>
                <c:pt idx="10">
                  <c:v>216</c:v>
                </c:pt>
                <c:pt idx="11">
                  <c:v>251</c:v>
                </c:pt>
                <c:pt idx="12">
                  <c:v>224</c:v>
                </c:pt>
                <c:pt idx="13">
                  <c:v>193</c:v>
                </c:pt>
                <c:pt idx="14">
                  <c:v>192</c:v>
                </c:pt>
                <c:pt idx="15">
                  <c:v>285</c:v>
                </c:pt>
                <c:pt idx="16">
                  <c:v>291</c:v>
                </c:pt>
                <c:pt idx="17">
                  <c:v>263</c:v>
                </c:pt>
                <c:pt idx="18">
                  <c:v>260</c:v>
                </c:pt>
                <c:pt idx="19">
                  <c:v>346</c:v>
                </c:pt>
                <c:pt idx="20">
                  <c:v>380</c:v>
                </c:pt>
                <c:pt idx="21">
                  <c:v>367</c:v>
                </c:pt>
                <c:pt idx="22">
                  <c:v>410</c:v>
                </c:pt>
                <c:pt idx="23">
                  <c:v>625</c:v>
                </c:pt>
                <c:pt idx="24">
                  <c:v>701</c:v>
                </c:pt>
                <c:pt idx="25">
                  <c:v>885</c:v>
                </c:pt>
                <c:pt idx="26">
                  <c:v>1143</c:v>
                </c:pt>
                <c:pt idx="27">
                  <c:v>1469</c:v>
                </c:pt>
                <c:pt idx="28">
                  <c:v>1746</c:v>
                </c:pt>
                <c:pt idx="29">
                  <c:v>1362</c:v>
                </c:pt>
                <c:pt idx="30">
                  <c:v>329</c:v>
                </c:pt>
                <c:pt idx="31">
                  <c:v>287</c:v>
                </c:pt>
                <c:pt idx="32">
                  <c:v>1137</c:v>
                </c:pt>
                <c:pt idx="33">
                  <c:v>1281</c:v>
                </c:pt>
                <c:pt idx="34">
                  <c:v>1510</c:v>
                </c:pt>
                <c:pt idx="35">
                  <c:v>1131</c:v>
                </c:pt>
                <c:pt idx="36">
                  <c:v>451</c:v>
                </c:pt>
                <c:pt idx="37">
                  <c:v>371</c:v>
                </c:pt>
                <c:pt idx="38">
                  <c:v>432</c:v>
                </c:pt>
                <c:pt idx="39">
                  <c:v>374</c:v>
                </c:pt>
                <c:pt idx="40">
                  <c:v>330</c:v>
                </c:pt>
                <c:pt idx="41">
                  <c:v>220</c:v>
                </c:pt>
                <c:pt idx="42">
                  <c:v>233</c:v>
                </c:pt>
                <c:pt idx="43">
                  <c:v>206</c:v>
                </c:pt>
                <c:pt idx="44">
                  <c:v>195</c:v>
                </c:pt>
                <c:pt idx="45">
                  <c:v>179</c:v>
                </c:pt>
                <c:pt idx="46">
                  <c:v>167</c:v>
                </c:pt>
                <c:pt idx="47">
                  <c:v>157</c:v>
                </c:pt>
                <c:pt idx="48">
                  <c:v>141</c:v>
                </c:pt>
                <c:pt idx="49">
                  <c:v>135</c:v>
                </c:pt>
                <c:pt idx="50">
                  <c:v>138</c:v>
                </c:pt>
                <c:pt idx="51">
                  <c:v>122</c:v>
                </c:pt>
              </c:numCache>
            </c:numRef>
          </c:val>
          <c:smooth val="0"/>
          <c:extLst>
            <c:ext xmlns:c16="http://schemas.microsoft.com/office/drawing/2014/chart" uri="{C3380CC4-5D6E-409C-BE32-E72D297353CC}">
              <c16:uniqueId val="{00000005-F6F2-9A48-8BF5-A86E6A56F897}"/>
            </c:ext>
          </c:extLst>
        </c:ser>
        <c:ser>
          <c:idx val="6"/>
          <c:order val="6"/>
          <c:tx>
            <c:v>Gesamt 2013</c:v>
          </c:tx>
          <c:spPr>
            <a:ln>
              <a:solidFill>
                <a:srgbClr val="333333"/>
              </a:solidFill>
            </a:ln>
          </c:spPr>
          <c:marker>
            <c:symbol val="none"/>
          </c:marker>
          <c:val>
            <c:numRef>
              <c:f>'80% alle Jahre'!$D$316:$D$367</c:f>
              <c:numCache>
                <c:formatCode>#,##0</c:formatCode>
                <c:ptCount val="52"/>
                <c:pt idx="0">
                  <c:v>134</c:v>
                </c:pt>
                <c:pt idx="1">
                  <c:v>157</c:v>
                </c:pt>
                <c:pt idx="2">
                  <c:v>225</c:v>
                </c:pt>
                <c:pt idx="3">
                  <c:v>264</c:v>
                </c:pt>
                <c:pt idx="4">
                  <c:v>250</c:v>
                </c:pt>
                <c:pt idx="5">
                  <c:v>267</c:v>
                </c:pt>
                <c:pt idx="6">
                  <c:v>367</c:v>
                </c:pt>
                <c:pt idx="7">
                  <c:v>229</c:v>
                </c:pt>
                <c:pt idx="8">
                  <c:v>213</c:v>
                </c:pt>
                <c:pt idx="9">
                  <c:v>208</c:v>
                </c:pt>
                <c:pt idx="10">
                  <c:v>188</c:v>
                </c:pt>
                <c:pt idx="11">
                  <c:v>207</c:v>
                </c:pt>
                <c:pt idx="12">
                  <c:v>266</c:v>
                </c:pt>
                <c:pt idx="13">
                  <c:v>234</c:v>
                </c:pt>
                <c:pt idx="14">
                  <c:v>264</c:v>
                </c:pt>
                <c:pt idx="15">
                  <c:v>277</c:v>
                </c:pt>
                <c:pt idx="16">
                  <c:v>242</c:v>
                </c:pt>
                <c:pt idx="17">
                  <c:v>377</c:v>
                </c:pt>
                <c:pt idx="18">
                  <c:v>383</c:v>
                </c:pt>
                <c:pt idx="19">
                  <c:v>413</c:v>
                </c:pt>
                <c:pt idx="20">
                  <c:v>448</c:v>
                </c:pt>
                <c:pt idx="21">
                  <c:v>605</c:v>
                </c:pt>
                <c:pt idx="22">
                  <c:v>554</c:v>
                </c:pt>
                <c:pt idx="23">
                  <c:v>681</c:v>
                </c:pt>
                <c:pt idx="24">
                  <c:v>870</c:v>
                </c:pt>
                <c:pt idx="25">
                  <c:v>831</c:v>
                </c:pt>
                <c:pt idx="26">
                  <c:v>1131</c:v>
                </c:pt>
                <c:pt idx="27">
                  <c:v>1462</c:v>
                </c:pt>
                <c:pt idx="28">
                  <c:v>1435</c:v>
                </c:pt>
                <c:pt idx="29">
                  <c:v>296</c:v>
                </c:pt>
                <c:pt idx="30">
                  <c:v>297</c:v>
                </c:pt>
                <c:pt idx="31">
                  <c:v>1054</c:v>
                </c:pt>
                <c:pt idx="32">
                  <c:v>1332</c:v>
                </c:pt>
                <c:pt idx="33">
                  <c:v>1496</c:v>
                </c:pt>
                <c:pt idx="34">
                  <c:v>1185</c:v>
                </c:pt>
                <c:pt idx="35">
                  <c:v>513</c:v>
                </c:pt>
                <c:pt idx="36">
                  <c:v>847</c:v>
                </c:pt>
                <c:pt idx="37">
                  <c:v>357</c:v>
                </c:pt>
                <c:pt idx="38">
                  <c:v>366</c:v>
                </c:pt>
                <c:pt idx="39">
                  <c:v>238</c:v>
                </c:pt>
                <c:pt idx="40">
                  <c:v>191</c:v>
                </c:pt>
                <c:pt idx="41">
                  <c:v>195</c:v>
                </c:pt>
                <c:pt idx="42">
                  <c:v>163</c:v>
                </c:pt>
                <c:pt idx="43">
                  <c:v>217</c:v>
                </c:pt>
                <c:pt idx="44">
                  <c:v>195</c:v>
                </c:pt>
                <c:pt idx="45">
                  <c:v>169</c:v>
                </c:pt>
                <c:pt idx="46">
                  <c:v>122</c:v>
                </c:pt>
                <c:pt idx="47">
                  <c:v>137</c:v>
                </c:pt>
                <c:pt idx="48">
                  <c:v>145</c:v>
                </c:pt>
                <c:pt idx="49">
                  <c:v>137</c:v>
                </c:pt>
                <c:pt idx="50">
                  <c:v>109</c:v>
                </c:pt>
                <c:pt idx="51">
                  <c:v>125</c:v>
                </c:pt>
              </c:numCache>
            </c:numRef>
          </c:val>
          <c:smooth val="0"/>
          <c:extLst>
            <c:ext xmlns:c16="http://schemas.microsoft.com/office/drawing/2014/chart" uri="{C3380CC4-5D6E-409C-BE32-E72D297353CC}">
              <c16:uniqueId val="{00000006-F6F2-9A48-8BF5-A86E6A56F897}"/>
            </c:ext>
          </c:extLst>
        </c:ser>
        <c:ser>
          <c:idx val="7"/>
          <c:order val="7"/>
          <c:tx>
            <c:v>Gesamt 2014</c:v>
          </c:tx>
          <c:spPr>
            <a:ln>
              <a:solidFill>
                <a:srgbClr val="191919"/>
              </a:solidFill>
            </a:ln>
          </c:spPr>
          <c:marker>
            <c:symbol val="none"/>
          </c:marker>
          <c:val>
            <c:numRef>
              <c:f>'80% alle Jahre'!$D$368:$D$419</c:f>
              <c:numCache>
                <c:formatCode>#,##0</c:formatCode>
                <c:ptCount val="52"/>
                <c:pt idx="0">
                  <c:v>130</c:v>
                </c:pt>
                <c:pt idx="1">
                  <c:v>221</c:v>
                </c:pt>
                <c:pt idx="2">
                  <c:v>324</c:v>
                </c:pt>
                <c:pt idx="3">
                  <c:v>255</c:v>
                </c:pt>
                <c:pt idx="4">
                  <c:v>233</c:v>
                </c:pt>
                <c:pt idx="5">
                  <c:v>368</c:v>
                </c:pt>
                <c:pt idx="6">
                  <c:v>265</c:v>
                </c:pt>
                <c:pt idx="7">
                  <c:v>226</c:v>
                </c:pt>
                <c:pt idx="8">
                  <c:v>202</c:v>
                </c:pt>
                <c:pt idx="9">
                  <c:v>180</c:v>
                </c:pt>
                <c:pt idx="10">
                  <c:v>174</c:v>
                </c:pt>
                <c:pt idx="11">
                  <c:v>139</c:v>
                </c:pt>
                <c:pt idx="12">
                  <c:v>185</c:v>
                </c:pt>
                <c:pt idx="13">
                  <c:v>213</c:v>
                </c:pt>
                <c:pt idx="14">
                  <c:v>216</c:v>
                </c:pt>
                <c:pt idx="15">
                  <c:v>225</c:v>
                </c:pt>
                <c:pt idx="16">
                  <c:v>258</c:v>
                </c:pt>
                <c:pt idx="17">
                  <c:v>282</c:v>
                </c:pt>
                <c:pt idx="18">
                  <c:v>298</c:v>
                </c:pt>
                <c:pt idx="19">
                  <c:v>393</c:v>
                </c:pt>
                <c:pt idx="20">
                  <c:v>398</c:v>
                </c:pt>
                <c:pt idx="21">
                  <c:v>390</c:v>
                </c:pt>
                <c:pt idx="22">
                  <c:v>483</c:v>
                </c:pt>
                <c:pt idx="23">
                  <c:v>518</c:v>
                </c:pt>
                <c:pt idx="24">
                  <c:v>641</c:v>
                </c:pt>
                <c:pt idx="25">
                  <c:v>746</c:v>
                </c:pt>
                <c:pt idx="26">
                  <c:v>942</c:v>
                </c:pt>
                <c:pt idx="27">
                  <c:v>1243</c:v>
                </c:pt>
                <c:pt idx="28">
                  <c:v>1125</c:v>
                </c:pt>
                <c:pt idx="29">
                  <c:v>395</c:v>
                </c:pt>
                <c:pt idx="30">
                  <c:v>663</c:v>
                </c:pt>
                <c:pt idx="31">
                  <c:v>1007</c:v>
                </c:pt>
                <c:pt idx="32">
                  <c:v>1351</c:v>
                </c:pt>
                <c:pt idx="33">
                  <c:v>1506</c:v>
                </c:pt>
                <c:pt idx="34">
                  <c:v>1341</c:v>
                </c:pt>
                <c:pt idx="35">
                  <c:v>653</c:v>
                </c:pt>
                <c:pt idx="36">
                  <c:v>378</c:v>
                </c:pt>
                <c:pt idx="37">
                  <c:v>309</c:v>
                </c:pt>
                <c:pt idx="38">
                  <c:v>409</c:v>
                </c:pt>
                <c:pt idx="39">
                  <c:v>421</c:v>
                </c:pt>
                <c:pt idx="40">
                  <c:v>356</c:v>
                </c:pt>
                <c:pt idx="41">
                  <c:v>219</c:v>
                </c:pt>
                <c:pt idx="42">
                  <c:v>227</c:v>
                </c:pt>
                <c:pt idx="43">
                  <c:v>239</c:v>
                </c:pt>
                <c:pt idx="44">
                  <c:v>218</c:v>
                </c:pt>
                <c:pt idx="45">
                  <c:v>172</c:v>
                </c:pt>
                <c:pt idx="46">
                  <c:v>148</c:v>
                </c:pt>
                <c:pt idx="47">
                  <c:v>153</c:v>
                </c:pt>
                <c:pt idx="48">
                  <c:v>148</c:v>
                </c:pt>
                <c:pt idx="49">
                  <c:v>151</c:v>
                </c:pt>
                <c:pt idx="50">
                  <c:v>151</c:v>
                </c:pt>
                <c:pt idx="51">
                  <c:v>143</c:v>
                </c:pt>
              </c:numCache>
            </c:numRef>
          </c:val>
          <c:smooth val="0"/>
          <c:extLst>
            <c:ext xmlns:c16="http://schemas.microsoft.com/office/drawing/2014/chart" uri="{C3380CC4-5D6E-409C-BE32-E72D297353CC}">
              <c16:uniqueId val="{00000007-F6F2-9A48-8BF5-A86E6A56F897}"/>
            </c:ext>
          </c:extLst>
        </c:ser>
        <c:ser>
          <c:idx val="8"/>
          <c:order val="8"/>
          <c:tx>
            <c:v>Gesamt 2015</c:v>
          </c:tx>
          <c:spPr>
            <a:ln cap="rnd">
              <a:solidFill>
                <a:schemeClr val="tx2">
                  <a:lumMod val="75000"/>
                </a:schemeClr>
              </a:solidFill>
              <a:prstDash val="solid"/>
              <a:tailEnd type="none" w="sm" len="sm"/>
            </a:ln>
          </c:spPr>
          <c:marker>
            <c:symbol val="none"/>
          </c:marker>
          <c:val>
            <c:numRef>
              <c:f>'80% alle Jahre'!$D$420:$D$472</c:f>
              <c:numCache>
                <c:formatCode>#,##0</c:formatCode>
                <c:ptCount val="53"/>
                <c:pt idx="0">
                  <c:v>137</c:v>
                </c:pt>
                <c:pt idx="1">
                  <c:v>248</c:v>
                </c:pt>
                <c:pt idx="2">
                  <c:v>329</c:v>
                </c:pt>
                <c:pt idx="3">
                  <c:v>236</c:v>
                </c:pt>
                <c:pt idx="4">
                  <c:v>219</c:v>
                </c:pt>
                <c:pt idx="5">
                  <c:v>336</c:v>
                </c:pt>
                <c:pt idx="6">
                  <c:v>214</c:v>
                </c:pt>
                <c:pt idx="7">
                  <c:v>207</c:v>
                </c:pt>
                <c:pt idx="8">
                  <c:v>234</c:v>
                </c:pt>
                <c:pt idx="9">
                  <c:v>206</c:v>
                </c:pt>
                <c:pt idx="10">
                  <c:v>208</c:v>
                </c:pt>
                <c:pt idx="11">
                  <c:v>251</c:v>
                </c:pt>
                <c:pt idx="12">
                  <c:v>230</c:v>
                </c:pt>
                <c:pt idx="13">
                  <c:v>230</c:v>
                </c:pt>
                <c:pt idx="14">
                  <c:v>267</c:v>
                </c:pt>
                <c:pt idx="15">
                  <c:v>236</c:v>
                </c:pt>
                <c:pt idx="16">
                  <c:v>223</c:v>
                </c:pt>
                <c:pt idx="17">
                  <c:v>275</c:v>
                </c:pt>
                <c:pt idx="18">
                  <c:v>328</c:v>
                </c:pt>
                <c:pt idx="19">
                  <c:v>406</c:v>
                </c:pt>
                <c:pt idx="20">
                  <c:v>476</c:v>
                </c:pt>
                <c:pt idx="21">
                  <c:v>512</c:v>
                </c:pt>
                <c:pt idx="22">
                  <c:v>588</c:v>
                </c:pt>
                <c:pt idx="23">
                  <c:v>631</c:v>
                </c:pt>
                <c:pt idx="24">
                  <c:v>800</c:v>
                </c:pt>
                <c:pt idx="25">
                  <c:v>932</c:v>
                </c:pt>
                <c:pt idx="26">
                  <c:v>1177</c:v>
                </c:pt>
                <c:pt idx="27">
                  <c:v>947</c:v>
                </c:pt>
                <c:pt idx="28">
                  <c:v>986</c:v>
                </c:pt>
                <c:pt idx="29">
                  <c:v>513</c:v>
                </c:pt>
                <c:pt idx="30">
                  <c:v>250</c:v>
                </c:pt>
                <c:pt idx="31">
                  <c:v>732</c:v>
                </c:pt>
                <c:pt idx="32">
                  <c:v>1691</c:v>
                </c:pt>
                <c:pt idx="33">
                  <c:v>1896</c:v>
                </c:pt>
                <c:pt idx="34">
                  <c:v>1439</c:v>
                </c:pt>
                <c:pt idx="35">
                  <c:v>789</c:v>
                </c:pt>
                <c:pt idx="36">
                  <c:v>361</c:v>
                </c:pt>
                <c:pt idx="37">
                  <c:v>353</c:v>
                </c:pt>
                <c:pt idx="38">
                  <c:v>384</c:v>
                </c:pt>
                <c:pt idx="39">
                  <c:v>331</c:v>
                </c:pt>
                <c:pt idx="40">
                  <c:v>311</c:v>
                </c:pt>
                <c:pt idx="41">
                  <c:v>189</c:v>
                </c:pt>
                <c:pt idx="42">
                  <c:v>173</c:v>
                </c:pt>
                <c:pt idx="43">
                  <c:v>207</c:v>
                </c:pt>
                <c:pt idx="44">
                  <c:v>182</c:v>
                </c:pt>
                <c:pt idx="45">
                  <c:v>196</c:v>
                </c:pt>
                <c:pt idx="46">
                  <c:v>132</c:v>
                </c:pt>
                <c:pt idx="47">
                  <c:v>144</c:v>
                </c:pt>
                <c:pt idx="48">
                  <c:v>106</c:v>
                </c:pt>
                <c:pt idx="49">
                  <c:v>136</c:v>
                </c:pt>
                <c:pt idx="50">
                  <c:v>117</c:v>
                </c:pt>
                <c:pt idx="51">
                  <c:v>121</c:v>
                </c:pt>
                <c:pt idx="52">
                  <c:v>123</c:v>
                </c:pt>
              </c:numCache>
            </c:numRef>
          </c:val>
          <c:smooth val="0"/>
          <c:extLst>
            <c:ext xmlns:c16="http://schemas.microsoft.com/office/drawing/2014/chart" uri="{C3380CC4-5D6E-409C-BE32-E72D297353CC}">
              <c16:uniqueId val="{00000008-F6F2-9A48-8BF5-A86E6A56F897}"/>
            </c:ext>
          </c:extLst>
        </c:ser>
        <c:ser>
          <c:idx val="9"/>
          <c:order val="9"/>
          <c:tx>
            <c:v>Gesamt 2016</c:v>
          </c:tx>
          <c:spPr>
            <a:ln>
              <a:solidFill>
                <a:srgbClr val="356DFF"/>
              </a:solidFill>
            </a:ln>
          </c:spPr>
          <c:marker>
            <c:symbol val="none"/>
          </c:marker>
          <c:val>
            <c:numRef>
              <c:f>'80% alle Jahre'!$D$473:$D$499</c:f>
              <c:numCache>
                <c:formatCode>#,##0</c:formatCode>
                <c:ptCount val="27"/>
                <c:pt idx="0">
                  <c:v>180</c:v>
                </c:pt>
                <c:pt idx="1">
                  <c:v>296</c:v>
                </c:pt>
                <c:pt idx="2">
                  <c:v>258</c:v>
                </c:pt>
                <c:pt idx="3">
                  <c:v>273</c:v>
                </c:pt>
                <c:pt idx="4">
                  <c:v>287</c:v>
                </c:pt>
                <c:pt idx="5">
                  <c:v>208</c:v>
                </c:pt>
                <c:pt idx="6">
                  <c:v>229</c:v>
                </c:pt>
                <c:pt idx="7">
                  <c:v>262</c:v>
                </c:pt>
                <c:pt idx="8">
                  <c:v>228</c:v>
                </c:pt>
                <c:pt idx="9">
                  <c:v>215</c:v>
                </c:pt>
                <c:pt idx="10">
                  <c:v>192</c:v>
                </c:pt>
                <c:pt idx="11">
                  <c:v>234</c:v>
                </c:pt>
                <c:pt idx="12">
                  <c:v>253</c:v>
                </c:pt>
                <c:pt idx="13">
                  <c:v>234</c:v>
                </c:pt>
                <c:pt idx="14">
                  <c:v>238</c:v>
                </c:pt>
                <c:pt idx="15">
                  <c:v>233</c:v>
                </c:pt>
                <c:pt idx="16">
                  <c:v>261</c:v>
                </c:pt>
                <c:pt idx="17">
                  <c:v>295</c:v>
                </c:pt>
                <c:pt idx="18">
                  <c:v>268</c:v>
                </c:pt>
                <c:pt idx="19">
                  <c:v>494</c:v>
                </c:pt>
                <c:pt idx="20">
                  <c:v>496</c:v>
                </c:pt>
                <c:pt idx="21">
                  <c:v>520</c:v>
                </c:pt>
                <c:pt idx="22">
                  <c:v>603</c:v>
                </c:pt>
                <c:pt idx="23">
                  <c:v>631</c:v>
                </c:pt>
                <c:pt idx="24">
                  <c:v>691</c:v>
                </c:pt>
                <c:pt idx="25">
                  <c:v>739</c:v>
                </c:pt>
                <c:pt idx="26">
                  <c:v>1046</c:v>
                </c:pt>
              </c:numCache>
            </c:numRef>
          </c:val>
          <c:smooth val="0"/>
          <c:extLst>
            <c:ext xmlns:c16="http://schemas.microsoft.com/office/drawing/2014/chart" uri="{C3380CC4-5D6E-409C-BE32-E72D297353CC}">
              <c16:uniqueId val="{00000009-F6F2-9A48-8BF5-A86E6A56F897}"/>
            </c:ext>
          </c:extLst>
        </c:ser>
        <c:dLbls>
          <c:showLegendKey val="0"/>
          <c:showVal val="0"/>
          <c:showCatName val="0"/>
          <c:showSerName val="0"/>
          <c:showPercent val="0"/>
          <c:showBubbleSize val="0"/>
        </c:dLbls>
        <c:smooth val="0"/>
        <c:axId val="1612910272"/>
        <c:axId val="1255354736"/>
      </c:lineChart>
      <c:catAx>
        <c:axId val="1612910272"/>
        <c:scaling>
          <c:orientation val="minMax"/>
        </c:scaling>
        <c:delete val="0"/>
        <c:axPos val="b"/>
        <c:numFmt formatCode="0" sourceLinked="1"/>
        <c:majorTickMark val="out"/>
        <c:minorTickMark val="none"/>
        <c:tickLblPos val="nextTo"/>
        <c:crossAx val="1255354736"/>
        <c:crosses val="autoZero"/>
        <c:auto val="1"/>
        <c:lblAlgn val="ctr"/>
        <c:lblOffset val="100"/>
        <c:noMultiLvlLbl val="0"/>
      </c:catAx>
      <c:valAx>
        <c:axId val="1255354736"/>
        <c:scaling>
          <c:orientation val="minMax"/>
        </c:scaling>
        <c:delete val="0"/>
        <c:axPos val="l"/>
        <c:majorGridlines/>
        <c:numFmt formatCode="#,##0" sourceLinked="1"/>
        <c:majorTickMark val="out"/>
        <c:minorTickMark val="none"/>
        <c:tickLblPos val="nextTo"/>
        <c:crossAx val="1612910272"/>
        <c:crosses val="autoZero"/>
        <c:crossBetween val="between"/>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de-DE" dirty="0"/>
              <a:t>Filter `Ernsthafte</a:t>
            </a:r>
            <a:r>
              <a:rPr lang="de-DE" baseline="0" dirty="0"/>
              <a:t> Bearbeitung` im Modul Mathematik</a:t>
            </a:r>
            <a:endParaRPr lang="de-DE" dirty="0"/>
          </a:p>
        </c:rich>
      </c:tx>
      <c:layout>
        <c:manualLayout>
          <c:xMode val="edge"/>
          <c:yMode val="edge"/>
          <c:x val="0.15617774381045699"/>
          <c:y val="1.40592916862427E-2"/>
        </c:manualLayout>
      </c:layout>
      <c:overlay val="0"/>
    </c:title>
    <c:autoTitleDeleted val="0"/>
    <c:plotArea>
      <c:layout/>
      <c:barChart>
        <c:barDir val="col"/>
        <c:grouping val="clustered"/>
        <c:varyColors val="0"/>
        <c:ser>
          <c:idx val="0"/>
          <c:order val="0"/>
          <c:tx>
            <c:strRef>
              <c:f>Filter_MA!$C$5</c:f>
              <c:strCache>
                <c:ptCount val="1"/>
                <c:pt idx="0">
                  <c:v>1 ernsthaft bearbeitet</c:v>
                </c:pt>
              </c:strCache>
            </c:strRef>
          </c:tx>
          <c:spPr>
            <a:solidFill>
              <a:srgbClr val="FF0000"/>
            </a:solidFill>
            <a:ln>
              <a:solidFill>
                <a:srgbClr val="FF0000"/>
              </a:solidFill>
            </a:ln>
          </c:spPr>
          <c:invertIfNegative val="0"/>
          <c:cat>
            <c:numRef>
              <c:f>Filter_MA!$D$4:$S$4</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Filter_MA!$D$5:$S$5</c:f>
              <c:numCache>
                <c:formatCode>General</c:formatCode>
                <c:ptCount val="16"/>
                <c:pt idx="0">
                  <c:v>4</c:v>
                </c:pt>
                <c:pt idx="1">
                  <c:v>8</c:v>
                </c:pt>
                <c:pt idx="2">
                  <c:v>20</c:v>
                </c:pt>
                <c:pt idx="3">
                  <c:v>41</c:v>
                </c:pt>
                <c:pt idx="4">
                  <c:v>59</c:v>
                </c:pt>
                <c:pt idx="5">
                  <c:v>115</c:v>
                </c:pt>
                <c:pt idx="6">
                  <c:v>156</c:v>
                </c:pt>
                <c:pt idx="7">
                  <c:v>245</c:v>
                </c:pt>
                <c:pt idx="8">
                  <c:v>261</c:v>
                </c:pt>
                <c:pt idx="9">
                  <c:v>317</c:v>
                </c:pt>
                <c:pt idx="10">
                  <c:v>299</c:v>
                </c:pt>
                <c:pt idx="11">
                  <c:v>228</c:v>
                </c:pt>
                <c:pt idx="12">
                  <c:v>190</c:v>
                </c:pt>
                <c:pt idx="13">
                  <c:v>112</c:v>
                </c:pt>
                <c:pt idx="14">
                  <c:v>65</c:v>
                </c:pt>
                <c:pt idx="15">
                  <c:v>17</c:v>
                </c:pt>
              </c:numCache>
            </c:numRef>
          </c:val>
          <c:extLst>
            <c:ext xmlns:c16="http://schemas.microsoft.com/office/drawing/2014/chart" uri="{C3380CC4-5D6E-409C-BE32-E72D297353CC}">
              <c16:uniqueId val="{00000000-8632-6C4E-B56B-4E430EA3C063}"/>
            </c:ext>
          </c:extLst>
        </c:ser>
        <c:ser>
          <c:idx val="1"/>
          <c:order val="1"/>
          <c:tx>
            <c:strRef>
              <c:f>Filter_MA!$C$6</c:f>
              <c:strCache>
                <c:ptCount val="1"/>
                <c:pt idx="0">
                  <c:v>2 größtenteils ernsthaft bearbeitet</c:v>
                </c:pt>
              </c:strCache>
            </c:strRef>
          </c:tx>
          <c:spPr>
            <a:solidFill>
              <a:schemeClr val="accent1">
                <a:lumMod val="50000"/>
              </a:schemeClr>
            </a:solidFill>
            <a:ln>
              <a:solidFill>
                <a:schemeClr val="accent1">
                  <a:lumMod val="75000"/>
                </a:schemeClr>
              </a:solidFill>
            </a:ln>
          </c:spPr>
          <c:invertIfNegative val="0"/>
          <c:cat>
            <c:numRef>
              <c:f>Filter_MA!$D$4:$S$4</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Filter_MA!$D$6:$S$6</c:f>
              <c:numCache>
                <c:formatCode>General</c:formatCode>
                <c:ptCount val="16"/>
                <c:pt idx="0">
                  <c:v>2</c:v>
                </c:pt>
                <c:pt idx="1">
                  <c:v>23</c:v>
                </c:pt>
                <c:pt idx="2">
                  <c:v>53</c:v>
                </c:pt>
                <c:pt idx="3">
                  <c:v>133</c:v>
                </c:pt>
                <c:pt idx="4">
                  <c:v>175</c:v>
                </c:pt>
                <c:pt idx="5">
                  <c:v>287</c:v>
                </c:pt>
                <c:pt idx="6">
                  <c:v>322</c:v>
                </c:pt>
                <c:pt idx="7">
                  <c:v>341</c:v>
                </c:pt>
                <c:pt idx="8">
                  <c:v>332</c:v>
                </c:pt>
                <c:pt idx="9">
                  <c:v>302</c:v>
                </c:pt>
                <c:pt idx="10">
                  <c:v>224</c:v>
                </c:pt>
                <c:pt idx="11">
                  <c:v>140</c:v>
                </c:pt>
                <c:pt idx="12">
                  <c:v>90</c:v>
                </c:pt>
                <c:pt idx="13">
                  <c:v>37</c:v>
                </c:pt>
                <c:pt idx="14">
                  <c:v>10</c:v>
                </c:pt>
                <c:pt idx="15">
                  <c:v>2</c:v>
                </c:pt>
              </c:numCache>
            </c:numRef>
          </c:val>
          <c:extLst>
            <c:ext xmlns:c16="http://schemas.microsoft.com/office/drawing/2014/chart" uri="{C3380CC4-5D6E-409C-BE32-E72D297353CC}">
              <c16:uniqueId val="{00000001-8632-6C4E-B56B-4E430EA3C063}"/>
            </c:ext>
          </c:extLst>
        </c:ser>
        <c:ser>
          <c:idx val="2"/>
          <c:order val="2"/>
          <c:tx>
            <c:strRef>
              <c:f>Filter_MA!$C$7</c:f>
              <c:strCache>
                <c:ptCount val="1"/>
                <c:pt idx="0">
                  <c:v>3 nicht ernsthaft bearbeitet</c:v>
                </c:pt>
              </c:strCache>
            </c:strRef>
          </c:tx>
          <c:spPr>
            <a:solidFill>
              <a:schemeClr val="bg1">
                <a:lumMod val="50000"/>
              </a:schemeClr>
            </a:solidFill>
            <a:ln>
              <a:solidFill>
                <a:schemeClr val="bg2">
                  <a:lumMod val="50000"/>
                </a:schemeClr>
              </a:solidFill>
            </a:ln>
          </c:spPr>
          <c:invertIfNegative val="0"/>
          <c:cat>
            <c:numRef>
              <c:f>Filter_MA!$D$4:$S$4</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Filter_MA!$D$7:$S$7</c:f>
              <c:numCache>
                <c:formatCode>General</c:formatCode>
                <c:ptCount val="16"/>
                <c:pt idx="0">
                  <c:v>3</c:v>
                </c:pt>
                <c:pt idx="1">
                  <c:v>18</c:v>
                </c:pt>
                <c:pt idx="2">
                  <c:v>48</c:v>
                </c:pt>
                <c:pt idx="3">
                  <c:v>76</c:v>
                </c:pt>
                <c:pt idx="4">
                  <c:v>94</c:v>
                </c:pt>
                <c:pt idx="5">
                  <c:v>97</c:v>
                </c:pt>
                <c:pt idx="6">
                  <c:v>85</c:v>
                </c:pt>
                <c:pt idx="7">
                  <c:v>39</c:v>
                </c:pt>
                <c:pt idx="8">
                  <c:v>42</c:v>
                </c:pt>
                <c:pt idx="9">
                  <c:v>16</c:v>
                </c:pt>
                <c:pt idx="10">
                  <c:v>15</c:v>
                </c:pt>
                <c:pt idx="11">
                  <c:v>5</c:v>
                </c:pt>
                <c:pt idx="12">
                  <c:v>0</c:v>
                </c:pt>
                <c:pt idx="13">
                  <c:v>0</c:v>
                </c:pt>
                <c:pt idx="14">
                  <c:v>0</c:v>
                </c:pt>
                <c:pt idx="15">
                  <c:v>2</c:v>
                </c:pt>
              </c:numCache>
            </c:numRef>
          </c:val>
          <c:extLst>
            <c:ext xmlns:c16="http://schemas.microsoft.com/office/drawing/2014/chart" uri="{C3380CC4-5D6E-409C-BE32-E72D297353CC}">
              <c16:uniqueId val="{00000002-8632-6C4E-B56B-4E430EA3C063}"/>
            </c:ext>
          </c:extLst>
        </c:ser>
        <c:dLbls>
          <c:showLegendKey val="0"/>
          <c:showVal val="0"/>
          <c:showCatName val="0"/>
          <c:showSerName val="0"/>
          <c:showPercent val="0"/>
          <c:showBubbleSize val="0"/>
        </c:dLbls>
        <c:gapWidth val="150"/>
        <c:axId val="-2131163720"/>
        <c:axId val="-2036715416"/>
      </c:barChart>
      <c:catAx>
        <c:axId val="-2131163720"/>
        <c:scaling>
          <c:orientation val="minMax"/>
        </c:scaling>
        <c:delete val="0"/>
        <c:axPos val="b"/>
        <c:title>
          <c:tx>
            <c:rich>
              <a:bodyPr/>
              <a:lstStyle/>
              <a:p>
                <a:pPr>
                  <a:defRPr/>
                </a:pPr>
                <a:r>
                  <a:rPr lang="de-DE" dirty="0"/>
                  <a:t>Summenscore im Modul Mathematik</a:t>
                </a:r>
              </a:p>
            </c:rich>
          </c:tx>
          <c:overlay val="0"/>
        </c:title>
        <c:numFmt formatCode="General" sourceLinked="1"/>
        <c:majorTickMark val="none"/>
        <c:minorTickMark val="none"/>
        <c:tickLblPos val="nextTo"/>
        <c:crossAx val="-2036715416"/>
        <c:crosses val="autoZero"/>
        <c:auto val="1"/>
        <c:lblAlgn val="ctr"/>
        <c:lblOffset val="100"/>
        <c:noMultiLvlLbl val="0"/>
      </c:catAx>
      <c:valAx>
        <c:axId val="-2036715416"/>
        <c:scaling>
          <c:orientation val="minMax"/>
        </c:scaling>
        <c:delete val="0"/>
        <c:axPos val="l"/>
        <c:majorGridlines/>
        <c:title>
          <c:tx>
            <c:rich>
              <a:bodyPr/>
              <a:lstStyle/>
              <a:p>
                <a:pPr>
                  <a:defRPr/>
                </a:pPr>
                <a:r>
                  <a:rPr lang="de-DE"/>
                  <a:t>Häufigkeit</a:t>
                </a:r>
              </a:p>
            </c:rich>
          </c:tx>
          <c:overlay val="0"/>
        </c:title>
        <c:numFmt formatCode="General" sourceLinked="1"/>
        <c:majorTickMark val="out"/>
        <c:minorTickMark val="none"/>
        <c:tickLblPos val="nextTo"/>
        <c:crossAx val="-2131163720"/>
        <c:crosses val="autoZero"/>
        <c:crossBetween val="between"/>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34981125488702E-2"/>
          <c:y val="0.209097762797886"/>
          <c:w val="0.92777420756144102"/>
          <c:h val="0.586538781300602"/>
        </c:manualLayout>
      </c:layout>
      <c:barChart>
        <c:barDir val="col"/>
        <c:grouping val="clustered"/>
        <c:varyColors val="0"/>
        <c:ser>
          <c:idx val="0"/>
          <c:order val="0"/>
          <c:tx>
            <c:strRef>
              <c:f>KRIEG!$C$30</c:f>
              <c:strCache>
                <c:ptCount val="1"/>
                <c:pt idx="0">
                  <c:v>bestanden (N = 402)</c:v>
                </c:pt>
              </c:strCache>
            </c:strRef>
          </c:tx>
          <c:spPr>
            <a:solidFill>
              <a:srgbClr val="0967B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KRIEG!$D$29:$F$29</c:f>
              <c:strCache>
                <c:ptCount val="3"/>
                <c:pt idx="0">
                  <c:v>untere 25% aller RWTH-Studenten im SAM</c:v>
                </c:pt>
                <c:pt idx="1">
                  <c:v>mittlere 25-75% aller RWTH-Studenten im SAM</c:v>
                </c:pt>
                <c:pt idx="2">
                  <c:v>beste 25% aller RWTH-Studenten im SAM</c:v>
                </c:pt>
              </c:strCache>
            </c:strRef>
          </c:cat>
          <c:val>
            <c:numRef>
              <c:f>KRIEG!$D$30:$F$30</c:f>
              <c:numCache>
                <c:formatCode>0.00</c:formatCode>
                <c:ptCount val="3"/>
                <c:pt idx="0">
                  <c:v>58.49</c:v>
                </c:pt>
                <c:pt idx="1">
                  <c:v>73.87</c:v>
                </c:pt>
                <c:pt idx="2">
                  <c:v>92.62</c:v>
                </c:pt>
              </c:numCache>
            </c:numRef>
          </c:val>
          <c:extLst>
            <c:ext xmlns:c16="http://schemas.microsoft.com/office/drawing/2014/chart" uri="{C3380CC4-5D6E-409C-BE32-E72D297353CC}">
              <c16:uniqueId val="{00000000-C46A-BD4E-9676-A4EF68F736C0}"/>
            </c:ext>
          </c:extLst>
        </c:ser>
        <c:ser>
          <c:idx val="1"/>
          <c:order val="1"/>
          <c:tx>
            <c:strRef>
              <c:f>KRIEG!$C$31</c:f>
              <c:strCache>
                <c:ptCount val="1"/>
                <c:pt idx="0">
                  <c:v>nicht bestanden (N = 130)</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KRIEG!$D$29:$F$29</c:f>
              <c:strCache>
                <c:ptCount val="3"/>
                <c:pt idx="0">
                  <c:v>untere 25% aller RWTH-Studenten im SAM</c:v>
                </c:pt>
                <c:pt idx="1">
                  <c:v>mittlere 25-75% aller RWTH-Studenten im SAM</c:v>
                </c:pt>
                <c:pt idx="2">
                  <c:v>beste 25% aller RWTH-Studenten im SAM</c:v>
                </c:pt>
              </c:strCache>
            </c:strRef>
          </c:cat>
          <c:val>
            <c:numRef>
              <c:f>KRIEG!$D$31:$F$31</c:f>
              <c:numCache>
                <c:formatCode>0.00</c:formatCode>
                <c:ptCount val="3"/>
                <c:pt idx="0">
                  <c:v>41.51</c:v>
                </c:pt>
                <c:pt idx="1">
                  <c:v>26.13</c:v>
                </c:pt>
                <c:pt idx="2">
                  <c:v>7.38</c:v>
                </c:pt>
              </c:numCache>
            </c:numRef>
          </c:val>
          <c:extLst>
            <c:ext xmlns:c16="http://schemas.microsoft.com/office/drawing/2014/chart" uri="{C3380CC4-5D6E-409C-BE32-E72D297353CC}">
              <c16:uniqueId val="{00000001-C46A-BD4E-9676-A4EF68F736C0}"/>
            </c:ext>
          </c:extLst>
        </c:ser>
        <c:dLbls>
          <c:showLegendKey val="0"/>
          <c:showVal val="1"/>
          <c:showCatName val="0"/>
          <c:showSerName val="0"/>
          <c:showPercent val="0"/>
          <c:showBubbleSize val="0"/>
        </c:dLbls>
        <c:gapWidth val="150"/>
        <c:overlap val="-25"/>
        <c:axId val="1582307232"/>
        <c:axId val="1582309280"/>
      </c:barChart>
      <c:catAx>
        <c:axId val="1582307232"/>
        <c:scaling>
          <c:orientation val="minMax"/>
        </c:scaling>
        <c:delete val="0"/>
        <c:axPos val="b"/>
        <c:numFmt formatCode="General" sourceLinked="0"/>
        <c:majorTickMark val="none"/>
        <c:minorTickMark val="none"/>
        <c:tickLblPos val="nextTo"/>
        <c:crossAx val="1582309280"/>
        <c:crosses val="autoZero"/>
        <c:auto val="1"/>
        <c:lblAlgn val="ctr"/>
        <c:lblOffset val="100"/>
        <c:noMultiLvlLbl val="0"/>
      </c:catAx>
      <c:valAx>
        <c:axId val="1582309280"/>
        <c:scaling>
          <c:orientation val="minMax"/>
        </c:scaling>
        <c:delete val="1"/>
        <c:axPos val="l"/>
        <c:numFmt formatCode="0.00" sourceLinked="1"/>
        <c:majorTickMark val="out"/>
        <c:minorTickMark val="none"/>
        <c:tickLblPos val="nextTo"/>
        <c:crossAx val="1582307232"/>
        <c:crosses val="autoZero"/>
        <c:crossBetween val="between"/>
      </c:valAx>
    </c:plotArea>
    <c:legend>
      <c:legendPos val="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006561679790001E-2"/>
          <c:y val="0.196794403796404"/>
          <c:w val="0.92777777777777803"/>
          <c:h val="0.55108202263240602"/>
        </c:manualLayout>
      </c:layout>
      <c:barChart>
        <c:barDir val="col"/>
        <c:grouping val="clustered"/>
        <c:varyColors val="0"/>
        <c:ser>
          <c:idx val="0"/>
          <c:order val="0"/>
          <c:tx>
            <c:strRef>
              <c:f>KRIEG!$Y$63</c:f>
              <c:strCache>
                <c:ptCount val="1"/>
                <c:pt idx="0">
                  <c:v>bestanden (N = 138)</c:v>
                </c:pt>
              </c:strCache>
            </c:strRef>
          </c:tx>
          <c:spPr>
            <a:solidFill>
              <a:srgbClr val="0967B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KRIEG!$Z$62:$AB$62</c:f>
              <c:strCache>
                <c:ptCount val="3"/>
                <c:pt idx="0">
                  <c:v>untere 25% aller RWTH-Studenten im SAM</c:v>
                </c:pt>
                <c:pt idx="1">
                  <c:v>mittlere 25-75% aller RWTH-Studenten im SAM</c:v>
                </c:pt>
                <c:pt idx="2">
                  <c:v>beste 25% aller RWTH-Studenten im SAM</c:v>
                </c:pt>
              </c:strCache>
            </c:strRef>
          </c:cat>
          <c:val>
            <c:numRef>
              <c:f>KRIEG!$Z$63:$AB$63</c:f>
              <c:numCache>
                <c:formatCode>0.00</c:formatCode>
                <c:ptCount val="3"/>
                <c:pt idx="0">
                  <c:v>33.33</c:v>
                </c:pt>
                <c:pt idx="1">
                  <c:v>71.3</c:v>
                </c:pt>
                <c:pt idx="2">
                  <c:v>85.96</c:v>
                </c:pt>
              </c:numCache>
            </c:numRef>
          </c:val>
          <c:extLst>
            <c:ext xmlns:c16="http://schemas.microsoft.com/office/drawing/2014/chart" uri="{C3380CC4-5D6E-409C-BE32-E72D297353CC}">
              <c16:uniqueId val="{00000000-BFA8-4A4A-A5B7-01CE2143044F}"/>
            </c:ext>
          </c:extLst>
        </c:ser>
        <c:ser>
          <c:idx val="1"/>
          <c:order val="1"/>
          <c:tx>
            <c:strRef>
              <c:f>KRIEG!$Y$64</c:f>
              <c:strCache>
                <c:ptCount val="1"/>
                <c:pt idx="0">
                  <c:v>nicht bestanden (N = 63)</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KRIEG!$Z$62:$AB$62</c:f>
              <c:strCache>
                <c:ptCount val="3"/>
                <c:pt idx="0">
                  <c:v>untere 25% aller RWTH-Studenten im SAM</c:v>
                </c:pt>
                <c:pt idx="1">
                  <c:v>mittlere 25-75% aller RWTH-Studenten im SAM</c:v>
                </c:pt>
                <c:pt idx="2">
                  <c:v>beste 25% aller RWTH-Studenten im SAM</c:v>
                </c:pt>
              </c:strCache>
            </c:strRef>
          </c:cat>
          <c:val>
            <c:numRef>
              <c:f>KRIEG!$Z$64:$AB$64</c:f>
              <c:numCache>
                <c:formatCode>0.00</c:formatCode>
                <c:ptCount val="3"/>
                <c:pt idx="0">
                  <c:v>66.669999999999973</c:v>
                </c:pt>
                <c:pt idx="1">
                  <c:v>28.7</c:v>
                </c:pt>
                <c:pt idx="2">
                  <c:v>14.04</c:v>
                </c:pt>
              </c:numCache>
            </c:numRef>
          </c:val>
          <c:extLst>
            <c:ext xmlns:c16="http://schemas.microsoft.com/office/drawing/2014/chart" uri="{C3380CC4-5D6E-409C-BE32-E72D297353CC}">
              <c16:uniqueId val="{00000001-BFA8-4A4A-A5B7-01CE2143044F}"/>
            </c:ext>
          </c:extLst>
        </c:ser>
        <c:dLbls>
          <c:showLegendKey val="0"/>
          <c:showVal val="1"/>
          <c:showCatName val="0"/>
          <c:showSerName val="0"/>
          <c:showPercent val="0"/>
          <c:showBubbleSize val="0"/>
        </c:dLbls>
        <c:gapWidth val="150"/>
        <c:overlap val="-25"/>
        <c:axId val="1232919024"/>
        <c:axId val="1253519376"/>
      </c:barChart>
      <c:catAx>
        <c:axId val="1232919024"/>
        <c:scaling>
          <c:orientation val="minMax"/>
        </c:scaling>
        <c:delete val="0"/>
        <c:axPos val="b"/>
        <c:numFmt formatCode="General" sourceLinked="0"/>
        <c:majorTickMark val="none"/>
        <c:minorTickMark val="none"/>
        <c:tickLblPos val="nextTo"/>
        <c:crossAx val="1253519376"/>
        <c:crosses val="autoZero"/>
        <c:auto val="1"/>
        <c:lblAlgn val="ctr"/>
        <c:lblOffset val="100"/>
        <c:noMultiLvlLbl val="0"/>
      </c:catAx>
      <c:valAx>
        <c:axId val="1253519376"/>
        <c:scaling>
          <c:orientation val="minMax"/>
        </c:scaling>
        <c:delete val="1"/>
        <c:axPos val="l"/>
        <c:numFmt formatCode="0.00" sourceLinked="1"/>
        <c:majorTickMark val="out"/>
        <c:minorTickMark val="none"/>
        <c:tickLblPos val="nextTo"/>
        <c:crossAx val="1232919024"/>
        <c:crosses val="autoZero"/>
        <c:crossBetween val="between"/>
      </c:valAx>
    </c:plotArea>
    <c:legend>
      <c:legendPos val="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KRIEG!$Y$75</c:f>
              <c:strCache>
                <c:ptCount val="1"/>
                <c:pt idx="0">
                  <c:v>bestanden (N = 148)</c:v>
                </c:pt>
              </c:strCache>
            </c:strRef>
          </c:tx>
          <c:spPr>
            <a:solidFill>
              <a:srgbClr val="0967B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KRIEG!$Z$74:$AB$74</c:f>
              <c:strCache>
                <c:ptCount val="3"/>
                <c:pt idx="0">
                  <c:v>untere 25% aller RWTH-Studenten im SAM</c:v>
                </c:pt>
                <c:pt idx="1">
                  <c:v>mittlere 25-75% aller RWTH-Studenten im SAM</c:v>
                </c:pt>
                <c:pt idx="2">
                  <c:v>beste 25% aller RWTH-Studenten im SAM</c:v>
                </c:pt>
              </c:strCache>
            </c:strRef>
          </c:cat>
          <c:val>
            <c:numRef>
              <c:f>KRIEG!$Z$75:$AB$75</c:f>
              <c:numCache>
                <c:formatCode>0.00</c:formatCode>
                <c:ptCount val="3"/>
                <c:pt idx="0">
                  <c:v>39.47</c:v>
                </c:pt>
                <c:pt idx="1">
                  <c:v>80.45</c:v>
                </c:pt>
                <c:pt idx="2">
                  <c:v>87.72</c:v>
                </c:pt>
              </c:numCache>
            </c:numRef>
          </c:val>
          <c:extLst>
            <c:ext xmlns:c16="http://schemas.microsoft.com/office/drawing/2014/chart" uri="{C3380CC4-5D6E-409C-BE32-E72D297353CC}">
              <c16:uniqueId val="{00000000-EB31-7E46-98E6-C87D1B8EED79}"/>
            </c:ext>
          </c:extLst>
        </c:ser>
        <c:ser>
          <c:idx val="1"/>
          <c:order val="1"/>
          <c:tx>
            <c:strRef>
              <c:f>KRIEG!$Y$76</c:f>
              <c:strCache>
                <c:ptCount val="1"/>
                <c:pt idx="0">
                  <c:v>nicht bestanden (N = 56)</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KRIEG!$Z$74:$AB$74</c:f>
              <c:strCache>
                <c:ptCount val="3"/>
                <c:pt idx="0">
                  <c:v>untere 25% aller RWTH-Studenten im SAM</c:v>
                </c:pt>
                <c:pt idx="1">
                  <c:v>mittlere 25-75% aller RWTH-Studenten im SAM</c:v>
                </c:pt>
                <c:pt idx="2">
                  <c:v>beste 25% aller RWTH-Studenten im SAM</c:v>
                </c:pt>
              </c:strCache>
            </c:strRef>
          </c:cat>
          <c:val>
            <c:numRef>
              <c:f>KRIEG!$Z$76:$AB$76</c:f>
              <c:numCache>
                <c:formatCode>0.00</c:formatCode>
                <c:ptCount val="3"/>
                <c:pt idx="0">
                  <c:v>60.53</c:v>
                </c:pt>
                <c:pt idx="1">
                  <c:v>19.55</c:v>
                </c:pt>
                <c:pt idx="2">
                  <c:v>12.28</c:v>
                </c:pt>
              </c:numCache>
            </c:numRef>
          </c:val>
          <c:extLst>
            <c:ext xmlns:c16="http://schemas.microsoft.com/office/drawing/2014/chart" uri="{C3380CC4-5D6E-409C-BE32-E72D297353CC}">
              <c16:uniqueId val="{00000001-EB31-7E46-98E6-C87D1B8EED79}"/>
            </c:ext>
          </c:extLst>
        </c:ser>
        <c:dLbls>
          <c:showLegendKey val="0"/>
          <c:showVal val="1"/>
          <c:showCatName val="0"/>
          <c:showSerName val="0"/>
          <c:showPercent val="0"/>
          <c:showBubbleSize val="0"/>
        </c:dLbls>
        <c:gapWidth val="150"/>
        <c:overlap val="-25"/>
        <c:axId val="1615356800"/>
        <c:axId val="1256689344"/>
      </c:barChart>
      <c:catAx>
        <c:axId val="1615356800"/>
        <c:scaling>
          <c:orientation val="minMax"/>
        </c:scaling>
        <c:delete val="0"/>
        <c:axPos val="b"/>
        <c:numFmt formatCode="General" sourceLinked="0"/>
        <c:majorTickMark val="none"/>
        <c:minorTickMark val="none"/>
        <c:tickLblPos val="nextTo"/>
        <c:crossAx val="1256689344"/>
        <c:crosses val="autoZero"/>
        <c:auto val="1"/>
        <c:lblAlgn val="ctr"/>
        <c:lblOffset val="100"/>
        <c:noMultiLvlLbl val="0"/>
      </c:catAx>
      <c:valAx>
        <c:axId val="1256689344"/>
        <c:scaling>
          <c:orientation val="minMax"/>
        </c:scaling>
        <c:delete val="1"/>
        <c:axPos val="l"/>
        <c:numFmt formatCode="0.00" sourceLinked="1"/>
        <c:majorTickMark val="out"/>
        <c:minorTickMark val="none"/>
        <c:tickLblPos val="nextTo"/>
        <c:crossAx val="1615356800"/>
        <c:crosses val="autoZero"/>
        <c:crossBetween val="between"/>
      </c:valAx>
    </c:plotArea>
    <c:legend>
      <c:legendPos val="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sz="1000" dirty="0">
              <a:latin typeface="Arial" pitchFamily="34" charset="0"/>
              <a:cs typeface="Arial" pitchFamily="34" charset="0"/>
            </a:endParaRPr>
          </a:p>
        </p:txBody>
      </p:sp>
      <p:sp>
        <p:nvSpPr>
          <p:cNvPr id="3" name="Datumsplatzhalt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989147A-E99F-426E-8428-4F7A2B762C1A}" type="datetimeFigureOut">
              <a:rPr lang="de-DE" sz="1000">
                <a:latin typeface="Arial" pitchFamily="34" charset="0"/>
                <a:cs typeface="Arial" pitchFamily="34" charset="0"/>
              </a:rPr>
              <a:pPr>
                <a:defRPr/>
              </a:pPr>
              <a:t>14.01.19</a:t>
            </a:fld>
            <a:endParaRPr lang="de-DE" sz="1000" dirty="0">
              <a:latin typeface="Arial" pitchFamily="34" charset="0"/>
              <a:cs typeface="Arial" pitchFamily="34" charset="0"/>
            </a:endParaRPr>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sz="1000" dirty="0">
              <a:latin typeface="Arial" pitchFamily="34" charset="0"/>
              <a:cs typeface="Arial" pitchFamily="34" charset="0"/>
            </a:endParaRPr>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FEB8BDD-D483-4F2A-8149-5CAA22251911}" type="slidenum">
              <a:rPr lang="de-DE" sz="1000">
                <a:latin typeface="Arial" pitchFamily="34" charset="0"/>
                <a:cs typeface="Arial" pitchFamily="34" charset="0"/>
              </a:rPr>
              <a:pPr>
                <a:defRPr/>
              </a:pPr>
              <a:t>‹Nr.›</a:t>
            </a:fld>
            <a:endParaRPr lang="de-DE" sz="1000" dirty="0">
              <a:latin typeface="Arial" pitchFamily="34" charset="0"/>
              <a:cs typeface="Arial" pitchFamily="34" charset="0"/>
            </a:endParaRPr>
          </a:p>
        </p:txBody>
      </p:sp>
    </p:spTree>
    <p:extLst>
      <p:ext uri="{BB962C8B-B14F-4D97-AF65-F5344CB8AC3E}">
        <p14:creationId xmlns:p14="http://schemas.microsoft.com/office/powerpoint/2010/main" val="41706278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cs typeface="Arial" pitchFamily="34" charset="0"/>
              </a:defRPr>
            </a:lvl1pPr>
          </a:lstStyle>
          <a:p>
            <a:pPr>
              <a:defRPr/>
            </a:pPr>
            <a:endParaRPr lang="de-DE" dirty="0"/>
          </a:p>
        </p:txBody>
      </p:sp>
      <p:sp>
        <p:nvSpPr>
          <p:cNvPr id="3" name="Datumsplatzhalter 2"/>
          <p:cNvSpPr>
            <a:spLocks noGrp="1"/>
          </p:cNvSpPr>
          <p:nvPr>
            <p:ph type="dt" idx="1"/>
          </p:nvPr>
        </p:nvSpPr>
        <p:spPr>
          <a:xfrm>
            <a:off x="4021138" y="0"/>
            <a:ext cx="3076575" cy="512763"/>
          </a:xfrm>
          <a:prstGeom prst="rect">
            <a:avLst/>
          </a:prstGeom>
        </p:spPr>
        <p:txBody>
          <a:bodyPr vert="horz" lIns="91440" tIns="45720" rIns="91440" bIns="45720" rtlCol="0"/>
          <a:lstStyle>
            <a:lvl1pPr algn="r" eaLnBrk="1" fontAlgn="auto" hangingPunct="1">
              <a:spcBef>
                <a:spcPts val="0"/>
              </a:spcBef>
              <a:spcAft>
                <a:spcPts val="0"/>
              </a:spcAft>
              <a:defRPr sz="1000" smtClean="0">
                <a:latin typeface="+mn-lt"/>
              </a:defRPr>
            </a:lvl1pPr>
          </a:lstStyle>
          <a:p>
            <a:pPr>
              <a:defRPr/>
            </a:pPr>
            <a:fld id="{E619EF57-6584-4C28-9DE9-68C51C925951}" type="datetimeFigureOut">
              <a:rPr lang="de-DE" smtClean="0"/>
              <a:pPr>
                <a:defRPr/>
              </a:pPr>
              <a:t>14.01.19</a:t>
            </a:fld>
            <a:endParaRPr lang="de-DE" dirty="0"/>
          </a:p>
        </p:txBody>
      </p:sp>
      <p:sp>
        <p:nvSpPr>
          <p:cNvPr id="4" name="Folienbildplatzhalt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endParaRPr lang="de-DE" dirty="0"/>
          </a:p>
        </p:txBody>
      </p:sp>
      <p:sp>
        <p:nvSpPr>
          <p:cNvPr id="7" name="Foliennummernplatzhalt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eaLnBrk="1" fontAlgn="auto" hangingPunct="1">
              <a:spcBef>
                <a:spcPts val="0"/>
              </a:spcBef>
              <a:spcAft>
                <a:spcPts val="0"/>
              </a:spcAft>
              <a:defRPr sz="1000" smtClean="0">
                <a:latin typeface="Arial" pitchFamily="34" charset="0"/>
                <a:cs typeface="Arial" pitchFamily="34" charset="0"/>
              </a:defRPr>
            </a:lvl1pPr>
          </a:lstStyle>
          <a:p>
            <a:pPr>
              <a:defRPr/>
            </a:pPr>
            <a:fld id="{6DB79B9A-35EE-4156-AEAA-A71D25E1C590}" type="slidenum">
              <a:rPr lang="de-DE" smtClean="0"/>
              <a:pPr>
                <a:defRPr/>
              </a:pPr>
              <a:t>‹Nr.›</a:t>
            </a:fld>
            <a:endParaRPr lang="de-DE" dirty="0"/>
          </a:p>
        </p:txBody>
      </p:sp>
    </p:spTree>
    <p:extLst>
      <p:ext uri="{BB962C8B-B14F-4D97-AF65-F5344CB8AC3E}">
        <p14:creationId xmlns:p14="http://schemas.microsoft.com/office/powerpoint/2010/main" val="2304105239"/>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0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0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0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0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3455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Hinblick</a:t>
            </a:r>
            <a:r>
              <a:rPr lang="de-DE" baseline="0" dirty="0"/>
              <a:t> auf </a:t>
            </a:r>
            <a:endParaRPr lang="de-DE" dirty="0"/>
          </a:p>
        </p:txBody>
      </p:sp>
    </p:spTree>
    <p:extLst>
      <p:ext uri="{BB962C8B-B14F-4D97-AF65-F5344CB8AC3E}">
        <p14:creationId xmlns:p14="http://schemas.microsoft.com/office/powerpoint/2010/main" val="389235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a:extLst>
              <a:ext uri="{FF2B5EF4-FFF2-40B4-BE49-F238E27FC236}">
                <a16:creationId xmlns:a16="http://schemas.microsoft.com/office/drawing/2014/main" id="{7442CE53-DCBE-C24F-856C-88996B1397DB}"/>
              </a:ext>
            </a:extLst>
          </p:cNvPr>
          <p:cNvSpPr>
            <a:spLocks noGrp="1" noRot="1" noChangeAspect="1"/>
          </p:cNvSpPr>
          <p:nvPr>
            <p:ph type="sldImg"/>
          </p:nvPr>
        </p:nvSpPr>
        <p:spPr>
          <a:ln/>
        </p:spPr>
      </p:sp>
      <p:sp>
        <p:nvSpPr>
          <p:cNvPr id="50178" name="Notizenplatzhalter 2">
            <a:extLst>
              <a:ext uri="{FF2B5EF4-FFF2-40B4-BE49-F238E27FC236}">
                <a16:creationId xmlns:a16="http://schemas.microsoft.com/office/drawing/2014/main" id="{6650A622-4FE2-6A4D-9A87-84FC9A2B31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ヒラギノ角ゴ Pro W3" panose="020B0300000000000000" pitchFamily="34" charset="-128"/>
            </a:endParaRPr>
          </a:p>
        </p:txBody>
      </p:sp>
      <p:sp>
        <p:nvSpPr>
          <p:cNvPr id="50179" name="Foliennummernplatzhalter 3">
            <a:extLst>
              <a:ext uri="{FF2B5EF4-FFF2-40B4-BE49-F238E27FC236}">
                <a16:creationId xmlns:a16="http://schemas.microsoft.com/office/drawing/2014/main" id="{8F372E35-BA24-E048-9428-C047BA13E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ヒラギノ角ゴ Pro W3" panose="020B0300000000000000" pitchFamily="34" charset="-128"/>
              </a:defRPr>
            </a:lvl1pPr>
            <a:lvl2pPr marL="742950" indent="-285750">
              <a:defRPr sz="2000">
                <a:solidFill>
                  <a:schemeClr val="tx1"/>
                </a:solidFill>
                <a:latin typeface="Arial" panose="020B0604020202020204" pitchFamily="34" charset="0"/>
                <a:ea typeface="ヒラギノ角ゴ Pro W3" panose="020B0300000000000000" pitchFamily="34" charset="-128"/>
              </a:defRPr>
            </a:lvl2pPr>
            <a:lvl3pPr marL="1143000" indent="-228600">
              <a:defRPr sz="2000">
                <a:solidFill>
                  <a:schemeClr val="tx1"/>
                </a:solidFill>
                <a:latin typeface="Arial" panose="020B0604020202020204" pitchFamily="34" charset="0"/>
                <a:ea typeface="ヒラギノ角ゴ Pro W3" panose="020B0300000000000000" pitchFamily="34" charset="-128"/>
              </a:defRPr>
            </a:lvl3pPr>
            <a:lvl4pPr marL="1600200" indent="-228600">
              <a:defRPr sz="2000">
                <a:solidFill>
                  <a:schemeClr val="tx1"/>
                </a:solidFill>
                <a:latin typeface="Arial" panose="020B0604020202020204" pitchFamily="34" charset="0"/>
                <a:ea typeface="ヒラギノ角ゴ Pro W3" panose="020B0300000000000000" pitchFamily="34" charset="-128"/>
              </a:defRPr>
            </a:lvl4pPr>
            <a:lvl5pPr marL="2057400" indent="-228600">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9pPr>
          </a:lstStyle>
          <a:p>
            <a:fld id="{7A8F06E8-8CD3-0C4C-82CF-A1753277C9DD}" type="slidenum">
              <a:rPr lang="de-DE" altLang="de-DE" sz="1200"/>
              <a:pPr/>
              <a:t>18</a:t>
            </a:fld>
            <a:endParaRPr lang="de-DE" altLang="de-DE" sz="1200"/>
          </a:p>
        </p:txBody>
      </p:sp>
    </p:spTree>
    <p:extLst>
      <p:ext uri="{BB962C8B-B14F-4D97-AF65-F5344CB8AC3E}">
        <p14:creationId xmlns:p14="http://schemas.microsoft.com/office/powerpoint/2010/main" val="15120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973781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a:extLst>
              <a:ext uri="{FF2B5EF4-FFF2-40B4-BE49-F238E27FC236}">
                <a16:creationId xmlns:a16="http://schemas.microsoft.com/office/drawing/2014/main" id="{CF6852D9-8F79-3741-ACE1-A8A510789FBB}"/>
              </a:ext>
            </a:extLst>
          </p:cNvPr>
          <p:cNvSpPr>
            <a:spLocks noGrp="1" noRot="1" noChangeAspect="1"/>
          </p:cNvSpPr>
          <p:nvPr>
            <p:ph type="sldImg"/>
          </p:nvPr>
        </p:nvSpPr>
        <p:spPr>
          <a:ln/>
        </p:spPr>
      </p:sp>
      <p:sp>
        <p:nvSpPr>
          <p:cNvPr id="48130" name="Notizenplatzhalter 2">
            <a:extLst>
              <a:ext uri="{FF2B5EF4-FFF2-40B4-BE49-F238E27FC236}">
                <a16:creationId xmlns:a16="http://schemas.microsoft.com/office/drawing/2014/main" id="{3C697DC3-457A-EC47-9D25-68EA8FA3DB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ヒラギノ角ゴ Pro W3" panose="020B0300000000000000" pitchFamily="34" charset="-128"/>
            </a:endParaRPr>
          </a:p>
        </p:txBody>
      </p:sp>
      <p:sp>
        <p:nvSpPr>
          <p:cNvPr id="48131" name="Foliennummernplatzhalter 3">
            <a:extLst>
              <a:ext uri="{FF2B5EF4-FFF2-40B4-BE49-F238E27FC236}">
                <a16:creationId xmlns:a16="http://schemas.microsoft.com/office/drawing/2014/main" id="{5745BE8B-6DF1-DF4D-952D-4B57FC2A2B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ヒラギノ角ゴ Pro W3" panose="020B0300000000000000" pitchFamily="34" charset="-128"/>
              </a:defRPr>
            </a:lvl1pPr>
            <a:lvl2pPr marL="742950" indent="-285750">
              <a:defRPr sz="2000">
                <a:solidFill>
                  <a:schemeClr val="tx1"/>
                </a:solidFill>
                <a:latin typeface="Arial" panose="020B0604020202020204" pitchFamily="34" charset="0"/>
                <a:ea typeface="ヒラギノ角ゴ Pro W3" panose="020B0300000000000000" pitchFamily="34" charset="-128"/>
              </a:defRPr>
            </a:lvl2pPr>
            <a:lvl3pPr marL="1143000" indent="-228600">
              <a:defRPr sz="2000">
                <a:solidFill>
                  <a:schemeClr val="tx1"/>
                </a:solidFill>
                <a:latin typeface="Arial" panose="020B0604020202020204" pitchFamily="34" charset="0"/>
                <a:ea typeface="ヒラギノ角ゴ Pro W3" panose="020B0300000000000000" pitchFamily="34" charset="-128"/>
              </a:defRPr>
            </a:lvl3pPr>
            <a:lvl4pPr marL="1600200" indent="-228600">
              <a:defRPr sz="2000">
                <a:solidFill>
                  <a:schemeClr val="tx1"/>
                </a:solidFill>
                <a:latin typeface="Arial" panose="020B0604020202020204" pitchFamily="34" charset="0"/>
                <a:ea typeface="ヒラギノ角ゴ Pro W3" panose="020B0300000000000000" pitchFamily="34" charset="-128"/>
              </a:defRPr>
            </a:lvl4pPr>
            <a:lvl5pPr marL="2057400" indent="-228600">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9pPr>
          </a:lstStyle>
          <a:p>
            <a:fld id="{D3FE7A72-D413-BF40-ADD0-70B26C21432D}" type="slidenum">
              <a:rPr lang="de-DE" altLang="de-DE" sz="1200"/>
              <a:pPr/>
              <a:t>28</a:t>
            </a:fld>
            <a:endParaRPr lang="de-DE" altLang="de-DE" sz="1200"/>
          </a:p>
        </p:txBody>
      </p:sp>
    </p:spTree>
    <p:extLst>
      <p:ext uri="{BB962C8B-B14F-4D97-AF65-F5344CB8AC3E}">
        <p14:creationId xmlns:p14="http://schemas.microsoft.com/office/powerpoint/2010/main" val="918548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_1/3 Farb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7338" y="6227763"/>
            <a:ext cx="731837" cy="396875"/>
          </a:xfrm>
          <a:prstGeom prst="rect">
            <a:avLst/>
          </a:prstGeom>
        </p:spPr>
        <p:txBody>
          <a:bodyPr/>
          <a:lstStyle>
            <a:lvl1pPr>
              <a:defRPr>
                <a:solidFill>
                  <a:schemeClr val="tx2">
                    <a:alpha val="0"/>
                  </a:schemeClr>
                </a:solidFill>
              </a:defRPr>
            </a:lvl1pPr>
          </a:lstStyle>
          <a:p>
            <a:pPr>
              <a:defRPr/>
            </a:pPr>
            <a:endParaRPr lang="de-DE" dirty="0"/>
          </a:p>
        </p:txBody>
      </p:sp>
      <p:sp>
        <p:nvSpPr>
          <p:cNvPr id="4" name="Rechteck 3"/>
          <p:cNvSpPr/>
          <p:nvPr userDrawn="1"/>
        </p:nvSpPr>
        <p:spPr>
          <a:xfrm>
            <a:off x="0" y="0"/>
            <a:ext cx="9144000" cy="231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ctr" eaLnBrk="1" fontAlgn="auto" hangingPunct="1">
              <a:spcBef>
                <a:spcPts val="0"/>
              </a:spcBef>
              <a:spcAft>
                <a:spcPts val="0"/>
              </a:spcAft>
              <a:defRPr/>
            </a:pPr>
            <a:endParaRPr lang="de-DE">
              <a:solidFill>
                <a:schemeClr val="bg1"/>
              </a:solidFill>
            </a:endParaRPr>
          </a:p>
        </p:txBody>
      </p:sp>
      <p:sp>
        <p:nvSpPr>
          <p:cNvPr id="5" name="Title 1"/>
          <p:cNvSpPr>
            <a:spLocks noGrp="1"/>
          </p:cNvSpPr>
          <p:nvPr>
            <p:ph type="ctrTitle"/>
          </p:nvPr>
        </p:nvSpPr>
        <p:spPr>
          <a:xfrm>
            <a:off x="288000" y="248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6" name="Subtitle 2"/>
          <p:cNvSpPr>
            <a:spLocks noGrp="1"/>
          </p:cNvSpPr>
          <p:nvPr>
            <p:ph type="subTitle" idx="1"/>
          </p:nvPr>
        </p:nvSpPr>
        <p:spPr>
          <a:xfrm>
            <a:off x="288000" y="2980800"/>
            <a:ext cx="8568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3" name="Textfeld 12"/>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9" name="Bild 8" descr="rwth_sam_bild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4524" y="6074542"/>
            <a:ext cx="2587097" cy="838699"/>
          </a:xfrm>
          <a:prstGeom prst="rect">
            <a:avLst/>
          </a:prstGeom>
        </p:spPr>
      </p:pic>
    </p:spTree>
    <p:extLst>
      <p:ext uri="{BB962C8B-B14F-4D97-AF65-F5344CB8AC3E}">
        <p14:creationId xmlns:p14="http://schemas.microsoft.com/office/powerpoint/2010/main" val="332884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_Diagramm">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Mastertitelformat bearbeiten</a:t>
            </a:r>
            <a:endParaRPr lang="en-US" dirty="0"/>
          </a:p>
        </p:txBody>
      </p:sp>
      <p:sp>
        <p:nvSpPr>
          <p:cNvPr id="12" name="Textplatzhalter 24"/>
          <p:cNvSpPr>
            <a:spLocks noGrp="1"/>
          </p:cNvSpPr>
          <p:nvPr>
            <p:ph type="body" sz="quarter" idx="11"/>
          </p:nvPr>
        </p:nvSpPr>
        <p:spPr>
          <a:xfrm>
            <a:off x="288000" y="1152000"/>
            <a:ext cx="8569325"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Mastertextformat bearbeiten</a:t>
            </a:r>
          </a:p>
        </p:txBody>
      </p:sp>
      <p:sp>
        <p:nvSpPr>
          <p:cNvPr id="5" name="Footer Placeholder 4"/>
          <p:cNvSpPr>
            <a:spLocks noGrp="1"/>
          </p:cNvSpPr>
          <p:nvPr>
            <p:ph type="ftr" sz="quarter" idx="12"/>
          </p:nvPr>
        </p:nvSpPr>
        <p:spPr>
          <a:xfrm>
            <a:off x="287338" y="6227763"/>
            <a:ext cx="731837" cy="396875"/>
          </a:xfrm>
          <a:prstGeom prst="rect">
            <a:avLst/>
          </a:prstGeom>
        </p:spPr>
        <p:txBody>
          <a:bodyPr/>
          <a:lstStyle>
            <a:lvl1pPr algn="l">
              <a:defRPr sz="900" dirty="0">
                <a:solidFill>
                  <a:schemeClr val="tx2"/>
                </a:solidFill>
              </a:defRPr>
            </a:lvl1pPr>
          </a:lstStyle>
          <a:p>
            <a:pPr>
              <a:defRPr/>
            </a:pPr>
            <a:endParaRPr lang="de-DE"/>
          </a:p>
        </p:txBody>
      </p:sp>
      <p:sp>
        <p:nvSpPr>
          <p:cNvPr id="9" name="Diagrammplatzhalter 8"/>
          <p:cNvSpPr>
            <a:spLocks noGrp="1"/>
          </p:cNvSpPr>
          <p:nvPr>
            <p:ph type="chart" sz="quarter" idx="13"/>
          </p:nvPr>
        </p:nvSpPr>
        <p:spPr>
          <a:xfrm>
            <a:off x="287338" y="1684800"/>
            <a:ext cx="8569325" cy="3632200"/>
          </a:xfrm>
          <a:prstGeom prst="rect">
            <a:avLst/>
          </a:prstGeom>
        </p:spPr>
        <p:txBody>
          <a:bodyPr lIns="0" tIns="0" rIns="0" bIns="0"/>
          <a:lstStyle/>
          <a:p>
            <a:r>
              <a:rPr lang="de-DE"/>
              <a:t>Diagramm durch Klicken auf Symbol hinzufügen</a:t>
            </a:r>
          </a:p>
        </p:txBody>
      </p:sp>
    </p:spTree>
    <p:extLst>
      <p:ext uri="{BB962C8B-B14F-4D97-AF65-F5344CB8AC3E}">
        <p14:creationId xmlns:p14="http://schemas.microsoft.com/office/powerpoint/2010/main" val="68284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7338" y="6227763"/>
            <a:ext cx="731837" cy="396875"/>
          </a:xfrm>
          <a:prstGeom prst="rect">
            <a:avLst/>
          </a:prstGeom>
        </p:spPr>
        <p:txBody>
          <a:bodyPr/>
          <a:lstStyle>
            <a:lvl1pPr>
              <a:defRPr>
                <a:solidFill>
                  <a:schemeClr val="tx2">
                    <a:alpha val="0"/>
                  </a:schemeClr>
                </a:solidFill>
              </a:defRPr>
            </a:lvl1pPr>
          </a:lstStyle>
          <a:p>
            <a:pPr>
              <a:defRPr/>
            </a:pPr>
            <a:endParaRPr lang="de-DE" dirty="0"/>
          </a:p>
        </p:txBody>
      </p:sp>
      <p:cxnSp>
        <p:nvCxnSpPr>
          <p:cNvPr id="13" name="Gerader Verbinder 12"/>
          <p:cNvCxnSpPr/>
          <p:nvPr userDrawn="1"/>
        </p:nvCxnSpPr>
        <p:spPr>
          <a:xfrm>
            <a:off x="287338" y="604043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287338" y="2487613"/>
            <a:ext cx="8569325" cy="1079500"/>
          </a:xfrm>
          <a:prstGeom prst="rect">
            <a:avLst/>
          </a:prstGeom>
        </p:spPr>
        <p:txBody>
          <a:bodyPr lIns="0" tIns="0" rIns="0" bIns="0"/>
          <a:lstStyle>
            <a:lvl1pPr algn="l" defTabSz="914400" rtl="0" eaLnBrk="1" latinLnBrk="0" hangingPunct="1">
              <a:lnSpc>
                <a:spcPct val="90000"/>
              </a:lnSpc>
              <a:spcBef>
                <a:spcPct val="0"/>
              </a:spcBef>
              <a:buNone/>
              <a:defRPr sz="3200" b="1" kern="1200" baseline="0">
                <a:solidFill>
                  <a:schemeClr val="tx2"/>
                </a:solidFill>
                <a:latin typeface="Arial" panose="020B0604020202020204" pitchFamily="34" charset="0"/>
                <a:ea typeface="+mj-ea"/>
                <a:cs typeface="Arial" panose="020B0604020202020204" pitchFamily="34" charset="0"/>
              </a:defRPr>
            </a:lvl1pPr>
          </a:lstStyle>
          <a:p>
            <a:pPr fontAlgn="auto">
              <a:spcAft>
                <a:spcPts val="0"/>
              </a:spcAft>
              <a:defRPr/>
            </a:pPr>
            <a:r>
              <a:rPr lang="de-DE" dirty="0"/>
              <a:t>Vielen Dank</a:t>
            </a:r>
            <a:br>
              <a:rPr lang="de-DE" dirty="0"/>
            </a:br>
            <a:r>
              <a:rPr lang="de-DE" dirty="0"/>
              <a:t>für Ihre Aufmerksamkeit</a:t>
            </a:r>
            <a:endParaRPr lang="en-US" dirty="0"/>
          </a:p>
        </p:txBody>
      </p:sp>
      <p:sp>
        <p:nvSpPr>
          <p:cNvPr id="9" name="Textplatzhalter 24"/>
          <p:cNvSpPr>
            <a:spLocks noGrp="1"/>
          </p:cNvSpPr>
          <p:nvPr>
            <p:ph type="body" sz="quarter" idx="11"/>
          </p:nvPr>
        </p:nvSpPr>
        <p:spPr>
          <a:xfrm>
            <a:off x="288000" y="3988800"/>
            <a:ext cx="8569325" cy="1656000"/>
          </a:xfrm>
          <a:prstGeom prst="rect">
            <a:avLst/>
          </a:prstGeom>
        </p:spPr>
        <p:txBody>
          <a:bodyPr lIns="0" tIns="0" rIns="0" bIns="0"/>
          <a:lstStyle>
            <a:lvl1pPr marL="0" indent="0">
              <a:lnSpc>
                <a:spcPct val="100000"/>
              </a:lnSpc>
              <a:spcBef>
                <a:spcPts val="0"/>
              </a:spcBef>
              <a:buFontTx/>
              <a:buNone/>
              <a:defRPr sz="1600" b="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Mastertextformat bearbeiten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25200" y="6044400"/>
            <a:ext cx="3560042" cy="81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98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62000" y="228600"/>
            <a:ext cx="5791200" cy="8382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762000" y="1371600"/>
            <a:ext cx="7696200" cy="4648200"/>
          </a:xfrm>
          <a:prstGeom prst="rect">
            <a:avLst/>
          </a:prstGeom>
        </p:spPr>
        <p:txBody>
          <a:bodyPr/>
          <a:lstStyle/>
          <a:p>
            <a:pPr lvl="0"/>
            <a:r>
              <a:rPr lang="de-DE"/>
              <a:t>Textmasterformate durch Klicken bearbeiten</a:t>
            </a:r>
          </a:p>
          <a:p>
            <a:pPr lvl="1"/>
            <a:r>
              <a:rPr lang="de-DE"/>
              <a:t>Zweite Ebene</a:t>
            </a:r>
          </a:p>
          <a:p>
            <a:pPr lvl="2"/>
            <a:r>
              <a:rPr lang="de-DE"/>
              <a:t>Dritte Ebene</a:t>
            </a:r>
          </a:p>
        </p:txBody>
      </p:sp>
      <p:sp>
        <p:nvSpPr>
          <p:cNvPr id="4" name="Rectangle 5"/>
          <p:cNvSpPr>
            <a:spLocks noGrp="1" noChangeArrowheads="1"/>
          </p:cNvSpPr>
          <p:nvPr>
            <p:ph type="ftr" sz="quarter" idx="10"/>
          </p:nvPr>
        </p:nvSpPr>
        <p:spPr>
          <a:xfrm>
            <a:off x="762000" y="6305550"/>
            <a:ext cx="7696200" cy="381000"/>
          </a:xfrm>
          <a:prstGeom prst="rect">
            <a:avLst/>
          </a:prstGeom>
        </p:spPr>
        <p:txBody>
          <a:bodyPr vert="horz" wrap="square" lIns="91440" tIns="45720" rIns="91440" bIns="45720" numCol="1" anchor="t" anchorCtr="0" compatLnSpc="1">
            <a:prstTxWarp prst="textNoShape">
              <a:avLst/>
            </a:prstTxWarp>
          </a:bodyPr>
          <a:lstStyle>
            <a:lvl1pPr>
              <a:defRPr>
                <a:solidFill>
                  <a:srgbClr val="00549F"/>
                </a:solidFill>
              </a:defRPr>
            </a:lvl1pPr>
          </a:lstStyle>
          <a:p>
            <a:r>
              <a:rPr lang="de-DE" altLang="x-none"/>
              <a:t>Titel der Präsentation</a:t>
            </a:r>
            <a:endParaRPr lang="de-DE" altLang="x-none" sz="1400">
              <a:solidFill>
                <a:srgbClr val="5D707E"/>
              </a:solidFill>
              <a:latin typeface="Arial Narrow" charset="0"/>
            </a:endParaRPr>
          </a:p>
          <a:p>
            <a:r>
              <a:rPr lang="de-DE" altLang="x-none"/>
              <a:t>Name des Vortragenden | Organisationseinheit | 00.00.0000</a:t>
            </a:r>
          </a:p>
        </p:txBody>
      </p:sp>
      <p:sp>
        <p:nvSpPr>
          <p:cNvPr id="5" name="Rectangle 6"/>
          <p:cNvSpPr>
            <a:spLocks noGrp="1" noChangeArrowheads="1"/>
          </p:cNvSpPr>
          <p:nvPr>
            <p:ph type="sldNum" sz="quarter" idx="11"/>
          </p:nvPr>
        </p:nvSpPr>
        <p:spPr>
          <a:xfrm>
            <a:off x="0" y="6318250"/>
            <a:ext cx="457200" cy="381000"/>
          </a:xfrm>
          <a:prstGeom prst="rect">
            <a:avLst/>
          </a:prstGeom>
        </p:spPr>
        <p:txBody>
          <a:bodyPr/>
          <a:lstStyle>
            <a:lvl1pPr>
              <a:defRPr/>
            </a:lvl1pPr>
          </a:lstStyle>
          <a:p>
            <a:fld id="{1A5EEDF1-DADC-C941-B997-015466378784}" type="slidenum">
              <a:rPr lang="de-DE" altLang="x-none"/>
              <a:pPr/>
              <a:t>‹Nr.›</a:t>
            </a:fld>
            <a:endParaRPr lang="de-DE" altLang="x-none">
              <a:solidFill>
                <a:srgbClr val="D3D9DD"/>
              </a:solidFill>
            </a:endParaRPr>
          </a:p>
        </p:txBody>
      </p:sp>
    </p:spTree>
    <p:extLst>
      <p:ext uri="{BB962C8B-B14F-4D97-AF65-F5344CB8AC3E}">
        <p14:creationId xmlns:p14="http://schemas.microsoft.com/office/powerpoint/2010/main" val="122656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_1/3 Foto">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7338" y="6227763"/>
            <a:ext cx="731837" cy="396875"/>
          </a:xfrm>
          <a:prstGeom prst="rect">
            <a:avLst/>
          </a:prstGeom>
        </p:spPr>
        <p:txBody>
          <a:bodyPr/>
          <a:lstStyle>
            <a:lvl1pPr>
              <a:defRPr>
                <a:solidFill>
                  <a:schemeClr val="tx2">
                    <a:alpha val="0"/>
                  </a:schemeClr>
                </a:solidFill>
              </a:defRPr>
            </a:lvl1pPr>
          </a:lstStyle>
          <a:p>
            <a:pPr>
              <a:defRPr/>
            </a:pPr>
            <a:endParaRPr lang="de-DE" dirty="0"/>
          </a:p>
        </p:txBody>
      </p:sp>
      <p:sp>
        <p:nvSpPr>
          <p:cNvPr id="5" name="Title 1"/>
          <p:cNvSpPr>
            <a:spLocks noGrp="1"/>
          </p:cNvSpPr>
          <p:nvPr>
            <p:ph type="ctrTitle"/>
          </p:nvPr>
        </p:nvSpPr>
        <p:spPr>
          <a:xfrm>
            <a:off x="288000" y="248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6" name="Subtitle 2"/>
          <p:cNvSpPr>
            <a:spLocks noGrp="1"/>
          </p:cNvSpPr>
          <p:nvPr>
            <p:ph type="subTitle" idx="1"/>
          </p:nvPr>
        </p:nvSpPr>
        <p:spPr>
          <a:xfrm>
            <a:off x="288000" y="2980800"/>
            <a:ext cx="8568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8" name="Textfeld 7"/>
          <p:cNvSpPr txBox="1"/>
          <p:nvPr userDrawn="1"/>
        </p:nvSpPr>
        <p:spPr>
          <a:xfrm>
            <a:off x="9258072" y="540456"/>
            <a:ext cx="1641475" cy="1169987"/>
          </a:xfrm>
          <a:prstGeom prst="rect">
            <a:avLst/>
          </a:prstGeom>
          <a:noFill/>
        </p:spPr>
        <p:txBody>
          <a:bodyPr>
            <a:spAutoFit/>
          </a:bodyPr>
          <a:lstStyle/>
          <a:p>
            <a:pPr eaLnBrk="1" fontAlgn="auto" hangingPunct="1">
              <a:spcBef>
                <a:spcPts val="0"/>
              </a:spcBef>
              <a:spcAft>
                <a:spcPts val="0"/>
              </a:spcAft>
              <a:defRPr/>
            </a:pPr>
            <a:r>
              <a:rPr lang="de-DE" sz="1000" b="1" dirty="0">
                <a:latin typeface="+mn-lt"/>
              </a:rPr>
              <a:t>Bild zuschneiden unter:</a:t>
            </a:r>
          </a:p>
          <a:p>
            <a:pPr marL="171450" indent="-171450" eaLnBrk="1" fontAlgn="auto" hangingPunct="1">
              <a:spcBef>
                <a:spcPts val="0"/>
              </a:spcBef>
              <a:spcAft>
                <a:spcPts val="0"/>
              </a:spcAft>
              <a:buFontTx/>
              <a:buChar char="-"/>
              <a:defRPr/>
            </a:pPr>
            <a:r>
              <a:rPr lang="de-DE" sz="1000" dirty="0">
                <a:latin typeface="+mn-lt"/>
              </a:rPr>
              <a:t>Format</a:t>
            </a:r>
          </a:p>
          <a:p>
            <a:pPr marL="171450" indent="-171450" eaLnBrk="1" fontAlgn="auto" hangingPunct="1">
              <a:spcBef>
                <a:spcPts val="0"/>
              </a:spcBef>
              <a:spcAft>
                <a:spcPts val="0"/>
              </a:spcAft>
              <a:buFontTx/>
              <a:buChar char="-"/>
              <a:defRPr/>
            </a:pPr>
            <a:r>
              <a:rPr lang="de-DE" sz="1000" dirty="0">
                <a:latin typeface="+mn-lt"/>
              </a:rPr>
              <a:t>Zuschneiden</a:t>
            </a:r>
          </a:p>
          <a:p>
            <a:pPr marL="171450" indent="-171450" eaLnBrk="1" fontAlgn="auto" hangingPunct="1">
              <a:spcBef>
                <a:spcPts val="0"/>
              </a:spcBef>
              <a:spcAft>
                <a:spcPts val="0"/>
              </a:spcAft>
              <a:buFontTx/>
              <a:buChar char="-"/>
              <a:defRPr/>
            </a:pPr>
            <a:r>
              <a:rPr lang="de-DE" sz="1000" dirty="0" err="1">
                <a:latin typeface="+mn-lt"/>
              </a:rPr>
              <a:t>Zuschneidewerkzeug</a:t>
            </a:r>
            <a:r>
              <a:rPr lang="de-DE" sz="1000" dirty="0">
                <a:latin typeface="+mn-lt"/>
              </a:rPr>
              <a:t> horizontal bis zur ersten oder zweiten Linie ziehen</a:t>
            </a:r>
          </a:p>
        </p:txBody>
      </p:sp>
      <p:sp>
        <p:nvSpPr>
          <p:cNvPr id="13" name="Textfeld 12"/>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298700"/>
          </a:xfrm>
          <a:prstGeom prst="rect">
            <a:avLst/>
          </a:prstGeom>
        </p:spPr>
      </p:pic>
      <p:pic>
        <p:nvPicPr>
          <p:cNvPr id="11" name="Bild 10" descr="rwth_sam_bild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24" y="6074542"/>
            <a:ext cx="2587097" cy="838699"/>
          </a:xfrm>
          <a:prstGeom prst="rect">
            <a:avLst/>
          </a:prstGeom>
        </p:spPr>
      </p:pic>
    </p:spTree>
    <p:extLst>
      <p:ext uri="{BB962C8B-B14F-4D97-AF65-F5344CB8AC3E}">
        <p14:creationId xmlns:p14="http://schemas.microsoft.com/office/powerpoint/2010/main" val="278347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_2/3 Foto">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7338" y="6227763"/>
            <a:ext cx="731837" cy="396875"/>
          </a:xfrm>
          <a:prstGeom prst="rect">
            <a:avLst/>
          </a:prstGeom>
        </p:spPr>
        <p:txBody>
          <a:bodyPr/>
          <a:lstStyle>
            <a:lvl1pPr>
              <a:defRPr>
                <a:solidFill>
                  <a:schemeClr val="tx2">
                    <a:alpha val="0"/>
                  </a:schemeClr>
                </a:solidFill>
              </a:defRPr>
            </a:lvl1pPr>
          </a:lstStyle>
          <a:p>
            <a:pPr>
              <a:defRPr/>
            </a:pPr>
            <a:endParaRPr lang="de-DE" dirty="0"/>
          </a:p>
        </p:txBody>
      </p:sp>
      <p:sp>
        <p:nvSpPr>
          <p:cNvPr id="10" name="Title 1"/>
          <p:cNvSpPr>
            <a:spLocks noGrp="1"/>
          </p:cNvSpPr>
          <p:nvPr>
            <p:ph type="ctrTitle"/>
          </p:nvPr>
        </p:nvSpPr>
        <p:spPr>
          <a:xfrm>
            <a:off x="288000" y="473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11" name="Subtitle 2"/>
          <p:cNvSpPr>
            <a:spLocks noGrp="1"/>
          </p:cNvSpPr>
          <p:nvPr>
            <p:ph type="subTitle" idx="1"/>
          </p:nvPr>
        </p:nvSpPr>
        <p:spPr>
          <a:xfrm>
            <a:off x="288000" y="5230800"/>
            <a:ext cx="8568000" cy="812813"/>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15" name="Textfeld 14"/>
          <p:cNvSpPr txBox="1"/>
          <p:nvPr userDrawn="1"/>
        </p:nvSpPr>
        <p:spPr>
          <a:xfrm>
            <a:off x="9258072" y="540456"/>
            <a:ext cx="1641475" cy="1169987"/>
          </a:xfrm>
          <a:prstGeom prst="rect">
            <a:avLst/>
          </a:prstGeom>
          <a:noFill/>
        </p:spPr>
        <p:txBody>
          <a:bodyPr>
            <a:spAutoFit/>
          </a:bodyPr>
          <a:lstStyle/>
          <a:p>
            <a:pPr eaLnBrk="1" fontAlgn="auto" hangingPunct="1">
              <a:spcBef>
                <a:spcPts val="0"/>
              </a:spcBef>
              <a:spcAft>
                <a:spcPts val="0"/>
              </a:spcAft>
              <a:defRPr/>
            </a:pPr>
            <a:r>
              <a:rPr lang="de-DE" sz="1000" b="1" dirty="0">
                <a:latin typeface="+mn-lt"/>
              </a:rPr>
              <a:t>Bild zuschneiden unter:</a:t>
            </a:r>
          </a:p>
          <a:p>
            <a:pPr marL="171450" indent="-171450" eaLnBrk="1" fontAlgn="auto" hangingPunct="1">
              <a:spcBef>
                <a:spcPts val="0"/>
              </a:spcBef>
              <a:spcAft>
                <a:spcPts val="0"/>
              </a:spcAft>
              <a:buFontTx/>
              <a:buChar char="-"/>
              <a:defRPr/>
            </a:pPr>
            <a:r>
              <a:rPr lang="de-DE" sz="1000" dirty="0">
                <a:latin typeface="+mn-lt"/>
              </a:rPr>
              <a:t>Format</a:t>
            </a:r>
          </a:p>
          <a:p>
            <a:pPr marL="171450" indent="-171450" eaLnBrk="1" fontAlgn="auto" hangingPunct="1">
              <a:spcBef>
                <a:spcPts val="0"/>
              </a:spcBef>
              <a:spcAft>
                <a:spcPts val="0"/>
              </a:spcAft>
              <a:buFontTx/>
              <a:buChar char="-"/>
              <a:defRPr/>
            </a:pPr>
            <a:r>
              <a:rPr lang="de-DE" sz="1000" dirty="0">
                <a:latin typeface="+mn-lt"/>
              </a:rPr>
              <a:t>Zuschneiden</a:t>
            </a:r>
          </a:p>
          <a:p>
            <a:pPr marL="171450" indent="-171450" eaLnBrk="1" fontAlgn="auto" hangingPunct="1">
              <a:spcBef>
                <a:spcPts val="0"/>
              </a:spcBef>
              <a:spcAft>
                <a:spcPts val="0"/>
              </a:spcAft>
              <a:buFontTx/>
              <a:buChar char="-"/>
              <a:defRPr/>
            </a:pPr>
            <a:r>
              <a:rPr lang="de-DE" sz="1000" dirty="0" err="1">
                <a:latin typeface="+mn-lt"/>
              </a:rPr>
              <a:t>Zuschneidewerkzeug</a:t>
            </a:r>
            <a:r>
              <a:rPr lang="de-DE" sz="1000" dirty="0">
                <a:latin typeface="+mn-lt"/>
              </a:rPr>
              <a:t> horizontal bis zur ersten oder zweiten Linie ziehen</a:t>
            </a:r>
          </a:p>
        </p:txBody>
      </p:sp>
      <p:sp>
        <p:nvSpPr>
          <p:cNvPr id="16" name="Textfeld 15"/>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533900"/>
          </a:xfrm>
          <a:prstGeom prst="rect">
            <a:avLst/>
          </a:prstGeom>
        </p:spPr>
      </p:pic>
      <p:pic>
        <p:nvPicPr>
          <p:cNvPr id="9" name="Bild 8" descr="rwth_sam_bild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24" y="6074542"/>
            <a:ext cx="2587097" cy="838699"/>
          </a:xfrm>
          <a:prstGeom prst="rect">
            <a:avLst/>
          </a:prstGeom>
        </p:spPr>
      </p:pic>
    </p:spTree>
    <p:extLst>
      <p:ext uri="{BB962C8B-B14F-4D97-AF65-F5344CB8AC3E}">
        <p14:creationId xmlns:p14="http://schemas.microsoft.com/office/powerpoint/2010/main" val="40608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_Tex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7338" y="6227763"/>
            <a:ext cx="731837" cy="396875"/>
          </a:xfrm>
          <a:prstGeom prst="rect">
            <a:avLst/>
          </a:prstGeom>
        </p:spPr>
        <p:txBody>
          <a:bodyPr/>
          <a:lstStyle>
            <a:lvl1pPr>
              <a:defRPr>
                <a:solidFill>
                  <a:schemeClr val="tx2">
                    <a:alpha val="0"/>
                  </a:schemeClr>
                </a:solidFill>
              </a:defRPr>
            </a:lvl1pPr>
          </a:lstStyle>
          <a:p>
            <a:pPr>
              <a:defRPr/>
            </a:pPr>
            <a:endParaRPr lang="de-DE" dirty="0"/>
          </a:p>
        </p:txBody>
      </p:sp>
      <p:sp>
        <p:nvSpPr>
          <p:cNvPr id="7" name="Title 1"/>
          <p:cNvSpPr>
            <a:spLocks noGrp="1"/>
          </p:cNvSpPr>
          <p:nvPr>
            <p:ph type="ctrTitle"/>
          </p:nvPr>
        </p:nvSpPr>
        <p:spPr>
          <a:xfrm>
            <a:off x="288000" y="248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12" name="Subtitle 2"/>
          <p:cNvSpPr>
            <a:spLocks noGrp="1"/>
          </p:cNvSpPr>
          <p:nvPr>
            <p:ph type="subTitle" idx="1"/>
          </p:nvPr>
        </p:nvSpPr>
        <p:spPr>
          <a:xfrm>
            <a:off x="288000" y="2980800"/>
            <a:ext cx="8568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cxnSp>
        <p:nvCxnSpPr>
          <p:cNvPr id="13" name="Gerader Verbinder 12"/>
          <p:cNvCxnSpPr/>
          <p:nvPr userDrawn="1"/>
        </p:nvCxnSpPr>
        <p:spPr>
          <a:xfrm>
            <a:off x="287338" y="604043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9" name="Bild 8" descr="rwth_sam_bild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4524" y="6074542"/>
            <a:ext cx="2587097" cy="838699"/>
          </a:xfrm>
          <a:prstGeom prst="rect">
            <a:avLst/>
          </a:prstGeom>
        </p:spPr>
      </p:pic>
    </p:spTree>
    <p:extLst>
      <p:ext uri="{BB962C8B-B14F-4D97-AF65-F5344CB8AC3E}">
        <p14:creationId xmlns:p14="http://schemas.microsoft.com/office/powerpoint/2010/main" val="167244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_mittig, horizontale Lin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7338" y="6227763"/>
            <a:ext cx="731837" cy="396875"/>
          </a:xfrm>
          <a:prstGeom prst="rect">
            <a:avLst/>
          </a:prstGeom>
        </p:spPr>
        <p:txBody>
          <a:bodyPr/>
          <a:lstStyle>
            <a:lvl1pPr>
              <a:defRPr>
                <a:solidFill>
                  <a:schemeClr val="tx2">
                    <a:alpha val="0"/>
                  </a:schemeClr>
                </a:solidFill>
              </a:defRPr>
            </a:lvl1pPr>
          </a:lstStyle>
          <a:p>
            <a:pPr>
              <a:defRPr/>
            </a:pPr>
            <a:endParaRPr lang="de-DE" dirty="0"/>
          </a:p>
        </p:txBody>
      </p:sp>
      <p:sp>
        <p:nvSpPr>
          <p:cNvPr id="8" name="Title 1"/>
          <p:cNvSpPr>
            <a:spLocks noGrp="1"/>
          </p:cNvSpPr>
          <p:nvPr>
            <p:ph type="ctrTitle"/>
          </p:nvPr>
        </p:nvSpPr>
        <p:spPr>
          <a:xfrm>
            <a:off x="288000" y="248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9" name="Subtitle 2"/>
          <p:cNvSpPr>
            <a:spLocks noGrp="1"/>
          </p:cNvSpPr>
          <p:nvPr>
            <p:ph type="subTitle" idx="1"/>
          </p:nvPr>
        </p:nvSpPr>
        <p:spPr>
          <a:xfrm>
            <a:off x="288000" y="3196800"/>
            <a:ext cx="8568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cxnSp>
        <p:nvCxnSpPr>
          <p:cNvPr id="10" name="Gerader Verbinder 9"/>
          <p:cNvCxnSpPr/>
          <p:nvPr userDrawn="1"/>
        </p:nvCxnSpPr>
        <p:spPr>
          <a:xfrm>
            <a:off x="287338" y="303688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11" name="Bild 10" descr="rwth_sam_bild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4524" y="6074542"/>
            <a:ext cx="2587097" cy="838699"/>
          </a:xfrm>
          <a:prstGeom prst="rect">
            <a:avLst/>
          </a:prstGeom>
        </p:spPr>
      </p:pic>
    </p:spTree>
    <p:extLst>
      <p:ext uri="{BB962C8B-B14F-4D97-AF65-F5344CB8AC3E}">
        <p14:creationId xmlns:p14="http://schemas.microsoft.com/office/powerpoint/2010/main" val="40750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Mastertitelformat bearbeiten</a:t>
            </a:r>
            <a:endParaRPr lang="en-US" dirty="0"/>
          </a:p>
        </p:txBody>
      </p:sp>
      <p:sp>
        <p:nvSpPr>
          <p:cNvPr id="25" name="Textplatzhalter 24"/>
          <p:cNvSpPr>
            <a:spLocks noGrp="1"/>
          </p:cNvSpPr>
          <p:nvPr>
            <p:ph type="body" sz="quarter" idx="11"/>
          </p:nvPr>
        </p:nvSpPr>
        <p:spPr>
          <a:xfrm>
            <a:off x="288000" y="1152000"/>
            <a:ext cx="8569325"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Mastertextformat bearbeiten</a:t>
            </a:r>
          </a:p>
        </p:txBody>
      </p:sp>
      <p:sp>
        <p:nvSpPr>
          <p:cNvPr id="5" name="Footer Placeholder 4"/>
          <p:cNvSpPr>
            <a:spLocks noGrp="1"/>
          </p:cNvSpPr>
          <p:nvPr>
            <p:ph type="ftr" sz="quarter" idx="12"/>
          </p:nvPr>
        </p:nvSpPr>
        <p:spPr>
          <a:xfrm>
            <a:off x="287338" y="6227763"/>
            <a:ext cx="731837" cy="396875"/>
          </a:xfrm>
          <a:prstGeom prst="rect">
            <a:avLst/>
          </a:prstGeom>
        </p:spPr>
        <p:txBody>
          <a:bodyPr/>
          <a:lstStyle>
            <a:lvl1pPr>
              <a:defRPr/>
            </a:lvl1pPr>
          </a:lstStyle>
          <a:p>
            <a:pPr>
              <a:defRPr/>
            </a:pPr>
            <a:endParaRPr lang="de-DE"/>
          </a:p>
        </p:txBody>
      </p:sp>
      <p:sp>
        <p:nvSpPr>
          <p:cNvPr id="12" name="Textplatzhalter 11"/>
          <p:cNvSpPr>
            <a:spLocks noGrp="1"/>
          </p:cNvSpPr>
          <p:nvPr>
            <p:ph type="body" sz="quarter" idx="13"/>
          </p:nvPr>
        </p:nvSpPr>
        <p:spPr>
          <a:xfrm>
            <a:off x="287338" y="1684800"/>
            <a:ext cx="8569325" cy="3194050"/>
          </a:xfrm>
          <a:prstGeom prst="rect">
            <a:avLst/>
          </a:prstGeo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p:txBody>
      </p:sp>
      <p:sp>
        <p:nvSpPr>
          <p:cNvPr id="7" name="Textfeld 6"/>
          <p:cNvSpPr txBox="1"/>
          <p:nvPr userDrawn="1"/>
        </p:nvSpPr>
        <p:spPr>
          <a:xfrm>
            <a:off x="-2246811" y="506413"/>
            <a:ext cx="2067423" cy="4708981"/>
          </a:xfrm>
          <a:prstGeom prst="rect">
            <a:avLst/>
          </a:prstGeom>
          <a:noFill/>
        </p:spPr>
        <p:txBody>
          <a:bodyPr wrap="square">
            <a:spAutoFit/>
          </a:bodyPr>
          <a:lstStyle/>
          <a:p>
            <a:pPr eaLnBrk="1" fontAlgn="auto" hangingPunct="1">
              <a:spcBef>
                <a:spcPts val="0"/>
              </a:spcBef>
              <a:spcAft>
                <a:spcPts val="0"/>
              </a:spcAft>
              <a:defRPr/>
            </a:pPr>
            <a:r>
              <a:rPr lang="de-DE" sz="1000" b="1" dirty="0">
                <a:latin typeface="+mn-lt"/>
              </a:rPr>
              <a:t>Seitenzahlen:</a:t>
            </a:r>
          </a:p>
          <a:p>
            <a:pPr marL="0" marR="0" indent="0" algn="l" defTabSz="914400" rtl="0" eaLnBrk="0" fontAlgn="base" latinLnBrk="0" hangingPunct="0">
              <a:lnSpc>
                <a:spcPct val="100000"/>
              </a:lnSpc>
              <a:spcBef>
                <a:spcPct val="0"/>
              </a:spcBef>
              <a:spcAft>
                <a:spcPct val="0"/>
              </a:spcAft>
              <a:buClrTx/>
              <a:buSzTx/>
              <a:buFontTx/>
              <a:buNone/>
              <a:tabLst/>
              <a:defRPr/>
            </a:pPr>
            <a:r>
              <a:rPr lang="de-DE" sz="1000" dirty="0"/>
              <a:t>Die Seitenanzeige „1 von X“ ist nicht standardmäßig in </a:t>
            </a:r>
            <a:r>
              <a:rPr lang="de-DE" sz="1000" dirty="0" err="1"/>
              <a:t>Powerpoint</a:t>
            </a:r>
            <a:r>
              <a:rPr lang="de-DE" sz="1000" dirty="0"/>
              <a:t> verfügbar; daher benötigen Sie dazu ein Add-In.</a:t>
            </a:r>
            <a:r>
              <a:rPr lang="de-DE" sz="1000" baseline="0" dirty="0"/>
              <a:t> </a:t>
            </a:r>
            <a:r>
              <a:rPr lang="de-DE" sz="1000" dirty="0"/>
              <a:t>Das Add-In</a:t>
            </a:r>
            <a:r>
              <a:rPr lang="de-DE" sz="1000" baseline="0" dirty="0"/>
              <a:t> kann im Vorlagencenter heruntergeladen werden.</a:t>
            </a:r>
            <a:endParaRPr lang="de-DE" sz="1000" dirty="0"/>
          </a:p>
          <a:p>
            <a:pPr marL="0" indent="0">
              <a:buNone/>
            </a:pPr>
            <a:endParaRPr lang="de-DE" sz="1000" dirty="0"/>
          </a:p>
          <a:p>
            <a:pPr marL="0" indent="0">
              <a:buNone/>
            </a:pPr>
            <a:r>
              <a:rPr lang="de-DE" sz="1000" b="1" dirty="0"/>
              <a:t>Aktivieren</a:t>
            </a:r>
          </a:p>
          <a:p>
            <a:r>
              <a:rPr lang="de-DE" sz="1000" dirty="0"/>
              <a:t>Nach dem Öffnen der Vorlage, klicken Sie mit einem Doppelklick auf die Datei „RWTH-Addin-Seitenzahlen“, um das Add-In zu aktivieren. Nach dem Schließen von </a:t>
            </a:r>
            <a:r>
              <a:rPr lang="de-DE" sz="1000" dirty="0" err="1"/>
              <a:t>Powerpoint</a:t>
            </a:r>
            <a:r>
              <a:rPr lang="de-DE" sz="1000" dirty="0"/>
              <a:t> deaktiviert es sich automatisch wieder.</a:t>
            </a:r>
          </a:p>
          <a:p>
            <a:endParaRPr lang="de-DE" sz="1000" dirty="0"/>
          </a:p>
          <a:p>
            <a:r>
              <a:rPr lang="de-DE" sz="1000" b="1" dirty="0"/>
              <a:t>Erstellen</a:t>
            </a:r>
          </a:p>
          <a:p>
            <a:r>
              <a:rPr lang="de-DE" sz="1000" dirty="0"/>
              <a:t>Gehen Sie in der Symbolleiste auf den Tab „RWTH </a:t>
            </a:r>
            <a:r>
              <a:rPr lang="de-DE" sz="1000" dirty="0" err="1"/>
              <a:t>AddIn</a:t>
            </a:r>
            <a:r>
              <a:rPr lang="de-DE" sz="1000" dirty="0"/>
              <a:t>“ und klicken Sie den Button. Nun stellen sich die Seitenzahlen automatisch ein. Falls Sie nachträglich noch Folien hinzufügen oder löschen, klicken Sie einfach erneut auf den Button, um die Seitenzahlen zu aktualisieren. </a:t>
            </a:r>
          </a:p>
          <a:p>
            <a:endParaRPr lang="de-DE" sz="1000" dirty="0">
              <a:latin typeface="+mn-lt"/>
            </a:endParaRPr>
          </a:p>
        </p:txBody>
      </p:sp>
      <p:sp>
        <p:nvSpPr>
          <p:cNvPr id="8" name="Textfeld 7"/>
          <p:cNvSpPr txBox="1"/>
          <p:nvPr userDrawn="1"/>
        </p:nvSpPr>
        <p:spPr>
          <a:xfrm>
            <a:off x="9231086" y="506413"/>
            <a:ext cx="2067423" cy="5170646"/>
          </a:xfrm>
          <a:prstGeom prst="rect">
            <a:avLst/>
          </a:prstGeom>
          <a:noFill/>
        </p:spPr>
        <p:txBody>
          <a:bodyPr wrap="square">
            <a:spAutoFit/>
          </a:bodyPr>
          <a:lstStyle/>
          <a:p>
            <a:r>
              <a:rPr lang="de-DE" sz="1000" b="1" kern="1200" dirty="0">
                <a:solidFill>
                  <a:schemeClr val="tx1"/>
                </a:solidFill>
                <a:latin typeface="Arial" panose="020B0604020202020204" pitchFamily="34" charset="0"/>
                <a:ea typeface="+mn-ea"/>
                <a:cs typeface="+mn-cs"/>
              </a:rPr>
              <a:t>Add-In</a:t>
            </a:r>
            <a:r>
              <a:rPr lang="de-DE" sz="1000" b="1" kern="1200" baseline="0" dirty="0">
                <a:solidFill>
                  <a:schemeClr val="tx1"/>
                </a:solidFill>
                <a:latin typeface="Arial" panose="020B0604020202020204" pitchFamily="34" charset="0"/>
                <a:ea typeface="+mn-ea"/>
                <a:cs typeface="+mn-cs"/>
              </a:rPr>
              <a:t> installieren </a:t>
            </a:r>
          </a:p>
          <a:p>
            <a:r>
              <a:rPr lang="de-DE" sz="1000" dirty="0"/>
              <a:t>Wenn Sie das Add-In dauerhaft installieren möchten, damit Sie es nicht immer anklicken müssen, gehen Sie wie folgt vor:</a:t>
            </a:r>
          </a:p>
          <a:p>
            <a:r>
              <a:rPr lang="de-DE" sz="1000" dirty="0"/>
              <a:t>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Schaltfläche Office</a:t>
            </a:r>
            <a:r>
              <a:rPr lang="de-DE" sz="1000" baseline="0" dirty="0"/>
              <a:t> (für </a:t>
            </a:r>
            <a:r>
              <a:rPr lang="de-DE" sz="1000" b="0" baseline="0" dirty="0"/>
              <a:t>Office 2007-2010</a:t>
            </a:r>
            <a:r>
              <a:rPr lang="de-DE" sz="1000" baseline="0" dirty="0"/>
              <a:t>, runder Button oben links) bzw. auf </a:t>
            </a:r>
            <a:r>
              <a:rPr lang="de-DE" sz="1000" b="1" baseline="0" dirty="0"/>
              <a:t>Datei</a:t>
            </a:r>
            <a:r>
              <a:rPr lang="de-DE" sz="1000" baseline="0" dirty="0"/>
              <a:t> (</a:t>
            </a:r>
            <a:r>
              <a:rPr lang="de-DE" sz="1000" b="0" baseline="0" dirty="0"/>
              <a:t>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a:t>
            </a:r>
            <a:r>
              <a:rPr lang="de-DE" sz="1000" b="1" baseline="0" dirty="0"/>
              <a:t>PowerPoint-Optionen</a:t>
            </a:r>
            <a:r>
              <a:rPr lang="de-DE" sz="1000" baseline="0" dirty="0"/>
              <a:t>“ (für </a:t>
            </a:r>
            <a:r>
              <a:rPr lang="de-DE" sz="1000" b="0" baseline="0" dirty="0"/>
              <a:t>Office 2007-2010</a:t>
            </a:r>
            <a:r>
              <a:rPr lang="de-DE" sz="1000" baseline="0" dirty="0"/>
              <a:t>, unten rechts) bzw. </a:t>
            </a:r>
            <a:r>
              <a:rPr lang="de-DE" sz="1000" b="1" baseline="0" dirty="0"/>
              <a:t>Optionen</a:t>
            </a:r>
            <a:r>
              <a:rPr lang="de-DE" sz="1000" b="0" baseline="0" dirty="0"/>
              <a:t> (Office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Add-Ins</a:t>
            </a:r>
            <a:endParaRPr lang="de-DE" sz="1000" baseline="0" dirty="0"/>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wählen Sie ganz unten bei </a:t>
            </a:r>
            <a:r>
              <a:rPr lang="de-DE" sz="1000" b="1" baseline="0" dirty="0"/>
              <a:t>Verwalten:</a:t>
            </a:r>
            <a:r>
              <a:rPr lang="de-DE" sz="1000" baseline="0" dirty="0"/>
              <a:t> den Punkt </a:t>
            </a:r>
            <a:r>
              <a:rPr lang="de-DE" sz="1000" b="1" baseline="0" dirty="0"/>
              <a:t>PowerPoint-Add Ins</a:t>
            </a:r>
            <a:r>
              <a:rPr lang="de-DE" sz="1000" baseline="0" dirty="0"/>
              <a:t> und klicken Sie </a:t>
            </a:r>
            <a:r>
              <a:rPr lang="de-DE" sz="1000" b="1" baseline="0" dirty="0"/>
              <a:t>Gehe zu…</a:t>
            </a:r>
            <a:r>
              <a:rPr lang="de-DE" sz="1000" baseline="0" dirty="0"/>
              <a:t>.</a:t>
            </a:r>
            <a:endParaRPr lang="de-DE" sz="1000" kern="1200" baseline="0" dirty="0">
              <a:solidFill>
                <a:schemeClr val="tx1"/>
              </a:solidFill>
              <a:latin typeface="Arial" panose="020B0604020202020204" pitchFamily="34" charset="0"/>
              <a:ea typeface="+mn-ea"/>
              <a:cs typeface="+mn-cs"/>
            </a:endParaRP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Sollte das RWTH Add In angezeigt werden, entfernen Sie es! Anders ist eine dauerhafte Installierung nicht möglich.</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Klicken Sie auf </a:t>
            </a:r>
            <a:r>
              <a:rPr lang="de-DE" sz="1000" b="1" kern="1200" baseline="0" dirty="0">
                <a:solidFill>
                  <a:schemeClr val="tx1"/>
                </a:solidFill>
                <a:latin typeface="Arial" panose="020B0604020202020204" pitchFamily="34" charset="0"/>
                <a:ea typeface="+mn-ea"/>
                <a:cs typeface="+mn-cs"/>
              </a:rPr>
              <a:t>Neu Hinzufügen…</a:t>
            </a:r>
            <a:r>
              <a:rPr lang="de-DE" sz="1000" b="0" kern="1200" baseline="0" dirty="0">
                <a:solidFill>
                  <a:schemeClr val="tx1"/>
                </a:solidFill>
                <a:latin typeface="Arial" panose="020B0604020202020204" pitchFamily="34" charset="0"/>
                <a:ea typeface="+mn-ea"/>
                <a:cs typeface="+mn-cs"/>
              </a:rPr>
              <a:t>, suchen Sie das Add-In auf ihrem PC raus und klicken Sie auf </a:t>
            </a:r>
            <a:r>
              <a:rPr lang="de-DE" sz="1000" b="1" kern="1200" baseline="0" dirty="0">
                <a:solidFill>
                  <a:schemeClr val="tx1"/>
                </a:solidFill>
                <a:latin typeface="Arial" panose="020B0604020202020204" pitchFamily="34" charset="0"/>
                <a:ea typeface="+mn-ea"/>
                <a:cs typeface="+mn-cs"/>
              </a:rPr>
              <a:t>OK</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0" kern="1200" baseline="0" dirty="0">
                <a:solidFill>
                  <a:schemeClr val="tx1"/>
                </a:solidFill>
                <a:latin typeface="Arial" panose="020B0604020202020204" pitchFamily="34" charset="0"/>
                <a:ea typeface="+mn-ea"/>
                <a:cs typeface="+mn-cs"/>
              </a:rPr>
              <a:t>Mit </a:t>
            </a:r>
            <a:r>
              <a:rPr lang="de-DE" sz="1000" b="1" kern="1200" baseline="0" dirty="0">
                <a:solidFill>
                  <a:schemeClr val="tx1"/>
                </a:solidFill>
                <a:latin typeface="Arial" panose="020B0604020202020204" pitchFamily="34" charset="0"/>
                <a:ea typeface="+mn-ea"/>
                <a:cs typeface="+mn-cs"/>
              </a:rPr>
              <a:t>Schließen </a:t>
            </a:r>
            <a:r>
              <a:rPr lang="de-DE" sz="1000" b="0" kern="1200" baseline="0" dirty="0">
                <a:solidFill>
                  <a:schemeClr val="tx1"/>
                </a:solidFill>
                <a:latin typeface="Arial" panose="020B0604020202020204" pitchFamily="34" charset="0"/>
                <a:ea typeface="+mn-ea"/>
                <a:cs typeface="+mn-cs"/>
              </a:rPr>
              <a:t>wird das Add-In dauerhaft gespeichert. Sie können es danach jederzeit wieder entfernen</a:t>
            </a:r>
          </a:p>
        </p:txBody>
      </p:sp>
    </p:spTree>
    <p:extLst>
      <p:ext uri="{BB962C8B-B14F-4D97-AF65-F5344CB8AC3E}">
        <p14:creationId xmlns:p14="http://schemas.microsoft.com/office/powerpoint/2010/main" val="381497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288000" y="1152000"/>
            <a:ext cx="8568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Mastertextformat bearbeiten</a:t>
            </a:r>
          </a:p>
        </p:txBody>
      </p:sp>
      <p:sp>
        <p:nvSpPr>
          <p:cNvPr id="5" name="Footer Placeholder 4"/>
          <p:cNvSpPr>
            <a:spLocks noGrp="1"/>
          </p:cNvSpPr>
          <p:nvPr>
            <p:ph type="ftr" sz="quarter" idx="11"/>
          </p:nvPr>
        </p:nvSpPr>
        <p:spPr>
          <a:xfrm>
            <a:off x="287338" y="6227763"/>
            <a:ext cx="731837" cy="396875"/>
          </a:xfrm>
          <a:prstGeom prst="rect">
            <a:avLst/>
          </a:prstGeom>
        </p:spPr>
        <p:txBody>
          <a:bodyPr/>
          <a:lstStyle>
            <a:lvl1pPr>
              <a:defRPr/>
            </a:lvl1pPr>
          </a:lstStyle>
          <a:p>
            <a:pPr>
              <a:defRPr/>
            </a:pPr>
            <a:endParaRPr lang="de-DE"/>
          </a:p>
        </p:txBody>
      </p:sp>
      <p:sp>
        <p:nvSpPr>
          <p:cNvPr id="7" name="Textplatzhalter 6"/>
          <p:cNvSpPr>
            <a:spLocks noGrp="1"/>
          </p:cNvSpPr>
          <p:nvPr>
            <p:ph type="body" sz="quarter" idx="12"/>
          </p:nvPr>
        </p:nvSpPr>
        <p:spPr>
          <a:xfrm>
            <a:off x="287338" y="1684800"/>
            <a:ext cx="8569325" cy="3751263"/>
          </a:xfrm>
          <a:prstGeom prst="rect">
            <a:avLst/>
          </a:prstGeom>
        </p:spPr>
        <p:txBody>
          <a:bodyPr lIns="0" tIns="0" rIns="0" bIns="0"/>
          <a:lstStyle>
            <a:lvl1pPr marL="0" indent="0">
              <a:buFontTx/>
              <a:buNone/>
              <a:defRPr/>
            </a:lvl1pPr>
          </a:lstStyle>
          <a:p>
            <a:pPr lvl="0"/>
            <a:r>
              <a:rPr lang="de-DE"/>
              <a:t>Mastertextformat bearbeiten</a:t>
            </a:r>
          </a:p>
        </p:txBody>
      </p:sp>
      <p:sp>
        <p:nvSpPr>
          <p:cNvPr id="9" name="Textfeld 8"/>
          <p:cNvSpPr txBox="1"/>
          <p:nvPr userDrawn="1"/>
        </p:nvSpPr>
        <p:spPr>
          <a:xfrm>
            <a:off x="-2246811" y="506413"/>
            <a:ext cx="2067423" cy="4708981"/>
          </a:xfrm>
          <a:prstGeom prst="rect">
            <a:avLst/>
          </a:prstGeom>
          <a:noFill/>
        </p:spPr>
        <p:txBody>
          <a:bodyPr wrap="square">
            <a:spAutoFit/>
          </a:bodyPr>
          <a:lstStyle/>
          <a:p>
            <a:pPr eaLnBrk="1" fontAlgn="auto" hangingPunct="1">
              <a:spcBef>
                <a:spcPts val="0"/>
              </a:spcBef>
              <a:spcAft>
                <a:spcPts val="0"/>
              </a:spcAft>
              <a:defRPr/>
            </a:pPr>
            <a:r>
              <a:rPr lang="de-DE" sz="1000" b="1" dirty="0">
                <a:latin typeface="+mn-lt"/>
              </a:rPr>
              <a:t>Seitenzahlen:</a:t>
            </a:r>
          </a:p>
          <a:p>
            <a:pPr marL="0" marR="0" indent="0" algn="l" defTabSz="914400" rtl="0" eaLnBrk="0" fontAlgn="base" latinLnBrk="0" hangingPunct="0">
              <a:lnSpc>
                <a:spcPct val="100000"/>
              </a:lnSpc>
              <a:spcBef>
                <a:spcPct val="0"/>
              </a:spcBef>
              <a:spcAft>
                <a:spcPct val="0"/>
              </a:spcAft>
              <a:buClrTx/>
              <a:buSzTx/>
              <a:buFontTx/>
              <a:buNone/>
              <a:tabLst/>
              <a:defRPr/>
            </a:pPr>
            <a:r>
              <a:rPr lang="de-DE" sz="1000" dirty="0"/>
              <a:t>Die Seitenanzeige „1 von X“ ist nicht standardmäßig in </a:t>
            </a:r>
            <a:r>
              <a:rPr lang="de-DE" sz="1000" dirty="0" err="1"/>
              <a:t>Powerpoint</a:t>
            </a:r>
            <a:r>
              <a:rPr lang="de-DE" sz="1000" dirty="0"/>
              <a:t> verfügbar; daher benötigen Sie dazu ein Add-In.</a:t>
            </a:r>
            <a:r>
              <a:rPr lang="de-DE" sz="1000" baseline="0" dirty="0"/>
              <a:t> </a:t>
            </a:r>
            <a:r>
              <a:rPr lang="de-DE" sz="1000" dirty="0"/>
              <a:t>Das Add-In</a:t>
            </a:r>
            <a:r>
              <a:rPr lang="de-DE" sz="1000" baseline="0" dirty="0"/>
              <a:t> kann im Vorlagencenter heruntergeladen werden.</a:t>
            </a:r>
            <a:endParaRPr lang="de-DE" sz="1000" dirty="0"/>
          </a:p>
          <a:p>
            <a:pPr marL="0" indent="0">
              <a:buNone/>
            </a:pPr>
            <a:endParaRPr lang="de-DE" sz="1000" dirty="0"/>
          </a:p>
          <a:p>
            <a:pPr marL="0" indent="0">
              <a:buNone/>
            </a:pPr>
            <a:r>
              <a:rPr lang="de-DE" sz="1000" b="1" dirty="0"/>
              <a:t>Aktivieren</a:t>
            </a:r>
          </a:p>
          <a:p>
            <a:r>
              <a:rPr lang="de-DE" sz="1000" dirty="0"/>
              <a:t>Nach dem Öffnen der Vorlage, klicken Sie mit einem Doppelklick auf die Datei „RWTH-Addin-Seitenzahlen“, um das Add-In zu aktivieren. Nach dem Schließen von </a:t>
            </a:r>
            <a:r>
              <a:rPr lang="de-DE" sz="1000" dirty="0" err="1"/>
              <a:t>Powerpoint</a:t>
            </a:r>
            <a:r>
              <a:rPr lang="de-DE" sz="1000" dirty="0"/>
              <a:t> deaktiviert es sich automatisch wieder.</a:t>
            </a:r>
          </a:p>
          <a:p>
            <a:endParaRPr lang="de-DE" sz="1000" dirty="0"/>
          </a:p>
          <a:p>
            <a:r>
              <a:rPr lang="de-DE" sz="1000" b="1" dirty="0"/>
              <a:t>Erstellen</a:t>
            </a:r>
          </a:p>
          <a:p>
            <a:r>
              <a:rPr lang="de-DE" sz="1000" dirty="0"/>
              <a:t>Gehen Sie in der Symbolleiste auf den Tab „RWTH </a:t>
            </a:r>
            <a:r>
              <a:rPr lang="de-DE" sz="1000" dirty="0" err="1"/>
              <a:t>AddIn</a:t>
            </a:r>
            <a:r>
              <a:rPr lang="de-DE" sz="1000" dirty="0"/>
              <a:t>“ und klicken Sie den Button. Nun stellen sich die Seitenzahlen automatisch ein. Falls Sie nachträglich noch Folien hinzufügen oder löschen, klicken Sie einfach erneut auf den Button, um die Seitenzahlen zu aktualisieren. </a:t>
            </a:r>
          </a:p>
          <a:p>
            <a:endParaRPr lang="de-DE" sz="1000" dirty="0">
              <a:latin typeface="+mn-lt"/>
            </a:endParaRPr>
          </a:p>
        </p:txBody>
      </p:sp>
      <p:sp>
        <p:nvSpPr>
          <p:cNvPr id="10" name="Textfeld 9"/>
          <p:cNvSpPr txBox="1"/>
          <p:nvPr userDrawn="1"/>
        </p:nvSpPr>
        <p:spPr>
          <a:xfrm>
            <a:off x="9231086" y="506413"/>
            <a:ext cx="2067423" cy="5170646"/>
          </a:xfrm>
          <a:prstGeom prst="rect">
            <a:avLst/>
          </a:prstGeom>
          <a:noFill/>
        </p:spPr>
        <p:txBody>
          <a:bodyPr wrap="square">
            <a:spAutoFit/>
          </a:bodyPr>
          <a:lstStyle/>
          <a:p>
            <a:r>
              <a:rPr lang="de-DE" sz="1000" b="1" kern="1200" dirty="0">
                <a:solidFill>
                  <a:schemeClr val="tx1"/>
                </a:solidFill>
                <a:latin typeface="Arial" panose="020B0604020202020204" pitchFamily="34" charset="0"/>
                <a:ea typeface="+mn-ea"/>
                <a:cs typeface="+mn-cs"/>
              </a:rPr>
              <a:t>Add-In</a:t>
            </a:r>
            <a:r>
              <a:rPr lang="de-DE" sz="1000" b="1" kern="1200" baseline="0" dirty="0">
                <a:solidFill>
                  <a:schemeClr val="tx1"/>
                </a:solidFill>
                <a:latin typeface="Arial" panose="020B0604020202020204" pitchFamily="34" charset="0"/>
                <a:ea typeface="+mn-ea"/>
                <a:cs typeface="+mn-cs"/>
              </a:rPr>
              <a:t> installieren </a:t>
            </a:r>
          </a:p>
          <a:p>
            <a:r>
              <a:rPr lang="de-DE" sz="1000" dirty="0"/>
              <a:t>Wenn Sie das Add-In dauerhaft installieren möchten, damit Sie es nicht immer anklicken müssen, gehen Sie wie folgt vor:</a:t>
            </a:r>
          </a:p>
          <a:p>
            <a:r>
              <a:rPr lang="de-DE" sz="1000" dirty="0"/>
              <a:t>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Schaltfläche Office</a:t>
            </a:r>
            <a:r>
              <a:rPr lang="de-DE" sz="1000" baseline="0" dirty="0"/>
              <a:t> (für </a:t>
            </a:r>
            <a:r>
              <a:rPr lang="de-DE" sz="1000" b="0" baseline="0" dirty="0"/>
              <a:t>Office 2007-2010</a:t>
            </a:r>
            <a:r>
              <a:rPr lang="de-DE" sz="1000" baseline="0" dirty="0"/>
              <a:t>, runder Button oben links) bzw. auf </a:t>
            </a:r>
            <a:r>
              <a:rPr lang="de-DE" sz="1000" b="1" baseline="0" dirty="0"/>
              <a:t>Datei</a:t>
            </a:r>
            <a:r>
              <a:rPr lang="de-DE" sz="1000" baseline="0" dirty="0"/>
              <a:t> (</a:t>
            </a:r>
            <a:r>
              <a:rPr lang="de-DE" sz="1000" b="0" baseline="0" dirty="0"/>
              <a:t>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a:t>
            </a:r>
            <a:r>
              <a:rPr lang="de-DE" sz="1000" b="1" baseline="0" dirty="0"/>
              <a:t>PowerPoint-Optionen</a:t>
            </a:r>
            <a:r>
              <a:rPr lang="de-DE" sz="1000" baseline="0" dirty="0"/>
              <a:t>“ (für </a:t>
            </a:r>
            <a:r>
              <a:rPr lang="de-DE" sz="1000" b="0" baseline="0" dirty="0"/>
              <a:t>Office 2007-2010</a:t>
            </a:r>
            <a:r>
              <a:rPr lang="de-DE" sz="1000" baseline="0" dirty="0"/>
              <a:t>, unten rechts) bzw. </a:t>
            </a:r>
            <a:r>
              <a:rPr lang="de-DE" sz="1000" b="1" baseline="0" dirty="0"/>
              <a:t>Optionen</a:t>
            </a:r>
            <a:r>
              <a:rPr lang="de-DE" sz="1000" b="0" baseline="0" dirty="0"/>
              <a:t> (Office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Add-Ins</a:t>
            </a:r>
            <a:endParaRPr lang="de-DE" sz="1000" baseline="0" dirty="0"/>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wählen Sie ganz unten bei </a:t>
            </a:r>
            <a:r>
              <a:rPr lang="de-DE" sz="1000" b="1" baseline="0" dirty="0"/>
              <a:t>Verwalten:</a:t>
            </a:r>
            <a:r>
              <a:rPr lang="de-DE" sz="1000" baseline="0" dirty="0"/>
              <a:t> den Punkt </a:t>
            </a:r>
            <a:r>
              <a:rPr lang="de-DE" sz="1000" b="1" baseline="0" dirty="0"/>
              <a:t>PowerPoint-Add Ins</a:t>
            </a:r>
            <a:r>
              <a:rPr lang="de-DE" sz="1000" baseline="0" dirty="0"/>
              <a:t> und klicken Sie </a:t>
            </a:r>
            <a:r>
              <a:rPr lang="de-DE" sz="1000" b="1" baseline="0" dirty="0"/>
              <a:t>Gehe zu…</a:t>
            </a:r>
            <a:r>
              <a:rPr lang="de-DE" sz="1000" baseline="0" dirty="0"/>
              <a:t>.</a:t>
            </a:r>
            <a:endParaRPr lang="de-DE" sz="1000" kern="1200" baseline="0" dirty="0">
              <a:solidFill>
                <a:schemeClr val="tx1"/>
              </a:solidFill>
              <a:latin typeface="Arial" panose="020B0604020202020204" pitchFamily="34" charset="0"/>
              <a:ea typeface="+mn-ea"/>
              <a:cs typeface="+mn-cs"/>
            </a:endParaRP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Sollte das RWTH Add In angezeigt werden, entfernen Sie es! Anders ist eine dauerhafte Installierung nicht möglich.</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Klicken Sie auf </a:t>
            </a:r>
            <a:r>
              <a:rPr lang="de-DE" sz="1000" b="1" kern="1200" baseline="0" dirty="0">
                <a:solidFill>
                  <a:schemeClr val="tx1"/>
                </a:solidFill>
                <a:latin typeface="Arial" panose="020B0604020202020204" pitchFamily="34" charset="0"/>
                <a:ea typeface="+mn-ea"/>
                <a:cs typeface="+mn-cs"/>
              </a:rPr>
              <a:t>Neu Hinzufügen…</a:t>
            </a:r>
            <a:r>
              <a:rPr lang="de-DE" sz="1000" b="0" kern="1200" baseline="0" dirty="0">
                <a:solidFill>
                  <a:schemeClr val="tx1"/>
                </a:solidFill>
                <a:latin typeface="Arial" panose="020B0604020202020204" pitchFamily="34" charset="0"/>
                <a:ea typeface="+mn-ea"/>
                <a:cs typeface="+mn-cs"/>
              </a:rPr>
              <a:t>, suchen Sie das Add-In auf ihrem PC raus und klicken Sie auf </a:t>
            </a:r>
            <a:r>
              <a:rPr lang="de-DE" sz="1000" b="1" kern="1200" baseline="0" dirty="0">
                <a:solidFill>
                  <a:schemeClr val="tx1"/>
                </a:solidFill>
                <a:latin typeface="Arial" panose="020B0604020202020204" pitchFamily="34" charset="0"/>
                <a:ea typeface="+mn-ea"/>
                <a:cs typeface="+mn-cs"/>
              </a:rPr>
              <a:t>OK</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0" kern="1200" baseline="0" dirty="0">
                <a:solidFill>
                  <a:schemeClr val="tx1"/>
                </a:solidFill>
                <a:latin typeface="Arial" panose="020B0604020202020204" pitchFamily="34" charset="0"/>
                <a:ea typeface="+mn-ea"/>
                <a:cs typeface="+mn-cs"/>
              </a:rPr>
              <a:t>Mit </a:t>
            </a:r>
            <a:r>
              <a:rPr lang="de-DE" sz="1000" b="1" kern="1200" baseline="0" dirty="0">
                <a:solidFill>
                  <a:schemeClr val="tx1"/>
                </a:solidFill>
                <a:latin typeface="Arial" panose="020B0604020202020204" pitchFamily="34" charset="0"/>
                <a:ea typeface="+mn-ea"/>
                <a:cs typeface="+mn-cs"/>
              </a:rPr>
              <a:t>Schließen </a:t>
            </a:r>
            <a:r>
              <a:rPr lang="de-DE" sz="1000" b="0" kern="1200" baseline="0" dirty="0">
                <a:solidFill>
                  <a:schemeClr val="tx1"/>
                </a:solidFill>
                <a:latin typeface="Arial" panose="020B0604020202020204" pitchFamily="34" charset="0"/>
                <a:ea typeface="+mn-ea"/>
                <a:cs typeface="+mn-cs"/>
              </a:rPr>
              <a:t>wird das Add-In dauerhaft gespeichert. Sie können es danach jederzeit wieder entfernen</a:t>
            </a:r>
          </a:p>
        </p:txBody>
      </p:sp>
    </p:spTree>
    <p:extLst>
      <p:ext uri="{BB962C8B-B14F-4D97-AF65-F5344CB8AC3E}">
        <p14:creationId xmlns:p14="http://schemas.microsoft.com/office/powerpoint/2010/main" val="130120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Text_Bild">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Mastertitelformat bearbeiten</a:t>
            </a:r>
            <a:endParaRPr lang="en-US" dirty="0"/>
          </a:p>
        </p:txBody>
      </p:sp>
      <p:sp>
        <p:nvSpPr>
          <p:cNvPr id="25" name="Textplatzhalter 24"/>
          <p:cNvSpPr>
            <a:spLocks noGrp="1"/>
          </p:cNvSpPr>
          <p:nvPr>
            <p:ph type="body" sz="quarter" idx="11"/>
          </p:nvPr>
        </p:nvSpPr>
        <p:spPr>
          <a:xfrm>
            <a:off x="288000" y="1152000"/>
            <a:ext cx="8569325"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Mastertextformat bearbeiten</a:t>
            </a:r>
          </a:p>
        </p:txBody>
      </p:sp>
      <p:sp>
        <p:nvSpPr>
          <p:cNvPr id="6" name="Footer Placeholder 4"/>
          <p:cNvSpPr>
            <a:spLocks noGrp="1"/>
          </p:cNvSpPr>
          <p:nvPr>
            <p:ph type="ftr" sz="quarter" idx="12"/>
          </p:nvPr>
        </p:nvSpPr>
        <p:spPr>
          <a:xfrm>
            <a:off x="287338" y="6227763"/>
            <a:ext cx="731837" cy="396875"/>
          </a:xfrm>
          <a:prstGeom prst="rect">
            <a:avLst/>
          </a:prstGeom>
        </p:spPr>
        <p:txBody>
          <a:bodyPr/>
          <a:lstStyle>
            <a:lvl1pPr algn="l">
              <a:defRPr sz="900" dirty="0">
                <a:solidFill>
                  <a:schemeClr val="tx2"/>
                </a:solidFill>
              </a:defRPr>
            </a:lvl1pPr>
          </a:lstStyle>
          <a:p>
            <a:pPr>
              <a:defRPr/>
            </a:pPr>
            <a:endParaRPr lang="de-DE"/>
          </a:p>
        </p:txBody>
      </p:sp>
      <p:sp>
        <p:nvSpPr>
          <p:cNvPr id="14" name="Textplatzhalter 11"/>
          <p:cNvSpPr>
            <a:spLocks noGrp="1"/>
          </p:cNvSpPr>
          <p:nvPr>
            <p:ph type="body" sz="quarter" idx="14"/>
          </p:nvPr>
        </p:nvSpPr>
        <p:spPr>
          <a:xfrm>
            <a:off x="287338" y="1684799"/>
            <a:ext cx="5648325" cy="3985955"/>
          </a:xfrm>
          <a:prstGeom prst="rect">
            <a:avLst/>
          </a:prstGeo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4700" y="1684799"/>
            <a:ext cx="2781300" cy="3594100"/>
          </a:xfrm>
          <a:prstGeom prst="rect">
            <a:avLst/>
          </a:prstGeom>
        </p:spPr>
      </p:pic>
    </p:spTree>
    <p:extLst>
      <p:ext uri="{BB962C8B-B14F-4D97-AF65-F5344CB8AC3E}">
        <p14:creationId xmlns:p14="http://schemas.microsoft.com/office/powerpoint/2010/main" val="356083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Bild">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Mastertitelformat bearbeiten</a:t>
            </a:r>
            <a:endParaRPr lang="en-US" dirty="0"/>
          </a:p>
        </p:txBody>
      </p:sp>
      <p:sp>
        <p:nvSpPr>
          <p:cNvPr id="4" name="Footer Placeholder 4"/>
          <p:cNvSpPr>
            <a:spLocks noGrp="1"/>
          </p:cNvSpPr>
          <p:nvPr>
            <p:ph type="ftr" sz="quarter" idx="10"/>
          </p:nvPr>
        </p:nvSpPr>
        <p:spPr>
          <a:xfrm>
            <a:off x="287338" y="6227763"/>
            <a:ext cx="731837" cy="396875"/>
          </a:xfrm>
          <a:prstGeom prst="rect">
            <a:avLst/>
          </a:prstGeom>
        </p:spPr>
        <p:txBody>
          <a:bodyPr/>
          <a:lstStyle>
            <a:lvl1pPr algn="l">
              <a:defRPr sz="900" dirty="0">
                <a:solidFill>
                  <a:schemeClr val="tx2"/>
                </a:solidFill>
              </a:defRPr>
            </a:lvl1pPr>
          </a:lstStyle>
          <a:p>
            <a:pPr>
              <a:defRPr/>
            </a:pPr>
            <a:endParaRPr lang="de-DE"/>
          </a:p>
        </p:txBody>
      </p:sp>
      <p:sp>
        <p:nvSpPr>
          <p:cNvPr id="10" name="Textplatzhalter 9"/>
          <p:cNvSpPr>
            <a:spLocks noGrp="1"/>
          </p:cNvSpPr>
          <p:nvPr>
            <p:ph type="body" sz="quarter" idx="13" hasCustomPrompt="1"/>
          </p:nvPr>
        </p:nvSpPr>
        <p:spPr>
          <a:xfrm>
            <a:off x="287338" y="5359400"/>
            <a:ext cx="8559667" cy="499533"/>
          </a:xfrm>
          <a:prstGeom prst="rect">
            <a:avLst/>
          </a:prstGeom>
        </p:spPr>
        <p:txBody>
          <a:bodyPr>
            <a:normAutofit/>
          </a:bodyPr>
          <a:lstStyle>
            <a:lvl1pPr marL="0" indent="0" algn="r">
              <a:buNone/>
              <a:defRPr sz="900"/>
            </a:lvl1pPr>
          </a:lstStyle>
          <a:p>
            <a:pPr lvl="0"/>
            <a:r>
              <a:rPr lang="de-DE" dirty="0"/>
              <a:t>Bildtitel oder ggf. Beschreibung</a:t>
            </a: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1152525"/>
            <a:ext cx="8572500" cy="4064000"/>
          </a:xfrm>
          <a:prstGeom prst="rect">
            <a:avLst/>
          </a:prstGeom>
        </p:spPr>
      </p:pic>
    </p:spTree>
    <p:extLst>
      <p:ext uri="{BB962C8B-B14F-4D97-AF65-F5344CB8AC3E}">
        <p14:creationId xmlns:p14="http://schemas.microsoft.com/office/powerpoint/2010/main" val="20306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Gerader Verbinder 10"/>
          <p:cNvCxnSpPr/>
          <p:nvPr/>
        </p:nvCxnSpPr>
        <p:spPr>
          <a:xfrm>
            <a:off x="287338" y="81438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287338" y="604043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2245177" y="5412101"/>
            <a:ext cx="2033134" cy="1477328"/>
          </a:xfrm>
          <a:prstGeom prst="rect">
            <a:avLst/>
          </a:prstGeom>
          <a:noFill/>
        </p:spPr>
        <p:txBody>
          <a:bodyPr wrap="square">
            <a:spAutoFit/>
          </a:bodyPr>
          <a:lstStyle/>
          <a:p>
            <a:pPr eaLnBrk="1" fontAlgn="auto" hangingPunct="1">
              <a:spcBef>
                <a:spcPts val="0"/>
              </a:spcBef>
              <a:spcAft>
                <a:spcPts val="0"/>
              </a:spcAft>
              <a:defRPr/>
            </a:pPr>
            <a:r>
              <a:rPr lang="de-DE" sz="1000" b="1" dirty="0">
                <a:latin typeface="+mn-lt"/>
              </a:rPr>
              <a:t>Fußzeile</a:t>
            </a:r>
            <a:r>
              <a:rPr lang="de-DE" sz="1000" b="1" baseline="0" dirty="0">
                <a:latin typeface="+mn-lt"/>
              </a:rPr>
              <a:t> anpassen</a:t>
            </a:r>
            <a:r>
              <a:rPr lang="de-DE" sz="1000" b="1" dirty="0">
                <a:latin typeface="+mn-lt"/>
              </a:rPr>
              <a:t>:</a:t>
            </a:r>
            <a:endParaRPr lang="de-DE" sz="1000" b="0" dirty="0">
              <a:latin typeface="+mn-lt"/>
            </a:endParaRPr>
          </a:p>
          <a:p>
            <a:pPr eaLnBrk="1" fontAlgn="auto" hangingPunct="1">
              <a:spcBef>
                <a:spcPts val="0"/>
              </a:spcBef>
              <a:spcAft>
                <a:spcPts val="0"/>
              </a:spcAft>
              <a:defRPr/>
            </a:pPr>
            <a:r>
              <a:rPr lang="de-DE" sz="1000" b="0" dirty="0">
                <a:latin typeface="+mn-lt"/>
              </a:rPr>
              <a:t>Zum</a:t>
            </a:r>
            <a:r>
              <a:rPr lang="de-DE" sz="1000" b="0" baseline="0" dirty="0">
                <a:latin typeface="+mn-lt"/>
              </a:rPr>
              <a:t> Anpassen der Fußzeile unter Karteireiter Ansicht &gt; auf Folienmaster klicken. Links in der Übersicht auf die oberste Folie scrollen und dort in die Fußzeile klicken. So wird der Text automatisch auf allen Seiten angepasst.</a:t>
            </a:r>
            <a:endParaRPr lang="de-DE" sz="1000" b="1" dirty="0">
              <a:latin typeface="+mn-lt"/>
            </a:endParaRPr>
          </a:p>
        </p:txBody>
      </p:sp>
      <p:sp>
        <p:nvSpPr>
          <p:cNvPr id="13" name="Textfeld 12"/>
          <p:cNvSpPr txBox="1"/>
          <p:nvPr/>
        </p:nvSpPr>
        <p:spPr>
          <a:xfrm>
            <a:off x="-2246313" y="506413"/>
            <a:ext cx="2066925" cy="4708525"/>
          </a:xfrm>
          <a:prstGeom prst="rect">
            <a:avLst/>
          </a:prstGeom>
          <a:noFill/>
        </p:spPr>
        <p:txBody>
          <a:bodyPr>
            <a:spAutoFit/>
          </a:bodyPr>
          <a:lstStyle/>
          <a:p>
            <a:pPr fontAlgn="auto">
              <a:spcBef>
                <a:spcPts val="0"/>
              </a:spcBef>
              <a:spcAft>
                <a:spcPts val="0"/>
              </a:spcAft>
              <a:defRPr/>
            </a:pPr>
            <a:r>
              <a:rPr lang="de-DE" sz="1000" b="1" dirty="0">
                <a:latin typeface="+mn-lt"/>
                <a:cs typeface="+mn-cs"/>
              </a:rPr>
              <a:t>Seitenzahlen:</a:t>
            </a:r>
          </a:p>
          <a:p>
            <a:pPr eaLnBrk="0" hangingPunct="0">
              <a:defRPr/>
            </a:pPr>
            <a:r>
              <a:rPr lang="de-DE" sz="1000" dirty="0">
                <a:cs typeface="+mn-cs"/>
              </a:rPr>
              <a:t>Die Seitenanzeige „1 von X“ ist nicht standardmäßig in </a:t>
            </a:r>
            <a:r>
              <a:rPr lang="de-DE" sz="1000" dirty="0" err="1">
                <a:cs typeface="+mn-cs"/>
              </a:rPr>
              <a:t>Powerpoint</a:t>
            </a:r>
            <a:r>
              <a:rPr lang="de-DE" sz="1000" dirty="0">
                <a:cs typeface="+mn-cs"/>
              </a:rPr>
              <a:t> verfügbar; daher benötigen Sie dazu ein Add-In. Das Add-In kann im Vorlagencenter heruntergeladen werden.</a:t>
            </a:r>
          </a:p>
          <a:p>
            <a:pPr eaLnBrk="0" hangingPunct="0">
              <a:defRPr/>
            </a:pPr>
            <a:endParaRPr lang="de-DE" sz="1000" dirty="0">
              <a:cs typeface="+mn-cs"/>
            </a:endParaRPr>
          </a:p>
          <a:p>
            <a:pPr eaLnBrk="0" hangingPunct="0">
              <a:defRPr/>
            </a:pPr>
            <a:r>
              <a:rPr lang="de-DE" sz="1000" b="1" dirty="0">
                <a:cs typeface="+mn-cs"/>
              </a:rPr>
              <a:t>Aktivieren</a:t>
            </a:r>
          </a:p>
          <a:p>
            <a:pPr eaLnBrk="0" hangingPunct="0">
              <a:defRPr/>
            </a:pPr>
            <a:r>
              <a:rPr lang="de-DE" sz="1000" dirty="0">
                <a:cs typeface="+mn-cs"/>
              </a:rPr>
              <a:t>Nach dem Öffnen der Vorlage, klicken Sie mit einem Doppelklick auf die Datei „RWTH-Addin-Seitenzahlen“, um das Add-In zu aktivieren. Nach dem Schließen von </a:t>
            </a:r>
            <a:r>
              <a:rPr lang="de-DE" sz="1000" dirty="0" err="1">
                <a:cs typeface="+mn-cs"/>
              </a:rPr>
              <a:t>Powerpoint</a:t>
            </a:r>
            <a:r>
              <a:rPr lang="de-DE" sz="1000" dirty="0">
                <a:cs typeface="+mn-cs"/>
              </a:rPr>
              <a:t> deaktiviert es sich automatisch wieder.</a:t>
            </a:r>
          </a:p>
          <a:p>
            <a:pPr eaLnBrk="0" hangingPunct="0">
              <a:defRPr/>
            </a:pPr>
            <a:endParaRPr lang="de-DE" sz="1000" dirty="0">
              <a:cs typeface="+mn-cs"/>
            </a:endParaRPr>
          </a:p>
          <a:p>
            <a:pPr eaLnBrk="0" hangingPunct="0">
              <a:defRPr/>
            </a:pPr>
            <a:r>
              <a:rPr lang="de-DE" sz="1000" b="1" dirty="0">
                <a:cs typeface="+mn-cs"/>
              </a:rPr>
              <a:t>Erstellen</a:t>
            </a:r>
          </a:p>
          <a:p>
            <a:pPr eaLnBrk="0" hangingPunct="0">
              <a:defRPr/>
            </a:pPr>
            <a:r>
              <a:rPr lang="de-DE" sz="1000" dirty="0">
                <a:cs typeface="+mn-cs"/>
              </a:rPr>
              <a:t>Gehen Sie in der Symbolleiste auf den Tab „RWTH </a:t>
            </a:r>
            <a:r>
              <a:rPr lang="de-DE" sz="1000" dirty="0" err="1">
                <a:cs typeface="+mn-cs"/>
              </a:rPr>
              <a:t>AddIn</a:t>
            </a:r>
            <a:r>
              <a:rPr lang="de-DE" sz="1000" dirty="0">
                <a:cs typeface="+mn-cs"/>
              </a:rPr>
              <a:t>“ und klicken Sie den Button. Nun stellen sich die Seitenzahlen automatisch ein. Falls Sie nachträglich noch Folien hinzufügen oder löschen, klicken Sie einfach erneut auf den Button, um die Seitenzahlen zu aktualisieren. </a:t>
            </a:r>
          </a:p>
          <a:p>
            <a:pPr eaLnBrk="0" hangingPunct="0">
              <a:defRPr/>
            </a:pPr>
            <a:endParaRPr lang="de-DE" sz="1000" dirty="0">
              <a:latin typeface="+mn-lt"/>
              <a:cs typeface="+mn-cs"/>
            </a:endParaRPr>
          </a:p>
        </p:txBody>
      </p:sp>
      <p:sp>
        <p:nvSpPr>
          <p:cNvPr id="14" name="Textfeld 13"/>
          <p:cNvSpPr txBox="1"/>
          <p:nvPr/>
        </p:nvSpPr>
        <p:spPr>
          <a:xfrm>
            <a:off x="9231313" y="506413"/>
            <a:ext cx="2066925" cy="5170487"/>
          </a:xfrm>
          <a:prstGeom prst="rect">
            <a:avLst/>
          </a:prstGeom>
          <a:noFill/>
        </p:spPr>
        <p:txBody>
          <a:bodyPr>
            <a:spAutoFit/>
          </a:bodyPr>
          <a:lstStyle/>
          <a:p>
            <a:pPr eaLnBrk="0" hangingPunct="0">
              <a:defRPr/>
            </a:pPr>
            <a:r>
              <a:rPr lang="de-DE" sz="1000" b="1" dirty="0">
                <a:cs typeface="+mn-cs"/>
              </a:rPr>
              <a:t>Add-In installieren </a:t>
            </a:r>
          </a:p>
          <a:p>
            <a:pPr eaLnBrk="0" hangingPunct="0">
              <a:defRPr/>
            </a:pPr>
            <a:r>
              <a:rPr lang="de-DE" sz="1000" dirty="0">
                <a:cs typeface="+mn-cs"/>
              </a:rPr>
              <a:t>Wenn Sie das Add-In dauerhaft installieren möchten, damit Sie es nicht immer anklicken müssen, gehen Sie wie folgt vor:</a:t>
            </a:r>
          </a:p>
          <a:p>
            <a:pPr eaLnBrk="0" hangingPunct="0">
              <a:defRPr/>
            </a:pPr>
            <a:r>
              <a:rPr lang="de-DE" sz="1000" dirty="0">
                <a:cs typeface="+mn-cs"/>
              </a:rPr>
              <a:t> </a:t>
            </a:r>
          </a:p>
          <a:p>
            <a:pPr marL="228600" indent="-228600" eaLnBrk="0" hangingPunct="0">
              <a:buFont typeface="+mj-lt"/>
              <a:buAutoNum type="arabicPeriod"/>
              <a:defRPr/>
            </a:pPr>
            <a:r>
              <a:rPr lang="de-DE" sz="1000" b="1" dirty="0">
                <a:cs typeface="+mn-cs"/>
              </a:rPr>
              <a:t>Schaltfläche Office</a:t>
            </a:r>
            <a:r>
              <a:rPr lang="de-DE" sz="1000" dirty="0">
                <a:cs typeface="+mn-cs"/>
              </a:rPr>
              <a:t> (für Office 2007-2010, runder Button oben links) bzw. auf </a:t>
            </a:r>
            <a:r>
              <a:rPr lang="de-DE" sz="1000" b="1" dirty="0">
                <a:cs typeface="+mn-cs"/>
              </a:rPr>
              <a:t>Datei</a:t>
            </a:r>
            <a:r>
              <a:rPr lang="de-DE" sz="1000" dirty="0">
                <a:cs typeface="+mn-cs"/>
              </a:rPr>
              <a:t> (Office 2013) </a:t>
            </a:r>
          </a:p>
          <a:p>
            <a:pPr marL="228600" indent="-228600" eaLnBrk="0" hangingPunct="0">
              <a:buFont typeface="+mj-lt"/>
              <a:buAutoNum type="arabicPeriod"/>
              <a:defRPr/>
            </a:pPr>
            <a:r>
              <a:rPr lang="de-DE" sz="1000" dirty="0">
                <a:cs typeface="+mn-cs"/>
              </a:rPr>
              <a:t>„</a:t>
            </a:r>
            <a:r>
              <a:rPr lang="de-DE" sz="1000" b="1" dirty="0">
                <a:cs typeface="+mn-cs"/>
              </a:rPr>
              <a:t>PowerPoint-Optionen</a:t>
            </a:r>
            <a:r>
              <a:rPr lang="de-DE" sz="1000" dirty="0">
                <a:cs typeface="+mn-cs"/>
              </a:rPr>
              <a:t>“ (für Office 2007-2010, unten rechts) bzw. </a:t>
            </a:r>
            <a:r>
              <a:rPr lang="de-DE" sz="1000" b="1" dirty="0">
                <a:cs typeface="+mn-cs"/>
              </a:rPr>
              <a:t>Optionen</a:t>
            </a:r>
            <a:r>
              <a:rPr lang="de-DE" sz="1000" dirty="0">
                <a:cs typeface="+mn-cs"/>
              </a:rPr>
              <a:t> (Office 2013) </a:t>
            </a:r>
          </a:p>
          <a:p>
            <a:pPr marL="228600" indent="-228600" eaLnBrk="0" hangingPunct="0">
              <a:buFont typeface="+mj-lt"/>
              <a:buAutoNum type="arabicPeriod"/>
              <a:defRPr/>
            </a:pPr>
            <a:r>
              <a:rPr lang="de-DE" sz="1000" b="1" dirty="0">
                <a:cs typeface="+mn-cs"/>
              </a:rPr>
              <a:t>Add-Ins</a:t>
            </a:r>
            <a:endParaRPr lang="de-DE" sz="1000" dirty="0">
              <a:cs typeface="+mn-cs"/>
            </a:endParaRPr>
          </a:p>
          <a:p>
            <a:pPr marL="228600" indent="-228600" eaLnBrk="0" hangingPunct="0">
              <a:buFont typeface="+mj-lt"/>
              <a:buAutoNum type="arabicPeriod"/>
              <a:defRPr/>
            </a:pPr>
            <a:r>
              <a:rPr lang="de-DE" sz="1000" dirty="0">
                <a:cs typeface="+mn-cs"/>
              </a:rPr>
              <a:t>wählen Sie ganz unten bei </a:t>
            </a:r>
            <a:r>
              <a:rPr lang="de-DE" sz="1000" b="1" dirty="0">
                <a:cs typeface="+mn-cs"/>
              </a:rPr>
              <a:t>Verwalten:</a:t>
            </a:r>
            <a:r>
              <a:rPr lang="de-DE" sz="1000" dirty="0">
                <a:cs typeface="+mn-cs"/>
              </a:rPr>
              <a:t> den Punkt </a:t>
            </a:r>
            <a:r>
              <a:rPr lang="de-DE" sz="1000" b="1" dirty="0">
                <a:cs typeface="+mn-cs"/>
              </a:rPr>
              <a:t>PowerPoint-Add Ins</a:t>
            </a:r>
            <a:r>
              <a:rPr lang="de-DE" sz="1000" dirty="0">
                <a:cs typeface="+mn-cs"/>
              </a:rPr>
              <a:t> und klicken Sie </a:t>
            </a:r>
            <a:r>
              <a:rPr lang="de-DE" sz="1000" b="1" dirty="0">
                <a:cs typeface="+mn-cs"/>
              </a:rPr>
              <a:t>Gehe zu…</a:t>
            </a:r>
            <a:r>
              <a:rPr lang="de-DE" sz="1000" dirty="0">
                <a:cs typeface="+mn-cs"/>
              </a:rPr>
              <a:t>.</a:t>
            </a:r>
          </a:p>
          <a:p>
            <a:pPr marL="228600" indent="-228600" eaLnBrk="0" hangingPunct="0">
              <a:buFont typeface="+mj-lt"/>
              <a:buAutoNum type="arabicPeriod"/>
              <a:defRPr/>
            </a:pPr>
            <a:r>
              <a:rPr lang="de-DE" sz="1000" dirty="0">
                <a:cs typeface="+mn-cs"/>
              </a:rPr>
              <a:t>Sollte das RWTH Add In angezeigt werden, entfernen Sie es! Anders ist eine dauerhafte Installierung nicht möglich.</a:t>
            </a:r>
          </a:p>
          <a:p>
            <a:pPr marL="228600" indent="-228600" eaLnBrk="0" hangingPunct="0">
              <a:buFont typeface="+mj-lt"/>
              <a:buAutoNum type="arabicPeriod"/>
              <a:defRPr/>
            </a:pPr>
            <a:r>
              <a:rPr lang="de-DE" sz="1000" dirty="0">
                <a:cs typeface="+mn-cs"/>
              </a:rPr>
              <a:t>Klicken Sie auf </a:t>
            </a:r>
            <a:r>
              <a:rPr lang="de-DE" sz="1000" b="1" dirty="0">
                <a:cs typeface="+mn-cs"/>
              </a:rPr>
              <a:t>Neu Hinzufügen…</a:t>
            </a:r>
            <a:r>
              <a:rPr lang="de-DE" sz="1000" dirty="0">
                <a:cs typeface="+mn-cs"/>
              </a:rPr>
              <a:t>, suchen Sie das Add-In auf ihrem PC raus und klicken Sie auf </a:t>
            </a:r>
            <a:r>
              <a:rPr lang="de-DE" sz="1000" b="1" dirty="0">
                <a:cs typeface="+mn-cs"/>
              </a:rPr>
              <a:t>OK</a:t>
            </a:r>
          </a:p>
          <a:p>
            <a:pPr marL="228600" indent="-228600" eaLnBrk="0" hangingPunct="0">
              <a:buFont typeface="+mj-lt"/>
              <a:buAutoNum type="arabicPeriod"/>
              <a:defRPr/>
            </a:pPr>
            <a:r>
              <a:rPr lang="de-DE" sz="1000" dirty="0">
                <a:cs typeface="+mn-cs"/>
              </a:rPr>
              <a:t>Mit </a:t>
            </a:r>
            <a:r>
              <a:rPr lang="de-DE" sz="1000" b="1" dirty="0">
                <a:cs typeface="+mn-cs"/>
              </a:rPr>
              <a:t>Schließen </a:t>
            </a:r>
            <a:r>
              <a:rPr lang="de-DE" sz="1000" dirty="0">
                <a:cs typeface="+mn-cs"/>
              </a:rPr>
              <a:t>wird das Add-In dauerhaft gespeichert. Sie können es danach jederzeit wieder entfernen</a:t>
            </a:r>
          </a:p>
        </p:txBody>
      </p:sp>
      <p:pic>
        <p:nvPicPr>
          <p:cNvPr id="2" name="Bild 1" descr="rwth_sam_bild_rgb.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464524" y="6074542"/>
            <a:ext cx="2587097" cy="838699"/>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52" r:id="rId6"/>
    <p:sldLayoutId id="2147483753" r:id="rId7"/>
    <p:sldLayoutId id="2147483759" r:id="rId8"/>
    <p:sldLayoutId id="2147483760" r:id="rId9"/>
    <p:sldLayoutId id="2147483761" r:id="rId10"/>
    <p:sldLayoutId id="2147483770" r:id="rId11"/>
    <p:sldLayoutId id="2147483771" r:id="rId12"/>
  </p:sldLayoutIdLst>
  <p:hf sldNum="0" hdr="0" dt="0"/>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16000" indent="-216000" algn="l" defTabSz="216000" rtl="0" eaLnBrk="1" fontAlgn="base" hangingPunct="1">
        <a:lnSpc>
          <a:spcPct val="100000"/>
        </a:lnSpc>
        <a:spcBef>
          <a:spcPts val="0"/>
        </a:spcBef>
        <a:spcAft>
          <a:spcPct val="0"/>
        </a:spcAft>
        <a:buClr>
          <a:schemeClr val="tx2"/>
        </a:buClr>
        <a:buFont typeface="Arial" panose="020B0604020202020204" pitchFamily="34" charset="0"/>
        <a:buChar char="•"/>
        <a:tabLst>
          <a:tab pos="216000" algn="l"/>
        </a:tabLst>
        <a:defRPr sz="1800" kern="1200">
          <a:solidFill>
            <a:schemeClr val="tx1"/>
          </a:solidFill>
          <a:latin typeface="Arial" panose="020B0604020202020204" pitchFamily="34" charset="0"/>
          <a:ea typeface="+mn-ea"/>
          <a:cs typeface="Arial" panose="020B0604020202020204" pitchFamily="34" charset="0"/>
        </a:defRPr>
      </a:lvl1pPr>
      <a:lvl2pPr marL="432000" indent="-215900" algn="l" rtl="0" eaLnBrk="1" fontAlgn="base" hangingPunct="1">
        <a:lnSpc>
          <a:spcPct val="100000"/>
        </a:lnSpc>
        <a:spcBef>
          <a:spcPts val="0"/>
        </a:spcBef>
        <a:spcAft>
          <a:spcPct val="0"/>
        </a:spcAft>
        <a:buClr>
          <a:schemeClr val="tx2"/>
        </a:buClr>
        <a:buFont typeface="Symbol" panose="05050102010706020507" pitchFamily="18" charset="2"/>
        <a:buChar char="-"/>
        <a:tabLst>
          <a:tab pos="432000" algn="l"/>
        </a:tabLst>
        <a:defRPr sz="1600" kern="1200">
          <a:solidFill>
            <a:schemeClr val="tx1"/>
          </a:solidFill>
          <a:latin typeface="Arial" panose="020B0604020202020204" pitchFamily="34" charset="0"/>
          <a:ea typeface="+mn-ea"/>
          <a:cs typeface="Arial" panose="020B0604020202020204" pitchFamily="34" charset="0"/>
        </a:defRPr>
      </a:lvl2pPr>
      <a:lvl3pPr marL="648000" indent="-215900" algn="l" defTabSz="216000" rtl="0" eaLnBrk="1" fontAlgn="base" hangingPunct="1">
        <a:lnSpc>
          <a:spcPct val="100000"/>
        </a:lnSpc>
        <a:spcBef>
          <a:spcPts val="0"/>
        </a:spcBef>
        <a:spcAft>
          <a:spcPct val="0"/>
        </a:spcAft>
        <a:buClr>
          <a:schemeClr val="tx2"/>
        </a:buClr>
        <a:buSzPct val="80000"/>
        <a:buFont typeface="Wingdings" panose="05000000000000000000" pitchFamily="2" charset="2"/>
        <a:buChar char="§"/>
        <a:tabLst>
          <a:tab pos="648000" algn="l"/>
        </a:tabLst>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216000" rtl="0" eaLnBrk="1" fontAlgn="base" hangingPunct="1">
        <a:lnSpc>
          <a:spcPct val="100000"/>
        </a:lnSpc>
        <a:spcBef>
          <a:spcPts val="0"/>
        </a:spcBef>
        <a:spcAft>
          <a:spcPct val="0"/>
        </a:spcAft>
        <a:buClr>
          <a:schemeClr val="tx2"/>
        </a:buClr>
        <a:buSzPct val="100000"/>
        <a:buFont typeface="Arial" panose="020B0604020202020204" pitchFamily="34" charset="0"/>
        <a:buChar char="-"/>
        <a:tabLst>
          <a:tab pos="864000" algn="l"/>
        </a:tabLst>
        <a:defRPr sz="1600" kern="1200">
          <a:solidFill>
            <a:schemeClr val="tx1"/>
          </a:solidFill>
          <a:latin typeface="Arial" panose="020B0604020202020204" pitchFamily="34" charset="0"/>
          <a:ea typeface="+mn-ea"/>
          <a:cs typeface="Arial" panose="020B0604020202020204" pitchFamily="34" charset="0"/>
        </a:defRPr>
      </a:lvl4pPr>
      <a:lvl5pPr marL="864000" indent="-216000" algn="l" rtl="0" eaLnBrk="1" fontAlgn="base" hangingPunct="1">
        <a:lnSpc>
          <a:spcPct val="90000"/>
        </a:lnSpc>
        <a:spcBef>
          <a:spcPts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57" userDrawn="1">
          <p15:clr>
            <a:srgbClr val="F26B43"/>
          </p15:clr>
        </p15:guide>
        <p15:guide id="2" orient="horz" pos="2863" userDrawn="1">
          <p15:clr>
            <a:srgbClr val="F26B43"/>
          </p15:clr>
        </p15:guide>
        <p15:guide id="3" pos="181" userDrawn="1">
          <p15:clr>
            <a:srgbClr val="F26B43"/>
          </p15:clr>
        </p15:guide>
        <p15:guide id="4" pos="5579" userDrawn="1">
          <p15:clr>
            <a:srgbClr val="F26B43"/>
          </p15:clr>
        </p15:guide>
        <p15:guide id="5" pos="1950" userDrawn="1">
          <p15:clr>
            <a:srgbClr val="F26B43"/>
          </p15:clr>
        </p15:guide>
        <p15:guide id="6" pos="2064" userDrawn="1">
          <p15:clr>
            <a:srgbClr val="F26B43"/>
          </p15:clr>
        </p15:guide>
        <p15:guide id="7" pos="3696" userDrawn="1">
          <p15:clr>
            <a:srgbClr val="F26B43"/>
          </p15:clr>
        </p15:guide>
        <p15:guide id="8" pos="38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287338" y="6227763"/>
            <a:ext cx="6217634" cy="396875"/>
          </a:xfrm>
        </p:spPr>
        <p:txBody>
          <a:bodyPr/>
          <a:lstStyle/>
          <a:p>
            <a:pPr>
              <a:defRPr/>
            </a:pPr>
            <a:r>
              <a:rPr lang="de-DE" sz="1100" dirty="0">
                <a:solidFill>
                  <a:schemeClr val="tx1"/>
                </a:solidFill>
              </a:rPr>
              <a:t>Tag der Lehre der Universität Paderborn – Round Table A: Online-</a:t>
            </a:r>
            <a:r>
              <a:rPr lang="de-DE" sz="1100" dirty="0" err="1">
                <a:solidFill>
                  <a:schemeClr val="tx1"/>
                </a:solidFill>
              </a:rPr>
              <a:t>Self</a:t>
            </a:r>
            <a:r>
              <a:rPr lang="de-DE" sz="1100" dirty="0">
                <a:solidFill>
                  <a:schemeClr val="tx1"/>
                </a:solidFill>
              </a:rPr>
              <a:t>-Assessments</a:t>
            </a:r>
          </a:p>
          <a:p>
            <a:pPr>
              <a:defRPr/>
            </a:pPr>
            <a:r>
              <a:rPr lang="de-DE" dirty="0">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
        <p:nvSpPr>
          <p:cNvPr id="3" name="Titel 2"/>
          <p:cNvSpPr>
            <a:spLocks noGrp="1"/>
          </p:cNvSpPr>
          <p:nvPr>
            <p:ph type="ctrTitle"/>
          </p:nvPr>
        </p:nvSpPr>
        <p:spPr>
          <a:xfrm>
            <a:off x="288000" y="2904288"/>
            <a:ext cx="8568000" cy="1146851"/>
          </a:xfrm>
        </p:spPr>
        <p:txBody>
          <a:bodyPr/>
          <a:lstStyle/>
          <a:p>
            <a:pPr algn="ctr"/>
            <a:r>
              <a:rPr lang="de-DE" sz="2800" dirty="0">
                <a:solidFill>
                  <a:srgbClr val="0753A0"/>
                </a:solidFill>
              </a:rPr>
              <a:t>Online-</a:t>
            </a:r>
            <a:r>
              <a:rPr lang="de-DE" sz="2800" dirty="0" err="1">
                <a:solidFill>
                  <a:srgbClr val="0753A0"/>
                </a:solidFill>
              </a:rPr>
              <a:t>Self</a:t>
            </a:r>
            <a:r>
              <a:rPr lang="de-DE" sz="2800" dirty="0">
                <a:solidFill>
                  <a:srgbClr val="0753A0"/>
                </a:solidFill>
              </a:rPr>
              <a:t>-Assessments</a:t>
            </a:r>
            <a:br>
              <a:rPr lang="de-DE" sz="2800" dirty="0">
                <a:solidFill>
                  <a:srgbClr val="0753A0"/>
                </a:solidFill>
              </a:rPr>
            </a:br>
            <a:r>
              <a:rPr lang="de-DE" sz="2800" dirty="0">
                <a:solidFill>
                  <a:srgbClr val="0753A0"/>
                </a:solidFill>
              </a:rPr>
              <a:t>als Element des Qualitätsmanagements </a:t>
            </a:r>
            <a:br>
              <a:rPr lang="de-DE" sz="2800" dirty="0">
                <a:solidFill>
                  <a:srgbClr val="0753A0"/>
                </a:solidFill>
              </a:rPr>
            </a:br>
            <a:r>
              <a:rPr lang="de-DE" sz="2800" dirty="0">
                <a:solidFill>
                  <a:srgbClr val="0753A0"/>
                </a:solidFill>
              </a:rPr>
              <a:t>in der Studieneingangsphase</a:t>
            </a:r>
            <a:endParaRPr lang="de-DE" sz="1800" dirty="0">
              <a:solidFill>
                <a:srgbClr val="0753A0"/>
              </a:solidFill>
            </a:endParaRPr>
          </a:p>
        </p:txBody>
      </p:sp>
      <p:sp>
        <p:nvSpPr>
          <p:cNvPr id="4" name="Untertitel 3"/>
          <p:cNvSpPr>
            <a:spLocks noGrp="1"/>
          </p:cNvSpPr>
          <p:nvPr>
            <p:ph type="subTitle" idx="1"/>
          </p:nvPr>
        </p:nvSpPr>
        <p:spPr>
          <a:xfrm>
            <a:off x="288000" y="4803494"/>
            <a:ext cx="8568000" cy="1284484"/>
          </a:xfrm>
        </p:spPr>
        <p:txBody>
          <a:bodyPr/>
          <a:lstStyle/>
          <a:p>
            <a:r>
              <a:rPr lang="de-DE" sz="1800" b="1" dirty="0"/>
              <a:t>Christian Marquardt</a:t>
            </a:r>
          </a:p>
          <a:p>
            <a:r>
              <a:rPr lang="de-DE" sz="1400" dirty="0"/>
              <a:t>RWTH Aachen University, Institut für Erziehungswissenschaft</a:t>
            </a:r>
          </a:p>
          <a:p>
            <a:endParaRPr lang="de-DE" sz="1400" dirty="0"/>
          </a:p>
          <a:p>
            <a:r>
              <a:rPr lang="de-DE" sz="1400" dirty="0"/>
              <a:t>Paderborn, 15. Januar 2019</a:t>
            </a:r>
          </a:p>
        </p:txBody>
      </p:sp>
    </p:spTree>
    <p:extLst>
      <p:ext uri="{BB962C8B-B14F-4D97-AF65-F5344CB8AC3E}">
        <p14:creationId xmlns:p14="http://schemas.microsoft.com/office/powerpoint/2010/main" val="45535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Beispiel-Item (I)</a:t>
            </a:r>
          </a:p>
        </p:txBody>
      </p:sp>
      <p:pic>
        <p:nvPicPr>
          <p:cNvPr id="6" name="Inhaltsplatzhalter 1" descr="Bildschirmfoto 2017-05-04 um 12.25.37.png"/>
          <p:cNvPicPr>
            <a:picLocks noChangeAspect="1"/>
          </p:cNvPicPr>
          <p:nvPr/>
        </p:nvPicPr>
        <p:blipFill>
          <a:blip r:embed="rId2">
            <a:extLst>
              <a:ext uri="{28A0092B-C50C-407E-A947-70E740481C1C}">
                <a14:useLocalDpi xmlns:a14="http://schemas.microsoft.com/office/drawing/2010/main" val="0"/>
              </a:ext>
            </a:extLst>
          </a:blip>
          <a:srcRect t="-17726" b="-17726"/>
          <a:stretch>
            <a:fillRect/>
          </a:stretch>
        </p:blipFill>
        <p:spPr>
          <a:xfrm>
            <a:off x="287338" y="833667"/>
            <a:ext cx="7622948" cy="5717211"/>
          </a:xfrm>
          <a:prstGeom prst="rect">
            <a:avLst/>
          </a:prstGeom>
        </p:spPr>
      </p:pic>
      <p:sp>
        <p:nvSpPr>
          <p:cNvPr id="8" name="Fußzeilenplatzhalter 1">
            <a:extLst>
              <a:ext uri="{FF2B5EF4-FFF2-40B4-BE49-F238E27FC236}">
                <a16:creationId xmlns:a16="http://schemas.microsoft.com/office/drawing/2014/main" id="{DCCB1CD8-5DE3-D540-A5E3-AA40FCF4938C}"/>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287739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Beispiel-Item (II)</a:t>
            </a:r>
          </a:p>
        </p:txBody>
      </p:sp>
      <p:pic>
        <p:nvPicPr>
          <p:cNvPr id="6" name="Inhaltsplatzhalter 1" descr="Bildschirmfoto 2017-05-04 um 12.26.16.png"/>
          <p:cNvPicPr>
            <a:picLocks noChangeAspect="1"/>
          </p:cNvPicPr>
          <p:nvPr/>
        </p:nvPicPr>
        <p:blipFill>
          <a:blip r:embed="rId2">
            <a:extLst>
              <a:ext uri="{28A0092B-C50C-407E-A947-70E740481C1C}">
                <a14:useLocalDpi xmlns:a14="http://schemas.microsoft.com/office/drawing/2010/main" val="0"/>
              </a:ext>
            </a:extLst>
          </a:blip>
          <a:srcRect t="-17780" b="-17780"/>
          <a:stretch>
            <a:fillRect/>
          </a:stretch>
        </p:blipFill>
        <p:spPr>
          <a:xfrm>
            <a:off x="287337" y="869148"/>
            <a:ext cx="7681006" cy="5760755"/>
          </a:xfrm>
          <a:prstGeom prst="rect">
            <a:avLst/>
          </a:prstGeom>
        </p:spPr>
      </p:pic>
      <p:sp>
        <p:nvSpPr>
          <p:cNvPr id="7" name="Fußzeilenplatzhalter 1">
            <a:extLst>
              <a:ext uri="{FF2B5EF4-FFF2-40B4-BE49-F238E27FC236}">
                <a16:creationId xmlns:a16="http://schemas.microsoft.com/office/drawing/2014/main" id="{098A23F3-B929-954D-BBCE-89D623D61D3D}"/>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327582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Beispiel-Item (III)</a:t>
            </a:r>
          </a:p>
        </p:txBody>
      </p:sp>
      <p:pic>
        <p:nvPicPr>
          <p:cNvPr id="6" name="Inhaltsplatzhalter 1" descr="Bildschirmfoto 2017-05-04 um 12.26.06.png"/>
          <p:cNvPicPr>
            <a:picLocks noChangeAspect="1"/>
          </p:cNvPicPr>
          <p:nvPr/>
        </p:nvPicPr>
        <p:blipFill>
          <a:blip r:embed="rId2">
            <a:extLst>
              <a:ext uri="{28A0092B-C50C-407E-A947-70E740481C1C}">
                <a14:useLocalDpi xmlns:a14="http://schemas.microsoft.com/office/drawing/2010/main" val="0"/>
              </a:ext>
            </a:extLst>
          </a:blip>
          <a:srcRect t="-17297" b="-17297"/>
          <a:stretch>
            <a:fillRect/>
          </a:stretch>
        </p:blipFill>
        <p:spPr>
          <a:xfrm>
            <a:off x="287338" y="900100"/>
            <a:ext cx="7666491" cy="5749868"/>
          </a:xfrm>
          <a:prstGeom prst="rect">
            <a:avLst/>
          </a:prstGeom>
        </p:spPr>
      </p:pic>
      <p:sp>
        <p:nvSpPr>
          <p:cNvPr id="8" name="Fußzeilenplatzhalter 1">
            <a:extLst>
              <a:ext uri="{FF2B5EF4-FFF2-40B4-BE49-F238E27FC236}">
                <a16:creationId xmlns:a16="http://schemas.microsoft.com/office/drawing/2014/main" id="{05F75826-8C3F-4E43-AC64-11423C525F84}"/>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20861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Feedback</a:t>
            </a:r>
          </a:p>
        </p:txBody>
      </p:sp>
      <p:pic>
        <p:nvPicPr>
          <p:cNvPr id="7" name="Inhaltsplatzhalter 3" descr="Bildschirmfoto 2017-05-04 um 12.25.28.png"/>
          <p:cNvPicPr>
            <a:picLocks noChangeAspect="1"/>
          </p:cNvPicPr>
          <p:nvPr/>
        </p:nvPicPr>
        <p:blipFill>
          <a:blip r:embed="rId2">
            <a:extLst>
              <a:ext uri="{28A0092B-C50C-407E-A947-70E740481C1C}">
                <a14:useLocalDpi xmlns:a14="http://schemas.microsoft.com/office/drawing/2010/main" val="0"/>
              </a:ext>
            </a:extLst>
          </a:blip>
          <a:srcRect t="-17554" b="-17554"/>
          <a:stretch>
            <a:fillRect/>
          </a:stretch>
        </p:blipFill>
        <p:spPr>
          <a:xfrm>
            <a:off x="287338" y="745200"/>
            <a:ext cx="7839251" cy="5879438"/>
          </a:xfrm>
          <a:prstGeom prst="rect">
            <a:avLst/>
          </a:prstGeom>
        </p:spPr>
      </p:pic>
      <p:sp>
        <p:nvSpPr>
          <p:cNvPr id="8" name="Fußzeilenplatzhalter 1">
            <a:extLst>
              <a:ext uri="{FF2B5EF4-FFF2-40B4-BE49-F238E27FC236}">
                <a16:creationId xmlns:a16="http://schemas.microsoft.com/office/drawing/2014/main" id="{FCE4C93A-EB64-344B-AE92-3F744F94F81C}"/>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68417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2. Vor- und Nachteile einer verpflichtenden Teilnahme</a:t>
            </a:r>
            <a:br>
              <a:rPr lang="de-DE" dirty="0"/>
            </a:br>
            <a:br>
              <a:rPr lang="de-DE" dirty="0"/>
            </a:br>
            <a:endParaRPr lang="de-DE" dirty="0"/>
          </a:p>
        </p:txBody>
      </p:sp>
    </p:spTree>
    <p:extLst>
      <p:ext uri="{BB962C8B-B14F-4D97-AF65-F5344CB8AC3E}">
        <p14:creationId xmlns:p14="http://schemas.microsoft.com/office/powerpoint/2010/main" val="152852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Vor- und Nachteile einer verpflichtenden Teilnahme</a:t>
            </a:r>
          </a:p>
        </p:txBody>
      </p:sp>
      <p:sp>
        <p:nvSpPr>
          <p:cNvPr id="3" name="Textplatzhalter 2"/>
          <p:cNvSpPr>
            <a:spLocks noGrp="1"/>
          </p:cNvSpPr>
          <p:nvPr>
            <p:ph type="body" sz="quarter" idx="11"/>
          </p:nvPr>
        </p:nvSpPr>
        <p:spPr/>
        <p:txBody>
          <a:bodyPr/>
          <a:lstStyle/>
          <a:p>
            <a:r>
              <a:rPr lang="de-DE" dirty="0"/>
              <a:t>Nutzerzahlen</a:t>
            </a:r>
          </a:p>
        </p:txBody>
      </p:sp>
      <p:graphicFrame>
        <p:nvGraphicFramePr>
          <p:cNvPr id="6" name="Diagrammplatzhalter 5"/>
          <p:cNvGraphicFramePr>
            <a:graphicFrameLocks noGrp="1"/>
          </p:cNvGraphicFramePr>
          <p:nvPr>
            <p:ph type="chart" sz="quarter" idx="13"/>
            <p:extLst/>
          </p:nvPr>
        </p:nvGraphicFramePr>
        <p:xfrm>
          <a:off x="287338" y="1753788"/>
          <a:ext cx="5430556" cy="4079240"/>
        </p:xfrm>
        <a:graphic>
          <a:graphicData uri="http://schemas.openxmlformats.org/drawingml/2006/table">
            <a:tbl>
              <a:tblPr firstRow="1" bandRow="1">
                <a:tableStyleId>{073A0DAA-6AF3-43AB-8588-CEC1D06C72B9}</a:tableStyleId>
              </a:tblPr>
              <a:tblGrid>
                <a:gridCol w="2062323">
                  <a:extLst>
                    <a:ext uri="{9D8B030D-6E8A-4147-A177-3AD203B41FA5}">
                      <a16:colId xmlns:a16="http://schemas.microsoft.com/office/drawing/2014/main" val="20000"/>
                    </a:ext>
                  </a:extLst>
                </a:gridCol>
                <a:gridCol w="3368233">
                  <a:extLst>
                    <a:ext uri="{9D8B030D-6E8A-4147-A177-3AD203B41FA5}">
                      <a16:colId xmlns:a16="http://schemas.microsoft.com/office/drawing/2014/main" val="20001"/>
                    </a:ext>
                  </a:extLst>
                </a:gridCol>
              </a:tblGrid>
              <a:tr h="370840">
                <a:tc>
                  <a:txBody>
                    <a:bodyPr/>
                    <a:lstStyle/>
                    <a:p>
                      <a:r>
                        <a:rPr lang="de-DE" dirty="0"/>
                        <a:t>Jahr</a:t>
                      </a:r>
                    </a:p>
                  </a:txBody>
                  <a:tcPr/>
                </a:tc>
                <a:tc>
                  <a:txBody>
                    <a:bodyPr/>
                    <a:lstStyle/>
                    <a:p>
                      <a:r>
                        <a:rPr lang="de-DE" dirty="0"/>
                        <a:t>Abgeschlossene</a:t>
                      </a:r>
                      <a:r>
                        <a:rPr lang="de-DE" baseline="0" dirty="0"/>
                        <a:t> SAM</a:t>
                      </a:r>
                      <a:endParaRPr lang="de-DE" dirty="0"/>
                    </a:p>
                  </a:txBody>
                  <a:tcPr/>
                </a:tc>
                <a:extLst>
                  <a:ext uri="{0D108BD9-81ED-4DB2-BD59-A6C34878D82A}">
                    <a16:rowId xmlns:a16="http://schemas.microsoft.com/office/drawing/2014/main" val="10000"/>
                  </a:ext>
                </a:extLst>
              </a:tr>
              <a:tr h="370840">
                <a:tc>
                  <a:txBody>
                    <a:bodyPr/>
                    <a:lstStyle/>
                    <a:p>
                      <a:r>
                        <a:rPr lang="de-DE" dirty="0"/>
                        <a:t>2007</a:t>
                      </a:r>
                    </a:p>
                  </a:txBody>
                  <a:tcPr/>
                </a:tc>
                <a:tc>
                  <a:txBody>
                    <a:bodyPr/>
                    <a:lstStyle>
                      <a:lvl1pPr>
                        <a:spcBef>
                          <a:spcPct val="20000"/>
                        </a:spcBef>
                        <a:buClr>
                          <a:srgbClr val="00549F"/>
                        </a:buClr>
                        <a:buFont typeface="Wingdings" charset="2"/>
                        <a:defRPr sz="2000">
                          <a:solidFill>
                            <a:schemeClr val="tx1"/>
                          </a:solidFill>
                          <a:latin typeface="Arial" charset="0"/>
                          <a:ea typeface="ヒラギノ角ゴ Pro W3" charset="-128"/>
                        </a:defRPr>
                      </a:lvl1pPr>
                      <a:lvl2pPr marL="742950" indent="-285750">
                        <a:spcBef>
                          <a:spcPct val="20000"/>
                        </a:spcBef>
                        <a:buClr>
                          <a:srgbClr val="00549F"/>
                        </a:buClr>
                        <a:buFont typeface="Wingdings" charset="2"/>
                        <a:defRPr>
                          <a:solidFill>
                            <a:schemeClr val="tx1"/>
                          </a:solidFill>
                          <a:latin typeface="Arial" charset="0"/>
                          <a:ea typeface="ヒラギノ角ゴ Pro W3" charset="-128"/>
                        </a:defRPr>
                      </a:lvl2pPr>
                      <a:lvl3pPr marL="1143000" indent="-228600">
                        <a:spcBef>
                          <a:spcPct val="20000"/>
                        </a:spcBef>
                        <a:defRPr sz="1600">
                          <a:solidFill>
                            <a:srgbClr val="4C4C4C"/>
                          </a:solidFill>
                          <a:latin typeface="Arial" charset="0"/>
                          <a:ea typeface="ヒラギノ角ゴ Pro W3" charset="-128"/>
                        </a:defRPr>
                      </a:lvl3pPr>
                      <a:lvl4pPr marL="1600200" indent="-228600">
                        <a:spcBef>
                          <a:spcPct val="20000"/>
                        </a:spcBef>
                        <a:defRPr sz="1400">
                          <a:solidFill>
                            <a:srgbClr val="4C4C4C"/>
                          </a:solidFill>
                          <a:latin typeface="Arial" charset="0"/>
                          <a:ea typeface="ヒラギノ角ゴ Pro W3" charset="-128"/>
                        </a:defRPr>
                      </a:lvl4pPr>
                      <a:lvl5pPr marL="2057400" indent="-228600">
                        <a:spcBef>
                          <a:spcPct val="20000"/>
                        </a:spcBef>
                        <a:defRPr sz="1200">
                          <a:solidFill>
                            <a:srgbClr val="4C4C4C"/>
                          </a:solidFill>
                          <a:latin typeface="Arial" charset="0"/>
                          <a:ea typeface="ヒラギノ角ゴ Pro W3" charset="-128"/>
                        </a:defRPr>
                      </a:lvl5pPr>
                      <a:lvl6pPr marL="2514600" indent="-228600" eaLnBrk="0" fontAlgn="base" hangingPunct="0">
                        <a:spcBef>
                          <a:spcPct val="20000"/>
                        </a:spcBef>
                        <a:spcAft>
                          <a:spcPct val="0"/>
                        </a:spcAft>
                        <a:defRPr sz="1200">
                          <a:solidFill>
                            <a:srgbClr val="4C4C4C"/>
                          </a:solidFill>
                          <a:latin typeface="Arial" charset="0"/>
                          <a:ea typeface="ヒラギノ角ゴ Pro W3" charset="-128"/>
                        </a:defRPr>
                      </a:lvl6pPr>
                      <a:lvl7pPr marL="2971800" indent="-228600" eaLnBrk="0" fontAlgn="base" hangingPunct="0">
                        <a:spcBef>
                          <a:spcPct val="20000"/>
                        </a:spcBef>
                        <a:spcAft>
                          <a:spcPct val="0"/>
                        </a:spcAft>
                        <a:defRPr sz="1200">
                          <a:solidFill>
                            <a:srgbClr val="4C4C4C"/>
                          </a:solidFill>
                          <a:latin typeface="Arial" charset="0"/>
                          <a:ea typeface="ヒラギノ角ゴ Pro W3" charset="-128"/>
                        </a:defRPr>
                      </a:lvl7pPr>
                      <a:lvl8pPr marL="3429000" indent="-228600" eaLnBrk="0" fontAlgn="base" hangingPunct="0">
                        <a:spcBef>
                          <a:spcPct val="20000"/>
                        </a:spcBef>
                        <a:spcAft>
                          <a:spcPct val="0"/>
                        </a:spcAft>
                        <a:defRPr sz="1200">
                          <a:solidFill>
                            <a:srgbClr val="4C4C4C"/>
                          </a:solidFill>
                          <a:latin typeface="Arial" charset="0"/>
                          <a:ea typeface="ヒラギノ角ゴ Pro W3" charset="-128"/>
                        </a:defRPr>
                      </a:lvl8pPr>
                      <a:lvl9pPr marL="3886200" indent="-228600" eaLnBrk="0" fontAlgn="base" hangingPunct="0">
                        <a:spcBef>
                          <a:spcPct val="20000"/>
                        </a:spcBef>
                        <a:spcAft>
                          <a:spcPct val="0"/>
                        </a:spcAft>
                        <a:defRPr sz="1200">
                          <a:solidFill>
                            <a:srgbClr val="4C4C4C"/>
                          </a:solidFill>
                          <a:latin typeface="Arial" charset="0"/>
                          <a:ea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dirty="0">
                          <a:ln>
                            <a:noFill/>
                          </a:ln>
                          <a:solidFill>
                            <a:srgbClr val="000000"/>
                          </a:solidFill>
                          <a:effectLst/>
                          <a:latin typeface="Arial" charset="0"/>
                          <a:ea typeface="ヒラギノ角ゴ Pro W3" charset="-128"/>
                        </a:rPr>
                        <a:t>1.635</a:t>
                      </a:r>
                    </a:p>
                  </a:txBody>
                  <a:tcPr marT="45717" marB="45717" horzOverflow="overflow"/>
                </a:tc>
                <a:extLst>
                  <a:ext uri="{0D108BD9-81ED-4DB2-BD59-A6C34878D82A}">
                    <a16:rowId xmlns:a16="http://schemas.microsoft.com/office/drawing/2014/main" val="10001"/>
                  </a:ext>
                </a:extLst>
              </a:tr>
              <a:tr h="370840">
                <a:tc>
                  <a:txBody>
                    <a:bodyPr/>
                    <a:lstStyle/>
                    <a:p>
                      <a:r>
                        <a:rPr lang="de-DE" dirty="0"/>
                        <a:t>2008</a:t>
                      </a:r>
                    </a:p>
                  </a:txBody>
                  <a:tcPr/>
                </a:tc>
                <a:tc>
                  <a:txBody>
                    <a:bodyPr/>
                    <a:lstStyle>
                      <a:lvl1pPr>
                        <a:spcBef>
                          <a:spcPct val="20000"/>
                        </a:spcBef>
                        <a:buClr>
                          <a:srgbClr val="00549F"/>
                        </a:buClr>
                        <a:buFont typeface="Wingdings" charset="2"/>
                        <a:defRPr sz="2000">
                          <a:solidFill>
                            <a:schemeClr val="tx1"/>
                          </a:solidFill>
                          <a:latin typeface="Arial" charset="0"/>
                          <a:ea typeface="ヒラギノ角ゴ Pro W3" charset="-128"/>
                        </a:defRPr>
                      </a:lvl1pPr>
                      <a:lvl2pPr marL="742950" indent="-285750">
                        <a:spcBef>
                          <a:spcPct val="20000"/>
                        </a:spcBef>
                        <a:buClr>
                          <a:srgbClr val="00549F"/>
                        </a:buClr>
                        <a:buFont typeface="Wingdings" charset="2"/>
                        <a:defRPr>
                          <a:solidFill>
                            <a:schemeClr val="tx1"/>
                          </a:solidFill>
                          <a:latin typeface="Arial" charset="0"/>
                          <a:ea typeface="ヒラギノ角ゴ Pro W3" charset="-128"/>
                        </a:defRPr>
                      </a:lvl2pPr>
                      <a:lvl3pPr marL="1143000" indent="-228600">
                        <a:spcBef>
                          <a:spcPct val="20000"/>
                        </a:spcBef>
                        <a:defRPr sz="1600">
                          <a:solidFill>
                            <a:srgbClr val="4C4C4C"/>
                          </a:solidFill>
                          <a:latin typeface="Arial" charset="0"/>
                          <a:ea typeface="ヒラギノ角ゴ Pro W3" charset="-128"/>
                        </a:defRPr>
                      </a:lvl3pPr>
                      <a:lvl4pPr marL="1600200" indent="-228600">
                        <a:spcBef>
                          <a:spcPct val="20000"/>
                        </a:spcBef>
                        <a:defRPr sz="1400">
                          <a:solidFill>
                            <a:srgbClr val="4C4C4C"/>
                          </a:solidFill>
                          <a:latin typeface="Arial" charset="0"/>
                          <a:ea typeface="ヒラギノ角ゴ Pro W3" charset="-128"/>
                        </a:defRPr>
                      </a:lvl4pPr>
                      <a:lvl5pPr marL="2057400" indent="-228600">
                        <a:spcBef>
                          <a:spcPct val="20000"/>
                        </a:spcBef>
                        <a:defRPr sz="1200">
                          <a:solidFill>
                            <a:srgbClr val="4C4C4C"/>
                          </a:solidFill>
                          <a:latin typeface="Arial" charset="0"/>
                          <a:ea typeface="ヒラギノ角ゴ Pro W3" charset="-128"/>
                        </a:defRPr>
                      </a:lvl5pPr>
                      <a:lvl6pPr marL="2514600" indent="-228600" eaLnBrk="0" fontAlgn="base" hangingPunct="0">
                        <a:spcBef>
                          <a:spcPct val="20000"/>
                        </a:spcBef>
                        <a:spcAft>
                          <a:spcPct val="0"/>
                        </a:spcAft>
                        <a:defRPr sz="1200">
                          <a:solidFill>
                            <a:srgbClr val="4C4C4C"/>
                          </a:solidFill>
                          <a:latin typeface="Arial" charset="0"/>
                          <a:ea typeface="ヒラギノ角ゴ Pro W3" charset="-128"/>
                        </a:defRPr>
                      </a:lvl6pPr>
                      <a:lvl7pPr marL="2971800" indent="-228600" eaLnBrk="0" fontAlgn="base" hangingPunct="0">
                        <a:spcBef>
                          <a:spcPct val="20000"/>
                        </a:spcBef>
                        <a:spcAft>
                          <a:spcPct val="0"/>
                        </a:spcAft>
                        <a:defRPr sz="1200">
                          <a:solidFill>
                            <a:srgbClr val="4C4C4C"/>
                          </a:solidFill>
                          <a:latin typeface="Arial" charset="0"/>
                          <a:ea typeface="ヒラギノ角ゴ Pro W3" charset="-128"/>
                        </a:defRPr>
                      </a:lvl7pPr>
                      <a:lvl8pPr marL="3429000" indent="-228600" eaLnBrk="0" fontAlgn="base" hangingPunct="0">
                        <a:spcBef>
                          <a:spcPct val="20000"/>
                        </a:spcBef>
                        <a:spcAft>
                          <a:spcPct val="0"/>
                        </a:spcAft>
                        <a:defRPr sz="1200">
                          <a:solidFill>
                            <a:srgbClr val="4C4C4C"/>
                          </a:solidFill>
                          <a:latin typeface="Arial" charset="0"/>
                          <a:ea typeface="ヒラギノ角ゴ Pro W3" charset="-128"/>
                        </a:defRPr>
                      </a:lvl8pPr>
                      <a:lvl9pPr marL="3886200" indent="-228600" eaLnBrk="0" fontAlgn="base" hangingPunct="0">
                        <a:spcBef>
                          <a:spcPct val="20000"/>
                        </a:spcBef>
                        <a:spcAft>
                          <a:spcPct val="0"/>
                        </a:spcAft>
                        <a:defRPr sz="1200">
                          <a:solidFill>
                            <a:srgbClr val="4C4C4C"/>
                          </a:solidFill>
                          <a:latin typeface="Arial" charset="0"/>
                          <a:ea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a:ln>
                            <a:noFill/>
                          </a:ln>
                          <a:solidFill>
                            <a:srgbClr val="000000"/>
                          </a:solidFill>
                          <a:effectLst/>
                          <a:latin typeface="Arial" charset="0"/>
                          <a:ea typeface="ヒラギノ角ゴ Pro W3" charset="-128"/>
                        </a:rPr>
                        <a:t>9.593</a:t>
                      </a:r>
                    </a:p>
                  </a:txBody>
                  <a:tcPr marT="45717" marB="45717" horzOverflow="overflow"/>
                </a:tc>
                <a:extLst>
                  <a:ext uri="{0D108BD9-81ED-4DB2-BD59-A6C34878D82A}">
                    <a16:rowId xmlns:a16="http://schemas.microsoft.com/office/drawing/2014/main" val="10002"/>
                  </a:ext>
                </a:extLst>
              </a:tr>
              <a:tr h="370840">
                <a:tc>
                  <a:txBody>
                    <a:bodyPr/>
                    <a:lstStyle/>
                    <a:p>
                      <a:r>
                        <a:rPr lang="de-DE" dirty="0"/>
                        <a:t>2009</a:t>
                      </a:r>
                    </a:p>
                  </a:txBody>
                  <a:tcPr/>
                </a:tc>
                <a:tc>
                  <a:txBody>
                    <a:bodyPr/>
                    <a:lstStyle>
                      <a:lvl1pPr>
                        <a:spcBef>
                          <a:spcPct val="20000"/>
                        </a:spcBef>
                        <a:buClr>
                          <a:srgbClr val="00549F"/>
                        </a:buClr>
                        <a:buFont typeface="Wingdings" charset="2"/>
                        <a:defRPr sz="2000">
                          <a:solidFill>
                            <a:schemeClr val="tx1"/>
                          </a:solidFill>
                          <a:latin typeface="Arial" charset="0"/>
                          <a:ea typeface="ヒラギノ角ゴ Pro W3" charset="-128"/>
                        </a:defRPr>
                      </a:lvl1pPr>
                      <a:lvl2pPr marL="742950" indent="-285750">
                        <a:spcBef>
                          <a:spcPct val="20000"/>
                        </a:spcBef>
                        <a:buClr>
                          <a:srgbClr val="00549F"/>
                        </a:buClr>
                        <a:buFont typeface="Wingdings" charset="2"/>
                        <a:defRPr>
                          <a:solidFill>
                            <a:schemeClr val="tx1"/>
                          </a:solidFill>
                          <a:latin typeface="Arial" charset="0"/>
                          <a:ea typeface="ヒラギノ角ゴ Pro W3" charset="-128"/>
                        </a:defRPr>
                      </a:lvl2pPr>
                      <a:lvl3pPr marL="1143000" indent="-228600">
                        <a:spcBef>
                          <a:spcPct val="20000"/>
                        </a:spcBef>
                        <a:defRPr sz="1600">
                          <a:solidFill>
                            <a:srgbClr val="4C4C4C"/>
                          </a:solidFill>
                          <a:latin typeface="Arial" charset="0"/>
                          <a:ea typeface="ヒラギノ角ゴ Pro W3" charset="-128"/>
                        </a:defRPr>
                      </a:lvl3pPr>
                      <a:lvl4pPr marL="1600200" indent="-228600">
                        <a:spcBef>
                          <a:spcPct val="20000"/>
                        </a:spcBef>
                        <a:defRPr sz="1400">
                          <a:solidFill>
                            <a:srgbClr val="4C4C4C"/>
                          </a:solidFill>
                          <a:latin typeface="Arial" charset="0"/>
                          <a:ea typeface="ヒラギノ角ゴ Pro W3" charset="-128"/>
                        </a:defRPr>
                      </a:lvl4pPr>
                      <a:lvl5pPr marL="2057400" indent="-228600">
                        <a:spcBef>
                          <a:spcPct val="20000"/>
                        </a:spcBef>
                        <a:defRPr sz="1200">
                          <a:solidFill>
                            <a:srgbClr val="4C4C4C"/>
                          </a:solidFill>
                          <a:latin typeface="Arial" charset="0"/>
                          <a:ea typeface="ヒラギノ角ゴ Pro W3" charset="-128"/>
                        </a:defRPr>
                      </a:lvl5pPr>
                      <a:lvl6pPr marL="2514600" indent="-228600" eaLnBrk="0" fontAlgn="base" hangingPunct="0">
                        <a:spcBef>
                          <a:spcPct val="20000"/>
                        </a:spcBef>
                        <a:spcAft>
                          <a:spcPct val="0"/>
                        </a:spcAft>
                        <a:defRPr sz="1200">
                          <a:solidFill>
                            <a:srgbClr val="4C4C4C"/>
                          </a:solidFill>
                          <a:latin typeface="Arial" charset="0"/>
                          <a:ea typeface="ヒラギノ角ゴ Pro W3" charset="-128"/>
                        </a:defRPr>
                      </a:lvl6pPr>
                      <a:lvl7pPr marL="2971800" indent="-228600" eaLnBrk="0" fontAlgn="base" hangingPunct="0">
                        <a:spcBef>
                          <a:spcPct val="20000"/>
                        </a:spcBef>
                        <a:spcAft>
                          <a:spcPct val="0"/>
                        </a:spcAft>
                        <a:defRPr sz="1200">
                          <a:solidFill>
                            <a:srgbClr val="4C4C4C"/>
                          </a:solidFill>
                          <a:latin typeface="Arial" charset="0"/>
                          <a:ea typeface="ヒラギノ角ゴ Pro W3" charset="-128"/>
                        </a:defRPr>
                      </a:lvl7pPr>
                      <a:lvl8pPr marL="3429000" indent="-228600" eaLnBrk="0" fontAlgn="base" hangingPunct="0">
                        <a:spcBef>
                          <a:spcPct val="20000"/>
                        </a:spcBef>
                        <a:spcAft>
                          <a:spcPct val="0"/>
                        </a:spcAft>
                        <a:defRPr sz="1200">
                          <a:solidFill>
                            <a:srgbClr val="4C4C4C"/>
                          </a:solidFill>
                          <a:latin typeface="Arial" charset="0"/>
                          <a:ea typeface="ヒラギノ角ゴ Pro W3" charset="-128"/>
                        </a:defRPr>
                      </a:lvl8pPr>
                      <a:lvl9pPr marL="3886200" indent="-228600" eaLnBrk="0" fontAlgn="base" hangingPunct="0">
                        <a:spcBef>
                          <a:spcPct val="20000"/>
                        </a:spcBef>
                        <a:spcAft>
                          <a:spcPct val="0"/>
                        </a:spcAft>
                        <a:defRPr sz="1200">
                          <a:solidFill>
                            <a:srgbClr val="4C4C4C"/>
                          </a:solidFill>
                          <a:latin typeface="Arial" charset="0"/>
                          <a:ea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a:ln>
                            <a:noFill/>
                          </a:ln>
                          <a:solidFill>
                            <a:srgbClr val="000000"/>
                          </a:solidFill>
                          <a:effectLst/>
                          <a:latin typeface="Arial" charset="0"/>
                          <a:ea typeface="ヒラギノ角ゴ Pro W3" charset="-128"/>
                        </a:rPr>
                        <a:t>4.775</a:t>
                      </a:r>
                    </a:p>
                  </a:txBody>
                  <a:tcPr marT="45717" marB="45717" horzOverflow="overflow"/>
                </a:tc>
                <a:extLst>
                  <a:ext uri="{0D108BD9-81ED-4DB2-BD59-A6C34878D82A}">
                    <a16:rowId xmlns:a16="http://schemas.microsoft.com/office/drawing/2014/main" val="10003"/>
                  </a:ext>
                </a:extLst>
              </a:tr>
              <a:tr h="370840">
                <a:tc>
                  <a:txBody>
                    <a:bodyPr/>
                    <a:lstStyle/>
                    <a:p>
                      <a:r>
                        <a:rPr lang="de-DE" dirty="0"/>
                        <a:t>2010</a:t>
                      </a:r>
                    </a:p>
                  </a:txBody>
                  <a:tcPr/>
                </a:tc>
                <a:tc>
                  <a:txBody>
                    <a:bodyPr/>
                    <a:lstStyle>
                      <a:lvl1pPr>
                        <a:spcBef>
                          <a:spcPct val="20000"/>
                        </a:spcBef>
                        <a:buClr>
                          <a:srgbClr val="00549F"/>
                        </a:buClr>
                        <a:buFont typeface="Wingdings" charset="2"/>
                        <a:defRPr sz="2000">
                          <a:solidFill>
                            <a:schemeClr val="tx1"/>
                          </a:solidFill>
                          <a:latin typeface="Arial" charset="0"/>
                          <a:ea typeface="ヒラギノ角ゴ Pro W3" charset="-128"/>
                        </a:defRPr>
                      </a:lvl1pPr>
                      <a:lvl2pPr marL="742950" indent="-285750">
                        <a:spcBef>
                          <a:spcPct val="20000"/>
                        </a:spcBef>
                        <a:buClr>
                          <a:srgbClr val="00549F"/>
                        </a:buClr>
                        <a:buFont typeface="Wingdings" charset="2"/>
                        <a:defRPr>
                          <a:solidFill>
                            <a:schemeClr val="tx1"/>
                          </a:solidFill>
                          <a:latin typeface="Arial" charset="0"/>
                          <a:ea typeface="ヒラギノ角ゴ Pro W3" charset="-128"/>
                        </a:defRPr>
                      </a:lvl2pPr>
                      <a:lvl3pPr marL="1143000" indent="-228600">
                        <a:spcBef>
                          <a:spcPct val="20000"/>
                        </a:spcBef>
                        <a:defRPr sz="1600">
                          <a:solidFill>
                            <a:srgbClr val="4C4C4C"/>
                          </a:solidFill>
                          <a:latin typeface="Arial" charset="0"/>
                          <a:ea typeface="ヒラギノ角ゴ Pro W3" charset="-128"/>
                        </a:defRPr>
                      </a:lvl3pPr>
                      <a:lvl4pPr marL="1600200" indent="-228600">
                        <a:spcBef>
                          <a:spcPct val="20000"/>
                        </a:spcBef>
                        <a:defRPr sz="1400">
                          <a:solidFill>
                            <a:srgbClr val="4C4C4C"/>
                          </a:solidFill>
                          <a:latin typeface="Arial" charset="0"/>
                          <a:ea typeface="ヒラギノ角ゴ Pro W3" charset="-128"/>
                        </a:defRPr>
                      </a:lvl4pPr>
                      <a:lvl5pPr marL="2057400" indent="-228600">
                        <a:spcBef>
                          <a:spcPct val="20000"/>
                        </a:spcBef>
                        <a:defRPr sz="1200">
                          <a:solidFill>
                            <a:srgbClr val="4C4C4C"/>
                          </a:solidFill>
                          <a:latin typeface="Arial" charset="0"/>
                          <a:ea typeface="ヒラギノ角ゴ Pro W3" charset="-128"/>
                        </a:defRPr>
                      </a:lvl5pPr>
                      <a:lvl6pPr marL="2514600" indent="-228600" eaLnBrk="0" fontAlgn="base" hangingPunct="0">
                        <a:spcBef>
                          <a:spcPct val="20000"/>
                        </a:spcBef>
                        <a:spcAft>
                          <a:spcPct val="0"/>
                        </a:spcAft>
                        <a:defRPr sz="1200">
                          <a:solidFill>
                            <a:srgbClr val="4C4C4C"/>
                          </a:solidFill>
                          <a:latin typeface="Arial" charset="0"/>
                          <a:ea typeface="ヒラギノ角ゴ Pro W3" charset="-128"/>
                        </a:defRPr>
                      </a:lvl6pPr>
                      <a:lvl7pPr marL="2971800" indent="-228600" eaLnBrk="0" fontAlgn="base" hangingPunct="0">
                        <a:spcBef>
                          <a:spcPct val="20000"/>
                        </a:spcBef>
                        <a:spcAft>
                          <a:spcPct val="0"/>
                        </a:spcAft>
                        <a:defRPr sz="1200">
                          <a:solidFill>
                            <a:srgbClr val="4C4C4C"/>
                          </a:solidFill>
                          <a:latin typeface="Arial" charset="0"/>
                          <a:ea typeface="ヒラギノ角ゴ Pro W3" charset="-128"/>
                        </a:defRPr>
                      </a:lvl7pPr>
                      <a:lvl8pPr marL="3429000" indent="-228600" eaLnBrk="0" fontAlgn="base" hangingPunct="0">
                        <a:spcBef>
                          <a:spcPct val="20000"/>
                        </a:spcBef>
                        <a:spcAft>
                          <a:spcPct val="0"/>
                        </a:spcAft>
                        <a:defRPr sz="1200">
                          <a:solidFill>
                            <a:srgbClr val="4C4C4C"/>
                          </a:solidFill>
                          <a:latin typeface="Arial" charset="0"/>
                          <a:ea typeface="ヒラギノ角ゴ Pro W3" charset="-128"/>
                        </a:defRPr>
                      </a:lvl8pPr>
                      <a:lvl9pPr marL="3886200" indent="-228600" eaLnBrk="0" fontAlgn="base" hangingPunct="0">
                        <a:spcBef>
                          <a:spcPct val="20000"/>
                        </a:spcBef>
                        <a:spcAft>
                          <a:spcPct val="0"/>
                        </a:spcAft>
                        <a:defRPr sz="1200">
                          <a:solidFill>
                            <a:srgbClr val="4C4C4C"/>
                          </a:solidFill>
                          <a:latin typeface="Arial" charset="0"/>
                          <a:ea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dirty="0">
                          <a:ln>
                            <a:noFill/>
                          </a:ln>
                          <a:solidFill>
                            <a:srgbClr val="000000"/>
                          </a:solidFill>
                          <a:effectLst/>
                          <a:latin typeface="Arial" charset="0"/>
                          <a:ea typeface="ヒラギノ角ゴ Pro W3" charset="-128"/>
                        </a:rPr>
                        <a:t>12.357</a:t>
                      </a:r>
                    </a:p>
                  </a:txBody>
                  <a:tcPr marT="45717" marB="45717" horzOverflow="overflow"/>
                </a:tc>
                <a:extLst>
                  <a:ext uri="{0D108BD9-81ED-4DB2-BD59-A6C34878D82A}">
                    <a16:rowId xmlns:a16="http://schemas.microsoft.com/office/drawing/2014/main" val="10004"/>
                  </a:ext>
                </a:extLst>
              </a:tr>
              <a:tr h="370840">
                <a:tc>
                  <a:txBody>
                    <a:bodyPr/>
                    <a:lstStyle/>
                    <a:p>
                      <a:r>
                        <a:rPr lang="de-DE" dirty="0"/>
                        <a:t>2011</a:t>
                      </a:r>
                    </a:p>
                  </a:txBody>
                  <a:tcPr/>
                </a:tc>
                <a:tc>
                  <a:txBody>
                    <a:bodyPr/>
                    <a:lstStyle>
                      <a:lvl1pPr>
                        <a:spcBef>
                          <a:spcPct val="20000"/>
                        </a:spcBef>
                        <a:buClr>
                          <a:srgbClr val="00549F"/>
                        </a:buClr>
                        <a:buFont typeface="Wingdings" charset="2"/>
                        <a:defRPr sz="2000">
                          <a:solidFill>
                            <a:schemeClr val="tx1"/>
                          </a:solidFill>
                          <a:latin typeface="Arial" charset="0"/>
                          <a:ea typeface="ヒラギノ角ゴ Pro W3" charset="-128"/>
                        </a:defRPr>
                      </a:lvl1pPr>
                      <a:lvl2pPr marL="742950" indent="-285750">
                        <a:spcBef>
                          <a:spcPct val="20000"/>
                        </a:spcBef>
                        <a:buClr>
                          <a:srgbClr val="00549F"/>
                        </a:buClr>
                        <a:buFont typeface="Wingdings" charset="2"/>
                        <a:defRPr>
                          <a:solidFill>
                            <a:schemeClr val="tx1"/>
                          </a:solidFill>
                          <a:latin typeface="Arial" charset="0"/>
                          <a:ea typeface="ヒラギノ角ゴ Pro W3" charset="-128"/>
                        </a:defRPr>
                      </a:lvl2pPr>
                      <a:lvl3pPr marL="1143000" indent="-228600">
                        <a:spcBef>
                          <a:spcPct val="20000"/>
                        </a:spcBef>
                        <a:defRPr sz="1600">
                          <a:solidFill>
                            <a:srgbClr val="4C4C4C"/>
                          </a:solidFill>
                          <a:latin typeface="Arial" charset="0"/>
                          <a:ea typeface="ヒラギノ角ゴ Pro W3" charset="-128"/>
                        </a:defRPr>
                      </a:lvl3pPr>
                      <a:lvl4pPr marL="1600200" indent="-228600">
                        <a:spcBef>
                          <a:spcPct val="20000"/>
                        </a:spcBef>
                        <a:defRPr sz="1400">
                          <a:solidFill>
                            <a:srgbClr val="4C4C4C"/>
                          </a:solidFill>
                          <a:latin typeface="Arial" charset="0"/>
                          <a:ea typeface="ヒラギノ角ゴ Pro W3" charset="-128"/>
                        </a:defRPr>
                      </a:lvl4pPr>
                      <a:lvl5pPr marL="2057400" indent="-228600">
                        <a:spcBef>
                          <a:spcPct val="20000"/>
                        </a:spcBef>
                        <a:defRPr sz="1200">
                          <a:solidFill>
                            <a:srgbClr val="4C4C4C"/>
                          </a:solidFill>
                          <a:latin typeface="Arial" charset="0"/>
                          <a:ea typeface="ヒラギノ角ゴ Pro W3" charset="-128"/>
                        </a:defRPr>
                      </a:lvl5pPr>
                      <a:lvl6pPr marL="2514600" indent="-228600" eaLnBrk="0" fontAlgn="base" hangingPunct="0">
                        <a:spcBef>
                          <a:spcPct val="20000"/>
                        </a:spcBef>
                        <a:spcAft>
                          <a:spcPct val="0"/>
                        </a:spcAft>
                        <a:defRPr sz="1200">
                          <a:solidFill>
                            <a:srgbClr val="4C4C4C"/>
                          </a:solidFill>
                          <a:latin typeface="Arial" charset="0"/>
                          <a:ea typeface="ヒラギノ角ゴ Pro W3" charset="-128"/>
                        </a:defRPr>
                      </a:lvl6pPr>
                      <a:lvl7pPr marL="2971800" indent="-228600" eaLnBrk="0" fontAlgn="base" hangingPunct="0">
                        <a:spcBef>
                          <a:spcPct val="20000"/>
                        </a:spcBef>
                        <a:spcAft>
                          <a:spcPct val="0"/>
                        </a:spcAft>
                        <a:defRPr sz="1200">
                          <a:solidFill>
                            <a:srgbClr val="4C4C4C"/>
                          </a:solidFill>
                          <a:latin typeface="Arial" charset="0"/>
                          <a:ea typeface="ヒラギノ角ゴ Pro W3" charset="-128"/>
                        </a:defRPr>
                      </a:lvl7pPr>
                      <a:lvl8pPr marL="3429000" indent="-228600" eaLnBrk="0" fontAlgn="base" hangingPunct="0">
                        <a:spcBef>
                          <a:spcPct val="20000"/>
                        </a:spcBef>
                        <a:spcAft>
                          <a:spcPct val="0"/>
                        </a:spcAft>
                        <a:defRPr sz="1200">
                          <a:solidFill>
                            <a:srgbClr val="4C4C4C"/>
                          </a:solidFill>
                          <a:latin typeface="Arial" charset="0"/>
                          <a:ea typeface="ヒラギノ角ゴ Pro W3" charset="-128"/>
                        </a:defRPr>
                      </a:lvl8pPr>
                      <a:lvl9pPr marL="3886200" indent="-228600" eaLnBrk="0" fontAlgn="base" hangingPunct="0">
                        <a:spcBef>
                          <a:spcPct val="20000"/>
                        </a:spcBef>
                        <a:spcAft>
                          <a:spcPct val="0"/>
                        </a:spcAft>
                        <a:defRPr sz="1200">
                          <a:solidFill>
                            <a:srgbClr val="4C4C4C"/>
                          </a:solidFill>
                          <a:latin typeface="Arial" charset="0"/>
                          <a:ea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dirty="0">
                          <a:ln>
                            <a:noFill/>
                          </a:ln>
                          <a:solidFill>
                            <a:srgbClr val="000000"/>
                          </a:solidFill>
                          <a:effectLst/>
                          <a:latin typeface="Arial" charset="0"/>
                          <a:ea typeface="ヒラギノ角ゴ Pro W3" charset="-128"/>
                        </a:rPr>
                        <a:t>22.167</a:t>
                      </a:r>
                    </a:p>
                  </a:txBody>
                  <a:tcPr marT="45717" marB="45717" horzOverflow="overflow"/>
                </a:tc>
                <a:extLst>
                  <a:ext uri="{0D108BD9-81ED-4DB2-BD59-A6C34878D82A}">
                    <a16:rowId xmlns:a16="http://schemas.microsoft.com/office/drawing/2014/main" val="10005"/>
                  </a:ext>
                </a:extLst>
              </a:tr>
              <a:tr h="370840">
                <a:tc>
                  <a:txBody>
                    <a:bodyPr/>
                    <a:lstStyle/>
                    <a:p>
                      <a:r>
                        <a:rPr lang="de-DE" dirty="0"/>
                        <a:t>2012</a:t>
                      </a:r>
                    </a:p>
                  </a:txBody>
                  <a:tcPr/>
                </a:tc>
                <a:tc>
                  <a:txBody>
                    <a:bodyPr/>
                    <a:lstStyle>
                      <a:lvl1pPr>
                        <a:spcBef>
                          <a:spcPct val="20000"/>
                        </a:spcBef>
                        <a:buClr>
                          <a:srgbClr val="00549F"/>
                        </a:buClr>
                        <a:buFont typeface="Wingdings" charset="2"/>
                        <a:defRPr sz="2000">
                          <a:solidFill>
                            <a:schemeClr val="tx1"/>
                          </a:solidFill>
                          <a:latin typeface="Arial" charset="0"/>
                          <a:ea typeface="ヒラギノ角ゴ Pro W3" charset="-128"/>
                        </a:defRPr>
                      </a:lvl1pPr>
                      <a:lvl2pPr marL="742950" indent="-285750">
                        <a:spcBef>
                          <a:spcPct val="20000"/>
                        </a:spcBef>
                        <a:buClr>
                          <a:srgbClr val="00549F"/>
                        </a:buClr>
                        <a:buFont typeface="Wingdings" charset="2"/>
                        <a:defRPr>
                          <a:solidFill>
                            <a:schemeClr val="tx1"/>
                          </a:solidFill>
                          <a:latin typeface="Arial" charset="0"/>
                          <a:ea typeface="ヒラギノ角ゴ Pro W3" charset="-128"/>
                        </a:defRPr>
                      </a:lvl2pPr>
                      <a:lvl3pPr marL="1143000" indent="-228600">
                        <a:spcBef>
                          <a:spcPct val="20000"/>
                        </a:spcBef>
                        <a:defRPr sz="1600">
                          <a:solidFill>
                            <a:srgbClr val="4C4C4C"/>
                          </a:solidFill>
                          <a:latin typeface="Arial" charset="0"/>
                          <a:ea typeface="ヒラギノ角ゴ Pro W3" charset="-128"/>
                        </a:defRPr>
                      </a:lvl3pPr>
                      <a:lvl4pPr marL="1600200" indent="-228600">
                        <a:spcBef>
                          <a:spcPct val="20000"/>
                        </a:spcBef>
                        <a:defRPr sz="1400">
                          <a:solidFill>
                            <a:srgbClr val="4C4C4C"/>
                          </a:solidFill>
                          <a:latin typeface="Arial" charset="0"/>
                          <a:ea typeface="ヒラギノ角ゴ Pro W3" charset="-128"/>
                        </a:defRPr>
                      </a:lvl4pPr>
                      <a:lvl5pPr marL="2057400" indent="-228600">
                        <a:spcBef>
                          <a:spcPct val="20000"/>
                        </a:spcBef>
                        <a:defRPr sz="1200">
                          <a:solidFill>
                            <a:srgbClr val="4C4C4C"/>
                          </a:solidFill>
                          <a:latin typeface="Arial" charset="0"/>
                          <a:ea typeface="ヒラギノ角ゴ Pro W3" charset="-128"/>
                        </a:defRPr>
                      </a:lvl5pPr>
                      <a:lvl6pPr marL="2514600" indent="-228600" eaLnBrk="0" fontAlgn="base" hangingPunct="0">
                        <a:spcBef>
                          <a:spcPct val="20000"/>
                        </a:spcBef>
                        <a:spcAft>
                          <a:spcPct val="0"/>
                        </a:spcAft>
                        <a:defRPr sz="1200">
                          <a:solidFill>
                            <a:srgbClr val="4C4C4C"/>
                          </a:solidFill>
                          <a:latin typeface="Arial" charset="0"/>
                          <a:ea typeface="ヒラギノ角ゴ Pro W3" charset="-128"/>
                        </a:defRPr>
                      </a:lvl6pPr>
                      <a:lvl7pPr marL="2971800" indent="-228600" eaLnBrk="0" fontAlgn="base" hangingPunct="0">
                        <a:spcBef>
                          <a:spcPct val="20000"/>
                        </a:spcBef>
                        <a:spcAft>
                          <a:spcPct val="0"/>
                        </a:spcAft>
                        <a:defRPr sz="1200">
                          <a:solidFill>
                            <a:srgbClr val="4C4C4C"/>
                          </a:solidFill>
                          <a:latin typeface="Arial" charset="0"/>
                          <a:ea typeface="ヒラギノ角ゴ Pro W3" charset="-128"/>
                        </a:defRPr>
                      </a:lvl7pPr>
                      <a:lvl8pPr marL="3429000" indent="-228600" eaLnBrk="0" fontAlgn="base" hangingPunct="0">
                        <a:spcBef>
                          <a:spcPct val="20000"/>
                        </a:spcBef>
                        <a:spcAft>
                          <a:spcPct val="0"/>
                        </a:spcAft>
                        <a:defRPr sz="1200">
                          <a:solidFill>
                            <a:srgbClr val="4C4C4C"/>
                          </a:solidFill>
                          <a:latin typeface="Arial" charset="0"/>
                          <a:ea typeface="ヒラギノ角ゴ Pro W3" charset="-128"/>
                        </a:defRPr>
                      </a:lvl8pPr>
                      <a:lvl9pPr marL="3886200" indent="-228600" eaLnBrk="0" fontAlgn="base" hangingPunct="0">
                        <a:spcBef>
                          <a:spcPct val="20000"/>
                        </a:spcBef>
                        <a:spcAft>
                          <a:spcPct val="0"/>
                        </a:spcAft>
                        <a:defRPr sz="1200">
                          <a:solidFill>
                            <a:srgbClr val="4C4C4C"/>
                          </a:solidFill>
                          <a:latin typeface="Arial" charset="0"/>
                          <a:ea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dirty="0">
                          <a:ln>
                            <a:noFill/>
                          </a:ln>
                          <a:solidFill>
                            <a:srgbClr val="000000"/>
                          </a:solidFill>
                          <a:effectLst/>
                          <a:latin typeface="Arial" charset="0"/>
                          <a:ea typeface="ヒラギノ角ゴ Pro W3" charset="-128"/>
                        </a:rPr>
                        <a:t>23.698</a:t>
                      </a:r>
                    </a:p>
                  </a:txBody>
                  <a:tcPr marT="45717" marB="45717" horzOverflow="overflow"/>
                </a:tc>
                <a:extLst>
                  <a:ext uri="{0D108BD9-81ED-4DB2-BD59-A6C34878D82A}">
                    <a16:rowId xmlns:a16="http://schemas.microsoft.com/office/drawing/2014/main" val="10006"/>
                  </a:ext>
                </a:extLst>
              </a:tr>
              <a:tr h="370840">
                <a:tc>
                  <a:txBody>
                    <a:bodyPr/>
                    <a:lstStyle/>
                    <a:p>
                      <a:r>
                        <a:rPr lang="de-DE" dirty="0"/>
                        <a:t>2013</a:t>
                      </a:r>
                    </a:p>
                  </a:txBody>
                  <a:tcPr/>
                </a:tc>
                <a:tc>
                  <a:txBody>
                    <a:bodyPr/>
                    <a:lstStyle>
                      <a:lvl1pPr>
                        <a:spcBef>
                          <a:spcPct val="20000"/>
                        </a:spcBef>
                        <a:buClr>
                          <a:srgbClr val="00549F"/>
                        </a:buClr>
                        <a:buFont typeface="Wingdings" charset="2"/>
                        <a:defRPr sz="2000">
                          <a:solidFill>
                            <a:schemeClr val="tx1"/>
                          </a:solidFill>
                          <a:latin typeface="Arial" charset="0"/>
                          <a:ea typeface="ヒラギノ角ゴ Pro W3" charset="-128"/>
                        </a:defRPr>
                      </a:lvl1pPr>
                      <a:lvl2pPr marL="742950" indent="-285750">
                        <a:spcBef>
                          <a:spcPct val="20000"/>
                        </a:spcBef>
                        <a:buClr>
                          <a:srgbClr val="00549F"/>
                        </a:buClr>
                        <a:buFont typeface="Wingdings" charset="2"/>
                        <a:defRPr>
                          <a:solidFill>
                            <a:schemeClr val="tx1"/>
                          </a:solidFill>
                          <a:latin typeface="Arial" charset="0"/>
                          <a:ea typeface="ヒラギノ角ゴ Pro W3" charset="-128"/>
                        </a:defRPr>
                      </a:lvl2pPr>
                      <a:lvl3pPr marL="1143000" indent="-228600">
                        <a:spcBef>
                          <a:spcPct val="20000"/>
                        </a:spcBef>
                        <a:defRPr sz="1600">
                          <a:solidFill>
                            <a:srgbClr val="4C4C4C"/>
                          </a:solidFill>
                          <a:latin typeface="Arial" charset="0"/>
                          <a:ea typeface="ヒラギノ角ゴ Pro W3" charset="-128"/>
                        </a:defRPr>
                      </a:lvl3pPr>
                      <a:lvl4pPr marL="1600200" indent="-228600">
                        <a:spcBef>
                          <a:spcPct val="20000"/>
                        </a:spcBef>
                        <a:defRPr sz="1400">
                          <a:solidFill>
                            <a:srgbClr val="4C4C4C"/>
                          </a:solidFill>
                          <a:latin typeface="Arial" charset="0"/>
                          <a:ea typeface="ヒラギノ角ゴ Pro W3" charset="-128"/>
                        </a:defRPr>
                      </a:lvl4pPr>
                      <a:lvl5pPr marL="2057400" indent="-228600">
                        <a:spcBef>
                          <a:spcPct val="20000"/>
                        </a:spcBef>
                        <a:defRPr sz="1200">
                          <a:solidFill>
                            <a:srgbClr val="4C4C4C"/>
                          </a:solidFill>
                          <a:latin typeface="Arial" charset="0"/>
                          <a:ea typeface="ヒラギノ角ゴ Pro W3" charset="-128"/>
                        </a:defRPr>
                      </a:lvl5pPr>
                      <a:lvl6pPr marL="2514600" indent="-228600" eaLnBrk="0" fontAlgn="base" hangingPunct="0">
                        <a:spcBef>
                          <a:spcPct val="20000"/>
                        </a:spcBef>
                        <a:spcAft>
                          <a:spcPct val="0"/>
                        </a:spcAft>
                        <a:defRPr sz="1200">
                          <a:solidFill>
                            <a:srgbClr val="4C4C4C"/>
                          </a:solidFill>
                          <a:latin typeface="Arial" charset="0"/>
                          <a:ea typeface="ヒラギノ角ゴ Pro W3" charset="-128"/>
                        </a:defRPr>
                      </a:lvl6pPr>
                      <a:lvl7pPr marL="2971800" indent="-228600" eaLnBrk="0" fontAlgn="base" hangingPunct="0">
                        <a:spcBef>
                          <a:spcPct val="20000"/>
                        </a:spcBef>
                        <a:spcAft>
                          <a:spcPct val="0"/>
                        </a:spcAft>
                        <a:defRPr sz="1200">
                          <a:solidFill>
                            <a:srgbClr val="4C4C4C"/>
                          </a:solidFill>
                          <a:latin typeface="Arial" charset="0"/>
                          <a:ea typeface="ヒラギノ角ゴ Pro W3" charset="-128"/>
                        </a:defRPr>
                      </a:lvl7pPr>
                      <a:lvl8pPr marL="3429000" indent="-228600" eaLnBrk="0" fontAlgn="base" hangingPunct="0">
                        <a:spcBef>
                          <a:spcPct val="20000"/>
                        </a:spcBef>
                        <a:spcAft>
                          <a:spcPct val="0"/>
                        </a:spcAft>
                        <a:defRPr sz="1200">
                          <a:solidFill>
                            <a:srgbClr val="4C4C4C"/>
                          </a:solidFill>
                          <a:latin typeface="Arial" charset="0"/>
                          <a:ea typeface="ヒラギノ角ゴ Pro W3" charset="-128"/>
                        </a:defRPr>
                      </a:lvl8pPr>
                      <a:lvl9pPr marL="3886200" indent="-228600" eaLnBrk="0" fontAlgn="base" hangingPunct="0">
                        <a:spcBef>
                          <a:spcPct val="20000"/>
                        </a:spcBef>
                        <a:spcAft>
                          <a:spcPct val="0"/>
                        </a:spcAft>
                        <a:defRPr sz="1200">
                          <a:solidFill>
                            <a:srgbClr val="4C4C4C"/>
                          </a:solidFill>
                          <a:latin typeface="Arial" charset="0"/>
                          <a:ea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dirty="0">
                          <a:ln>
                            <a:noFill/>
                          </a:ln>
                          <a:solidFill>
                            <a:srgbClr val="000000"/>
                          </a:solidFill>
                          <a:effectLst/>
                          <a:latin typeface="Arial" charset="0"/>
                          <a:ea typeface="ヒラギノ角ゴ Pro W3" charset="-128"/>
                        </a:rPr>
                        <a:t>23.068</a:t>
                      </a:r>
                    </a:p>
                  </a:txBody>
                  <a:tcPr marT="45717" marB="45717" horzOverflow="overflow"/>
                </a:tc>
                <a:extLst>
                  <a:ext uri="{0D108BD9-81ED-4DB2-BD59-A6C34878D82A}">
                    <a16:rowId xmlns:a16="http://schemas.microsoft.com/office/drawing/2014/main" val="10007"/>
                  </a:ext>
                </a:extLst>
              </a:tr>
              <a:tr h="370840">
                <a:tc>
                  <a:txBody>
                    <a:bodyPr/>
                    <a:lstStyle/>
                    <a:p>
                      <a:r>
                        <a:rPr lang="de-DE" dirty="0"/>
                        <a:t>2014</a:t>
                      </a:r>
                    </a:p>
                  </a:txBody>
                  <a:tcPr/>
                </a:tc>
                <a:tc>
                  <a:txBody>
                    <a:bodyPr/>
                    <a:lstStyle>
                      <a:lvl1pPr>
                        <a:spcBef>
                          <a:spcPct val="20000"/>
                        </a:spcBef>
                        <a:buClr>
                          <a:srgbClr val="00549F"/>
                        </a:buClr>
                        <a:buFont typeface="Wingdings" charset="2"/>
                        <a:defRPr sz="2000">
                          <a:solidFill>
                            <a:schemeClr val="tx1"/>
                          </a:solidFill>
                          <a:latin typeface="Arial" charset="0"/>
                          <a:ea typeface="ヒラギノ角ゴ Pro W3" charset="-128"/>
                        </a:defRPr>
                      </a:lvl1pPr>
                      <a:lvl2pPr marL="742950" indent="-285750">
                        <a:spcBef>
                          <a:spcPct val="20000"/>
                        </a:spcBef>
                        <a:buClr>
                          <a:srgbClr val="00549F"/>
                        </a:buClr>
                        <a:buFont typeface="Wingdings" charset="2"/>
                        <a:defRPr>
                          <a:solidFill>
                            <a:schemeClr val="tx1"/>
                          </a:solidFill>
                          <a:latin typeface="Arial" charset="0"/>
                          <a:ea typeface="ヒラギノ角ゴ Pro W3" charset="-128"/>
                        </a:defRPr>
                      </a:lvl2pPr>
                      <a:lvl3pPr marL="1143000" indent="-228600">
                        <a:spcBef>
                          <a:spcPct val="20000"/>
                        </a:spcBef>
                        <a:defRPr sz="1600">
                          <a:solidFill>
                            <a:srgbClr val="4C4C4C"/>
                          </a:solidFill>
                          <a:latin typeface="Arial" charset="0"/>
                          <a:ea typeface="ヒラギノ角ゴ Pro W3" charset="-128"/>
                        </a:defRPr>
                      </a:lvl3pPr>
                      <a:lvl4pPr marL="1600200" indent="-228600">
                        <a:spcBef>
                          <a:spcPct val="20000"/>
                        </a:spcBef>
                        <a:defRPr sz="1400">
                          <a:solidFill>
                            <a:srgbClr val="4C4C4C"/>
                          </a:solidFill>
                          <a:latin typeface="Arial" charset="0"/>
                          <a:ea typeface="ヒラギノ角ゴ Pro W3" charset="-128"/>
                        </a:defRPr>
                      </a:lvl4pPr>
                      <a:lvl5pPr marL="2057400" indent="-228600">
                        <a:spcBef>
                          <a:spcPct val="20000"/>
                        </a:spcBef>
                        <a:defRPr sz="1200">
                          <a:solidFill>
                            <a:srgbClr val="4C4C4C"/>
                          </a:solidFill>
                          <a:latin typeface="Arial" charset="0"/>
                          <a:ea typeface="ヒラギノ角ゴ Pro W3" charset="-128"/>
                        </a:defRPr>
                      </a:lvl5pPr>
                      <a:lvl6pPr marL="2514600" indent="-228600" eaLnBrk="0" fontAlgn="base" hangingPunct="0">
                        <a:spcBef>
                          <a:spcPct val="20000"/>
                        </a:spcBef>
                        <a:spcAft>
                          <a:spcPct val="0"/>
                        </a:spcAft>
                        <a:defRPr sz="1200">
                          <a:solidFill>
                            <a:srgbClr val="4C4C4C"/>
                          </a:solidFill>
                          <a:latin typeface="Arial" charset="0"/>
                          <a:ea typeface="ヒラギノ角ゴ Pro W3" charset="-128"/>
                        </a:defRPr>
                      </a:lvl6pPr>
                      <a:lvl7pPr marL="2971800" indent="-228600" eaLnBrk="0" fontAlgn="base" hangingPunct="0">
                        <a:spcBef>
                          <a:spcPct val="20000"/>
                        </a:spcBef>
                        <a:spcAft>
                          <a:spcPct val="0"/>
                        </a:spcAft>
                        <a:defRPr sz="1200">
                          <a:solidFill>
                            <a:srgbClr val="4C4C4C"/>
                          </a:solidFill>
                          <a:latin typeface="Arial" charset="0"/>
                          <a:ea typeface="ヒラギノ角ゴ Pro W3" charset="-128"/>
                        </a:defRPr>
                      </a:lvl7pPr>
                      <a:lvl8pPr marL="3429000" indent="-228600" eaLnBrk="0" fontAlgn="base" hangingPunct="0">
                        <a:spcBef>
                          <a:spcPct val="20000"/>
                        </a:spcBef>
                        <a:spcAft>
                          <a:spcPct val="0"/>
                        </a:spcAft>
                        <a:defRPr sz="1200">
                          <a:solidFill>
                            <a:srgbClr val="4C4C4C"/>
                          </a:solidFill>
                          <a:latin typeface="Arial" charset="0"/>
                          <a:ea typeface="ヒラギノ角ゴ Pro W3" charset="-128"/>
                        </a:defRPr>
                      </a:lvl8pPr>
                      <a:lvl9pPr marL="3886200" indent="-228600" eaLnBrk="0" fontAlgn="base" hangingPunct="0">
                        <a:spcBef>
                          <a:spcPct val="20000"/>
                        </a:spcBef>
                        <a:spcAft>
                          <a:spcPct val="0"/>
                        </a:spcAft>
                        <a:defRPr sz="1200">
                          <a:solidFill>
                            <a:srgbClr val="4C4C4C"/>
                          </a:solidFill>
                          <a:latin typeface="Arial" charset="0"/>
                          <a:ea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dirty="0">
                          <a:ln>
                            <a:noFill/>
                          </a:ln>
                          <a:solidFill>
                            <a:srgbClr val="000000"/>
                          </a:solidFill>
                          <a:effectLst/>
                          <a:latin typeface="Arial" charset="0"/>
                          <a:ea typeface="ヒラギノ角ゴ Pro W3" charset="-128"/>
                        </a:rPr>
                        <a:t>22.031</a:t>
                      </a:r>
                    </a:p>
                  </a:txBody>
                  <a:tcPr marT="45717" marB="45717" horzOverflow="overflow"/>
                </a:tc>
                <a:extLst>
                  <a:ext uri="{0D108BD9-81ED-4DB2-BD59-A6C34878D82A}">
                    <a16:rowId xmlns:a16="http://schemas.microsoft.com/office/drawing/2014/main" val="10008"/>
                  </a:ext>
                </a:extLst>
              </a:tr>
              <a:tr h="370840">
                <a:tc>
                  <a:txBody>
                    <a:bodyPr/>
                    <a:lstStyle/>
                    <a:p>
                      <a:r>
                        <a:rPr lang="de-DE" dirty="0"/>
                        <a:t>2015</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rgbClr val="000000"/>
                          </a:solidFill>
                          <a:effectLst/>
                          <a:latin typeface="Arial" charset="0"/>
                          <a:ea typeface="ヒラギノ角ゴ Pro W3" charset="-128"/>
                          <a:cs typeface="+mn-cs"/>
                        </a:rPr>
                        <a:t>22.707</a:t>
                      </a:r>
                    </a:p>
                  </a:txBody>
                  <a:tcPr/>
                </a:tc>
                <a:extLst>
                  <a:ext uri="{0D108BD9-81ED-4DB2-BD59-A6C34878D82A}">
                    <a16:rowId xmlns:a16="http://schemas.microsoft.com/office/drawing/2014/main" val="10009"/>
                  </a:ext>
                </a:extLst>
              </a:tr>
              <a:tr h="370840">
                <a:tc>
                  <a:txBody>
                    <a:bodyPr/>
                    <a:lstStyle/>
                    <a:p>
                      <a:r>
                        <a:rPr lang="de-DE" dirty="0"/>
                        <a:t>2016</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rgbClr val="000000"/>
                          </a:solidFill>
                          <a:effectLst/>
                          <a:latin typeface="Arial" charset="0"/>
                          <a:ea typeface="ヒラギノ角ゴ Pro W3" charset="-128"/>
                          <a:cs typeface="+mn-cs"/>
                        </a:rPr>
                        <a:t>20.926</a:t>
                      </a:r>
                    </a:p>
                  </a:txBody>
                  <a:tcPr/>
                </a:tc>
                <a:extLst>
                  <a:ext uri="{0D108BD9-81ED-4DB2-BD59-A6C34878D82A}">
                    <a16:rowId xmlns:a16="http://schemas.microsoft.com/office/drawing/2014/main" val="10010"/>
                  </a:ext>
                </a:extLst>
              </a:tr>
            </a:tbl>
          </a:graphicData>
        </a:graphic>
      </p:graphicFrame>
      <p:sp>
        <p:nvSpPr>
          <p:cNvPr id="7" name="Geschweifte Klammer rechts 6"/>
          <p:cNvSpPr>
            <a:spLocks/>
          </p:cNvSpPr>
          <p:nvPr/>
        </p:nvSpPr>
        <p:spPr bwMode="auto">
          <a:xfrm>
            <a:off x="6174913" y="2199190"/>
            <a:ext cx="503237" cy="3596834"/>
          </a:xfrm>
          <a:prstGeom prst="rightBrace">
            <a:avLst>
              <a:gd name="adj1" fmla="val 8324"/>
              <a:gd name="adj2" fmla="val 50000"/>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a:defRPr sz="2000">
                <a:solidFill>
                  <a:schemeClr val="tx1"/>
                </a:solidFill>
                <a:latin typeface="Arial" charset="0"/>
                <a:ea typeface="ヒラギノ角ゴ Pro W3" charset="-128"/>
              </a:defRPr>
            </a:lvl1pPr>
            <a:lvl2pPr marL="742950" indent="-285750">
              <a:defRPr sz="2000">
                <a:solidFill>
                  <a:schemeClr val="tx1"/>
                </a:solidFill>
                <a:latin typeface="Arial" charset="0"/>
                <a:ea typeface="ヒラギノ角ゴ Pro W3" charset="-128"/>
              </a:defRPr>
            </a:lvl2pPr>
            <a:lvl3pPr marL="1143000" indent="-228600">
              <a:defRPr sz="2000">
                <a:solidFill>
                  <a:schemeClr val="tx1"/>
                </a:solidFill>
                <a:latin typeface="Arial" charset="0"/>
                <a:ea typeface="ヒラギノ角ゴ Pro W3" charset="-128"/>
              </a:defRPr>
            </a:lvl3pPr>
            <a:lvl4pPr marL="1600200" indent="-228600">
              <a:defRPr sz="2000">
                <a:solidFill>
                  <a:schemeClr val="tx1"/>
                </a:solidFill>
                <a:latin typeface="Arial" charset="0"/>
                <a:ea typeface="ヒラギノ角ゴ Pro W3" charset="-128"/>
              </a:defRPr>
            </a:lvl4pPr>
            <a:lvl5pPr marL="2057400" indent="-228600">
              <a:defRPr sz="2000">
                <a:solidFill>
                  <a:schemeClr val="tx1"/>
                </a:solidFill>
                <a:latin typeface="Arial"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charset="0"/>
                <a:ea typeface="ヒラギノ角ゴ Pro W3" charset="-128"/>
              </a:defRPr>
            </a:lvl9pPr>
          </a:lstStyle>
          <a:p>
            <a:pPr algn="ctr"/>
            <a:endParaRPr lang="x-none" altLang="x-none">
              <a:solidFill>
                <a:srgbClr val="222268"/>
              </a:solidFill>
            </a:endParaRPr>
          </a:p>
        </p:txBody>
      </p:sp>
      <p:sp>
        <p:nvSpPr>
          <p:cNvPr id="8" name="Textfeld 6"/>
          <p:cNvSpPr txBox="1">
            <a:spLocks noChangeArrowheads="1"/>
          </p:cNvSpPr>
          <p:nvPr/>
        </p:nvSpPr>
        <p:spPr bwMode="auto">
          <a:xfrm>
            <a:off x="6795043" y="3076900"/>
            <a:ext cx="2124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ヒラギノ角ゴ Pro W3" charset="-128"/>
              </a:defRPr>
            </a:lvl1pPr>
            <a:lvl2pPr marL="742950" indent="-285750">
              <a:defRPr sz="2000">
                <a:solidFill>
                  <a:schemeClr val="tx1"/>
                </a:solidFill>
                <a:latin typeface="Arial" charset="0"/>
                <a:ea typeface="ヒラギノ角ゴ Pro W3" charset="-128"/>
              </a:defRPr>
            </a:lvl2pPr>
            <a:lvl3pPr marL="1143000" indent="-228600">
              <a:defRPr sz="2000">
                <a:solidFill>
                  <a:schemeClr val="tx1"/>
                </a:solidFill>
                <a:latin typeface="Arial" charset="0"/>
                <a:ea typeface="ヒラギノ角ゴ Pro W3" charset="-128"/>
              </a:defRPr>
            </a:lvl3pPr>
            <a:lvl4pPr marL="1600200" indent="-228600">
              <a:defRPr sz="2000">
                <a:solidFill>
                  <a:schemeClr val="tx1"/>
                </a:solidFill>
                <a:latin typeface="Arial" charset="0"/>
                <a:ea typeface="ヒラギノ角ゴ Pro W3" charset="-128"/>
              </a:defRPr>
            </a:lvl4pPr>
            <a:lvl5pPr marL="2057400" indent="-228600">
              <a:defRPr sz="2000">
                <a:solidFill>
                  <a:schemeClr val="tx1"/>
                </a:solidFill>
                <a:latin typeface="Arial"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charset="0"/>
                <a:ea typeface="ヒラギノ角ゴ Pro W3" charset="-128"/>
              </a:defRPr>
            </a:lvl9pPr>
          </a:lstStyle>
          <a:p>
            <a:r>
              <a:rPr lang="de-DE" altLang="x-none" sz="1600" b="1" dirty="0">
                <a:solidFill>
                  <a:srgbClr val="0753A0"/>
                </a:solidFill>
              </a:rPr>
              <a:t>Bis 06/2017 als </a:t>
            </a:r>
            <a:r>
              <a:rPr lang="is-IS" altLang="x-none" sz="1600" b="1" dirty="0">
                <a:solidFill>
                  <a:srgbClr val="0753A0"/>
                </a:solidFill>
              </a:rPr>
              <a:t>158.896 </a:t>
            </a:r>
            <a:r>
              <a:rPr lang="de-DE" altLang="x-none" sz="1600" b="1" dirty="0">
                <a:solidFill>
                  <a:srgbClr val="0753A0"/>
                </a:solidFill>
              </a:rPr>
              <a:t>vollständig bearbeitete SAM</a:t>
            </a:r>
          </a:p>
          <a:p>
            <a:endParaRPr lang="de-DE" altLang="x-none" sz="1600" b="1" dirty="0">
              <a:solidFill>
                <a:srgbClr val="0753A0"/>
              </a:solidFill>
            </a:endParaRPr>
          </a:p>
          <a:p>
            <a:r>
              <a:rPr lang="de-DE" altLang="x-none" sz="1600" b="1" dirty="0">
                <a:solidFill>
                  <a:srgbClr val="0753A0"/>
                </a:solidFill>
              </a:rPr>
              <a:t>115.000 Fach-SAM</a:t>
            </a:r>
          </a:p>
          <a:p>
            <a:r>
              <a:rPr lang="de-DE" altLang="x-none" sz="1600" b="1" dirty="0">
                <a:solidFill>
                  <a:srgbClr val="0753A0"/>
                </a:solidFill>
              </a:rPr>
              <a:t>44.000 Orient.-SAM</a:t>
            </a:r>
          </a:p>
        </p:txBody>
      </p:sp>
      <p:sp>
        <p:nvSpPr>
          <p:cNvPr id="10" name="Fußzeilenplatzhalter 1">
            <a:extLst>
              <a:ext uri="{FF2B5EF4-FFF2-40B4-BE49-F238E27FC236}">
                <a16:creationId xmlns:a16="http://schemas.microsoft.com/office/drawing/2014/main" id="{66E9EE34-2487-A442-A63B-4716B98EC8C8}"/>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85117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Vor- und Nachteile einer verpflichtenden Teilnahme</a:t>
            </a:r>
          </a:p>
        </p:txBody>
      </p:sp>
      <p:sp>
        <p:nvSpPr>
          <p:cNvPr id="3" name="Textplatzhalter 2"/>
          <p:cNvSpPr>
            <a:spLocks noGrp="1"/>
          </p:cNvSpPr>
          <p:nvPr>
            <p:ph type="body" sz="quarter" idx="11"/>
          </p:nvPr>
        </p:nvSpPr>
        <p:spPr/>
        <p:txBody>
          <a:bodyPr/>
          <a:lstStyle/>
          <a:p>
            <a:r>
              <a:rPr lang="de-DE" dirty="0"/>
              <a:t>Nutzerzahlen</a:t>
            </a:r>
          </a:p>
        </p:txBody>
      </p:sp>
      <p:graphicFrame>
        <p:nvGraphicFramePr>
          <p:cNvPr id="6" name="Diagramm 5"/>
          <p:cNvGraphicFramePr>
            <a:graphicFrameLocks noGrp="1"/>
          </p:cNvGraphicFramePr>
          <p:nvPr>
            <p:extLst/>
          </p:nvPr>
        </p:nvGraphicFramePr>
        <p:xfrm>
          <a:off x="485573" y="1485596"/>
          <a:ext cx="7711749" cy="4498520"/>
        </p:xfrm>
        <a:graphic>
          <a:graphicData uri="http://schemas.openxmlformats.org/drawingml/2006/chart">
            <c:chart xmlns:c="http://schemas.openxmlformats.org/drawingml/2006/chart" xmlns:r="http://schemas.openxmlformats.org/officeDocument/2006/relationships" r:id="rId2"/>
          </a:graphicData>
        </a:graphic>
      </p:graphicFrame>
      <p:sp>
        <p:nvSpPr>
          <p:cNvPr id="8" name="Fußzeilenplatzhalter 1">
            <a:extLst>
              <a:ext uri="{FF2B5EF4-FFF2-40B4-BE49-F238E27FC236}">
                <a16:creationId xmlns:a16="http://schemas.microsoft.com/office/drawing/2014/main" id="{8ABE682B-C780-2D4E-B643-162DC4AA692A}"/>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353688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Vor- und Nachteile einer verpflichtenden Teilnahme</a:t>
            </a:r>
          </a:p>
        </p:txBody>
      </p:sp>
      <p:sp>
        <p:nvSpPr>
          <p:cNvPr id="3" name="Textplatzhalter 2"/>
          <p:cNvSpPr>
            <a:spLocks noGrp="1"/>
          </p:cNvSpPr>
          <p:nvPr>
            <p:ph type="body" sz="quarter" idx="11"/>
          </p:nvPr>
        </p:nvSpPr>
        <p:spPr/>
        <p:txBody>
          <a:bodyPr/>
          <a:lstStyle/>
          <a:p>
            <a:r>
              <a:rPr lang="de-DE" dirty="0"/>
              <a:t>Datenbereinigung durch Filterprozesse</a:t>
            </a:r>
          </a:p>
        </p:txBody>
      </p:sp>
      <p:sp>
        <p:nvSpPr>
          <p:cNvPr id="5" name="Textplatzhalter 4"/>
          <p:cNvSpPr>
            <a:spLocks noGrp="1"/>
          </p:cNvSpPr>
          <p:nvPr>
            <p:ph type="body" sz="quarter" idx="13"/>
          </p:nvPr>
        </p:nvSpPr>
        <p:spPr/>
        <p:txBody>
          <a:bodyPr/>
          <a:lstStyle/>
          <a:p>
            <a:r>
              <a:rPr lang="de-DE" dirty="0"/>
              <a:t>Vollständigkeit</a:t>
            </a:r>
          </a:p>
          <a:p>
            <a:pPr lvl="1"/>
            <a:r>
              <a:rPr lang="de-DE" dirty="0"/>
              <a:t>Mindestens 75% Bearbeitung im Testverlauf </a:t>
            </a:r>
          </a:p>
          <a:p>
            <a:pPr lvl="1"/>
            <a:r>
              <a:rPr lang="de-DE" dirty="0"/>
              <a:t>Mindestens 80% der Aufgaben eines Moduls bearbeitet</a:t>
            </a:r>
          </a:p>
          <a:p>
            <a:endParaRPr lang="de-DE" dirty="0"/>
          </a:p>
          <a:p>
            <a:r>
              <a:rPr lang="de-DE" dirty="0"/>
              <a:t>Ausschluss doppelter Fälle</a:t>
            </a:r>
          </a:p>
          <a:p>
            <a:endParaRPr lang="de-DE" dirty="0"/>
          </a:p>
          <a:p>
            <a:r>
              <a:rPr lang="de-DE" dirty="0"/>
              <a:t>Bearbeitungszeit pro Modul</a:t>
            </a:r>
          </a:p>
          <a:p>
            <a:pPr lvl="1"/>
            <a:r>
              <a:rPr lang="de-DE" dirty="0"/>
              <a:t>Verteilung</a:t>
            </a:r>
          </a:p>
          <a:p>
            <a:pPr lvl="1"/>
            <a:endParaRPr lang="de-DE" dirty="0"/>
          </a:p>
          <a:p>
            <a:r>
              <a:rPr lang="de-DE" dirty="0"/>
              <a:t>Varianz</a:t>
            </a:r>
          </a:p>
          <a:p>
            <a:pPr lvl="1"/>
            <a:r>
              <a:rPr lang="de-DE" dirty="0"/>
              <a:t>Nullvarianz in Matrizen</a:t>
            </a:r>
          </a:p>
          <a:p>
            <a:pPr lvl="1"/>
            <a:endParaRPr lang="de-DE" dirty="0"/>
          </a:p>
          <a:p>
            <a:r>
              <a:rPr lang="de-DE" dirty="0"/>
              <a:t>Selbstauskunft</a:t>
            </a:r>
          </a:p>
          <a:p>
            <a:endParaRPr lang="de-DE" dirty="0"/>
          </a:p>
        </p:txBody>
      </p:sp>
      <p:sp>
        <p:nvSpPr>
          <p:cNvPr id="7" name="Fußzeilenplatzhalter 1">
            <a:extLst>
              <a:ext uri="{FF2B5EF4-FFF2-40B4-BE49-F238E27FC236}">
                <a16:creationId xmlns:a16="http://schemas.microsoft.com/office/drawing/2014/main" id="{DAEF86C3-0AB3-7642-8CC4-433E053A1D14}"/>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85560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7AC5A3-24F3-2944-A5EA-44D2A1615297}"/>
              </a:ext>
            </a:extLst>
          </p:cNvPr>
          <p:cNvGraphicFramePr>
            <a:graphicFrameLocks/>
          </p:cNvGraphicFramePr>
          <p:nvPr/>
        </p:nvGraphicFramePr>
        <p:xfrm>
          <a:off x="3635896" y="1412776"/>
          <a:ext cx="5508104" cy="4680520"/>
        </p:xfrm>
        <a:graphic>
          <a:graphicData uri="http://schemas.openxmlformats.org/drawingml/2006/chart">
            <c:chart xmlns:c="http://schemas.openxmlformats.org/drawingml/2006/chart" xmlns:r="http://schemas.openxmlformats.org/officeDocument/2006/relationships" r:id="rId3"/>
          </a:graphicData>
        </a:graphic>
      </p:graphicFrame>
      <p:pic>
        <p:nvPicPr>
          <p:cNvPr id="49155" name="Bild 7">
            <a:extLst>
              <a:ext uri="{FF2B5EF4-FFF2-40B4-BE49-F238E27FC236}">
                <a16:creationId xmlns:a16="http://schemas.microsoft.com/office/drawing/2014/main" id="{0FBD2081-9C1C-2C4E-B037-DD5AF1DF04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43878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ußzeilenplatzhalter 1">
            <a:extLst>
              <a:ext uri="{FF2B5EF4-FFF2-40B4-BE49-F238E27FC236}">
                <a16:creationId xmlns:a16="http://schemas.microsoft.com/office/drawing/2014/main" id="{419CDBA1-5C8C-3049-ACB5-61AD29158A63}"/>
              </a:ext>
            </a:extLst>
          </p:cNvPr>
          <p:cNvSpPr>
            <a:spLocks noGrp="1"/>
          </p:cNvSpPr>
          <p:nvPr>
            <p:ph type="ftr" sz="quarter" idx="10"/>
          </p:nvPr>
        </p:nvSpPr>
        <p:spPr>
          <a:xfrm>
            <a:off x="287338" y="6227763"/>
            <a:ext cx="6217634" cy="396875"/>
          </a:xfrm>
        </p:spPr>
        <p:txBody>
          <a:bodyPr/>
          <a:lstStyle/>
          <a:p>
            <a:pPr>
              <a:defRPr/>
            </a:pPr>
            <a:r>
              <a:rPr lang="de-DE" sz="1100" dirty="0">
                <a:solidFill>
                  <a:schemeClr val="tx1"/>
                </a:solidFill>
              </a:rPr>
              <a:t>Tag der Lehre der Universität Paderborn – Round Table A: Online-</a:t>
            </a:r>
            <a:r>
              <a:rPr lang="de-DE" sz="1100" dirty="0" err="1">
                <a:solidFill>
                  <a:schemeClr val="tx1"/>
                </a:solidFill>
              </a:rPr>
              <a:t>Self</a:t>
            </a:r>
            <a:r>
              <a:rPr lang="de-DE" sz="1100" dirty="0">
                <a:solidFill>
                  <a:schemeClr val="tx1"/>
                </a:solidFill>
              </a:rPr>
              <a:t>-Assessments</a:t>
            </a:r>
          </a:p>
          <a:p>
            <a:pPr>
              <a:defRPr/>
            </a:pPr>
            <a:r>
              <a:rPr lang="de-DE" dirty="0">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pic>
        <p:nvPicPr>
          <p:cNvPr id="2" name="Grafik 1">
            <a:extLst>
              <a:ext uri="{FF2B5EF4-FFF2-40B4-BE49-F238E27FC236}">
                <a16:creationId xmlns:a16="http://schemas.microsoft.com/office/drawing/2014/main" id="{5214926F-EC2A-DA4A-9235-ED0C2B721266}"/>
              </a:ext>
            </a:extLst>
          </p:cNvPr>
          <p:cNvPicPr>
            <a:picLocks noChangeAspect="1"/>
          </p:cNvPicPr>
          <p:nvPr/>
        </p:nvPicPr>
        <p:blipFill>
          <a:blip r:embed="rId5"/>
          <a:stretch>
            <a:fillRect/>
          </a:stretch>
        </p:blipFill>
        <p:spPr>
          <a:xfrm>
            <a:off x="124486" y="191961"/>
            <a:ext cx="8724900" cy="711200"/>
          </a:xfrm>
          <a:prstGeom prst="rect">
            <a:avLst/>
          </a:prstGeom>
        </p:spPr>
      </p:pic>
    </p:spTree>
    <p:extLst>
      <p:ext uri="{BB962C8B-B14F-4D97-AF65-F5344CB8AC3E}">
        <p14:creationId xmlns:p14="http://schemas.microsoft.com/office/powerpoint/2010/main" val="390499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3. OSA und Maßnahmen vor Ort sinnvoll verbinden</a:t>
            </a:r>
            <a:br>
              <a:rPr lang="de-DE" dirty="0"/>
            </a:br>
            <a:endParaRPr lang="de-DE" dirty="0"/>
          </a:p>
        </p:txBody>
      </p:sp>
    </p:spTree>
    <p:extLst>
      <p:ext uri="{BB962C8B-B14F-4D97-AF65-F5344CB8AC3E}">
        <p14:creationId xmlns:p14="http://schemas.microsoft.com/office/powerpoint/2010/main" val="390294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6042375-D261-C44C-8528-FACC416C7514}"/>
              </a:ext>
            </a:extLst>
          </p:cNvPr>
          <p:cNvSpPr>
            <a:spLocks noGrp="1"/>
          </p:cNvSpPr>
          <p:nvPr>
            <p:ph type="body" sz="quarter" idx="11"/>
          </p:nvPr>
        </p:nvSpPr>
        <p:spPr/>
        <p:txBody>
          <a:bodyPr/>
          <a:lstStyle/>
          <a:p>
            <a:r>
              <a:rPr lang="de-DE" dirty="0"/>
              <a:t>Impulse</a:t>
            </a:r>
          </a:p>
        </p:txBody>
      </p:sp>
      <p:sp>
        <p:nvSpPr>
          <p:cNvPr id="5" name="Textplatzhalter 4">
            <a:extLst>
              <a:ext uri="{FF2B5EF4-FFF2-40B4-BE49-F238E27FC236}">
                <a16:creationId xmlns:a16="http://schemas.microsoft.com/office/drawing/2014/main" id="{53C40B6D-C997-FE42-8045-84CD585B2C07}"/>
              </a:ext>
            </a:extLst>
          </p:cNvPr>
          <p:cNvSpPr>
            <a:spLocks noGrp="1"/>
          </p:cNvSpPr>
          <p:nvPr>
            <p:ph type="body" sz="quarter" idx="13"/>
          </p:nvPr>
        </p:nvSpPr>
        <p:spPr/>
        <p:txBody>
          <a:bodyPr/>
          <a:lstStyle/>
          <a:p>
            <a:pPr marL="342900" indent="-342900">
              <a:buFont typeface="+mj-lt"/>
              <a:buAutoNum type="arabicPeriod"/>
            </a:pPr>
            <a:r>
              <a:rPr lang="de-DE" dirty="0"/>
              <a:t>SAM – OSA an der RWTH Aachen</a:t>
            </a:r>
          </a:p>
          <a:p>
            <a:pPr marL="342900" indent="-342900">
              <a:buFont typeface="+mj-lt"/>
              <a:buAutoNum type="arabicPeriod"/>
            </a:pPr>
            <a:endParaRPr lang="de-DE" dirty="0"/>
          </a:p>
          <a:p>
            <a:pPr marL="342900" indent="-342900">
              <a:buFont typeface="+mj-lt"/>
              <a:buAutoNum type="arabicPeriod"/>
            </a:pPr>
            <a:r>
              <a:rPr lang="de-DE" dirty="0"/>
              <a:t>Vor- und Nachteile einer verpflichtenden Teilnahme</a:t>
            </a:r>
          </a:p>
          <a:p>
            <a:pPr marL="342900" indent="-342900">
              <a:buFont typeface="+mj-lt"/>
              <a:buAutoNum type="arabicPeriod"/>
            </a:pPr>
            <a:endParaRPr lang="de-DE" dirty="0"/>
          </a:p>
          <a:p>
            <a:pPr marL="342900" indent="-342900">
              <a:buFont typeface="+mj-lt"/>
              <a:buAutoNum type="arabicPeriod"/>
            </a:pPr>
            <a:r>
              <a:rPr lang="de-DE" dirty="0"/>
              <a:t>OSA und Maßnahmen vor Ort sinnvoll verbinden</a:t>
            </a:r>
          </a:p>
          <a:p>
            <a:pPr marL="342900" indent="-342900">
              <a:buFont typeface="+mj-lt"/>
              <a:buAutoNum type="arabicPeriod"/>
            </a:pPr>
            <a:endParaRPr lang="de-DE" dirty="0"/>
          </a:p>
          <a:p>
            <a:pPr marL="342900" indent="-342900">
              <a:buFont typeface="+mj-lt"/>
              <a:buAutoNum type="arabicPeriod"/>
            </a:pPr>
            <a:r>
              <a:rPr lang="de-DE" dirty="0"/>
              <a:t>Rahmenbedingungen für eine erfolgreiche Implementierung</a:t>
            </a:r>
          </a:p>
          <a:p>
            <a:pPr marL="342900" indent="-342900">
              <a:buFont typeface="+mj-lt"/>
              <a:buAutoNum type="arabicPeriod"/>
            </a:pPr>
            <a:endParaRPr lang="de-DE" dirty="0"/>
          </a:p>
          <a:p>
            <a:pPr marL="342900" indent="-342900">
              <a:buFont typeface="+mj-lt"/>
              <a:buAutoNum type="arabicPeriod"/>
            </a:pPr>
            <a:r>
              <a:rPr lang="de-DE" dirty="0"/>
              <a:t>Messbare Wirkungen</a:t>
            </a:r>
          </a:p>
          <a:p>
            <a:pPr marL="342900" indent="-342900">
              <a:buFont typeface="+mj-lt"/>
              <a:buAutoNum type="arabicPeriod"/>
            </a:pPr>
            <a:endParaRPr lang="de-DE" dirty="0"/>
          </a:p>
          <a:p>
            <a:endParaRPr lang="de-DE" dirty="0"/>
          </a:p>
        </p:txBody>
      </p:sp>
      <p:sp>
        <p:nvSpPr>
          <p:cNvPr id="6" name="Fußzeilenplatzhalter 1">
            <a:extLst>
              <a:ext uri="{FF2B5EF4-FFF2-40B4-BE49-F238E27FC236}">
                <a16:creationId xmlns:a16="http://schemas.microsoft.com/office/drawing/2014/main" id="{231B50B1-ADDA-2E43-BE2A-569002A5DD18}"/>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dirty="0"/>
              <a:t>Tag der Lehre der Universität Paderborn – Round Table A: Online-</a:t>
            </a:r>
            <a:r>
              <a:rPr lang="de-DE" sz="1100" dirty="0" err="1"/>
              <a:t>Self</a:t>
            </a:r>
            <a:r>
              <a:rPr lang="de-DE" sz="1100" dirty="0"/>
              <a:t>-Assessments</a:t>
            </a:r>
          </a:p>
          <a:p>
            <a:pPr>
              <a:defRPr/>
            </a:pPr>
            <a:r>
              <a:rPr lang="de-DE" dirty="0">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1647663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OSA und Maßnahmen vor Ort sinnvoll verbinden</a:t>
            </a:r>
          </a:p>
        </p:txBody>
      </p:sp>
      <p:sp>
        <p:nvSpPr>
          <p:cNvPr id="3" name="Textplatzhalter 2"/>
          <p:cNvSpPr>
            <a:spLocks noGrp="1"/>
          </p:cNvSpPr>
          <p:nvPr>
            <p:ph type="body" sz="quarter" idx="11"/>
          </p:nvPr>
        </p:nvSpPr>
        <p:spPr/>
        <p:txBody>
          <a:bodyPr/>
          <a:lstStyle/>
          <a:p>
            <a:r>
              <a:rPr lang="de-DE" dirty="0"/>
              <a:t>Nutzerzahlen</a:t>
            </a:r>
          </a:p>
        </p:txBody>
      </p:sp>
      <p:graphicFrame>
        <p:nvGraphicFramePr>
          <p:cNvPr id="6" name="Diagramm 5"/>
          <p:cNvGraphicFramePr>
            <a:graphicFrameLocks noGrp="1"/>
          </p:cNvGraphicFramePr>
          <p:nvPr>
            <p:extLst/>
          </p:nvPr>
        </p:nvGraphicFramePr>
        <p:xfrm>
          <a:off x="485573" y="1485596"/>
          <a:ext cx="7711749" cy="4498520"/>
        </p:xfrm>
        <a:graphic>
          <a:graphicData uri="http://schemas.openxmlformats.org/drawingml/2006/chart">
            <c:chart xmlns:c="http://schemas.openxmlformats.org/drawingml/2006/chart" xmlns:r="http://schemas.openxmlformats.org/officeDocument/2006/relationships" r:id="rId2"/>
          </a:graphicData>
        </a:graphic>
      </p:graphicFrame>
      <p:sp>
        <p:nvSpPr>
          <p:cNvPr id="8" name="Fußzeilenplatzhalter 1">
            <a:extLst>
              <a:ext uri="{FF2B5EF4-FFF2-40B4-BE49-F238E27FC236}">
                <a16:creationId xmlns:a16="http://schemas.microsoft.com/office/drawing/2014/main" id="{8ABE682B-C780-2D4E-B643-162DC4AA692A}"/>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181105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OSA und Maßnahmen vor Ort sinnvoll verbinden</a:t>
            </a:r>
          </a:p>
        </p:txBody>
      </p:sp>
      <p:sp>
        <p:nvSpPr>
          <p:cNvPr id="3" name="Textplatzhalter 2"/>
          <p:cNvSpPr>
            <a:spLocks noGrp="1"/>
          </p:cNvSpPr>
          <p:nvPr>
            <p:ph type="body" sz="quarter" idx="11"/>
          </p:nvPr>
        </p:nvSpPr>
        <p:spPr/>
        <p:txBody>
          <a:bodyPr/>
          <a:lstStyle/>
          <a:p>
            <a:r>
              <a:rPr lang="de-DE" dirty="0"/>
              <a:t>SAM on Tour </a:t>
            </a:r>
            <a:r>
              <a:rPr lang="mr-IN" dirty="0"/>
              <a:t>–</a:t>
            </a:r>
            <a:r>
              <a:rPr lang="de-DE" dirty="0"/>
              <a:t> Angebot für Schulen vor Ort</a:t>
            </a:r>
          </a:p>
        </p:txBody>
      </p:sp>
      <p:pic>
        <p:nvPicPr>
          <p:cNvPr id="7" name="Bild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148" y="1256704"/>
            <a:ext cx="3168353" cy="205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Bild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9624" y="3363019"/>
            <a:ext cx="2701445" cy="2664296"/>
          </a:xfrm>
          <a:prstGeom prst="rect">
            <a:avLst/>
          </a:prstGeom>
          <a:noFill/>
          <a:ln w="12700">
            <a:solidFill>
              <a:srgbClr val="1298DE"/>
            </a:solidFill>
            <a:miter lim="800000"/>
            <a:headEnd/>
            <a:tailEnd/>
          </a:ln>
          <a:extLst>
            <a:ext uri="{909E8E84-426E-40dd-AFC4-6F175D3DCCD1}">
              <a14:hiddenFill xmlns="" xmlns:a14="http://schemas.microsoft.com/office/drawing/2010/main">
                <a:solidFill>
                  <a:srgbClr val="FFFFFF"/>
                </a:solidFill>
              </a14:hiddenFill>
            </a:ext>
          </a:extLst>
        </p:spPr>
      </p:pic>
      <p:sp>
        <p:nvSpPr>
          <p:cNvPr id="10" name="Textfeld 9"/>
          <p:cNvSpPr txBox="1"/>
          <p:nvPr/>
        </p:nvSpPr>
        <p:spPr>
          <a:xfrm>
            <a:off x="288213" y="1747433"/>
            <a:ext cx="5501270" cy="3816430"/>
          </a:xfrm>
          <a:prstGeom prst="rect">
            <a:avLst/>
          </a:prstGeom>
          <a:noFill/>
        </p:spPr>
        <p:txBody>
          <a:bodyPr wrap="square" rtlCol="0">
            <a:spAutoFit/>
          </a:bodyPr>
          <a:lstStyle/>
          <a:p>
            <a:pPr marL="285750" indent="-285750">
              <a:spcBef>
                <a:spcPts val="1200"/>
              </a:spcBef>
              <a:buFont typeface="Arial"/>
              <a:buChar char="•"/>
            </a:pPr>
            <a:r>
              <a:rPr lang="de-DE" dirty="0"/>
              <a:t>Mobiler PC-Pool (30 Plätze)</a:t>
            </a:r>
          </a:p>
          <a:p>
            <a:pPr marL="285750" indent="-285750">
              <a:spcBef>
                <a:spcPts val="1200"/>
              </a:spcBef>
              <a:buFont typeface="Arial"/>
              <a:buChar char="•"/>
            </a:pPr>
            <a:r>
              <a:rPr lang="de-DE" dirty="0"/>
              <a:t>Vertrautes Umfeld für Schüler/innen</a:t>
            </a:r>
          </a:p>
          <a:p>
            <a:pPr marL="285750" indent="-285750">
              <a:spcBef>
                <a:spcPts val="1200"/>
              </a:spcBef>
              <a:buFont typeface="Arial"/>
              <a:buChar char="•"/>
            </a:pPr>
            <a:r>
              <a:rPr lang="de-DE" dirty="0"/>
              <a:t>Minimale technische Anforderungen</a:t>
            </a:r>
          </a:p>
          <a:p>
            <a:pPr marL="742950" lvl="1" indent="-285750">
              <a:spcBef>
                <a:spcPts val="1200"/>
              </a:spcBef>
              <a:buFont typeface="Arial"/>
              <a:buChar char="•"/>
            </a:pPr>
            <a:r>
              <a:rPr lang="de-DE" dirty="0"/>
              <a:t>Abgeschlossenes Netzwerk</a:t>
            </a:r>
          </a:p>
          <a:p>
            <a:pPr marL="742950" lvl="1" indent="-285750">
              <a:spcBef>
                <a:spcPts val="1200"/>
              </a:spcBef>
              <a:buFont typeface="Arial"/>
              <a:buChar char="•"/>
            </a:pPr>
            <a:r>
              <a:rPr lang="de-DE" dirty="0"/>
              <a:t>Lokaler Server</a:t>
            </a:r>
          </a:p>
          <a:p>
            <a:pPr marL="742950" lvl="1" indent="-285750">
              <a:spcBef>
                <a:spcPts val="1200"/>
              </a:spcBef>
              <a:buFont typeface="Arial"/>
              <a:buChar char="•"/>
            </a:pPr>
            <a:r>
              <a:rPr lang="de-DE" dirty="0"/>
              <a:t>Keine Internetverbindung erforderlich</a:t>
            </a:r>
          </a:p>
          <a:p>
            <a:pPr marL="742950" lvl="1" indent="-285750">
              <a:spcBef>
                <a:spcPts val="1200"/>
              </a:spcBef>
              <a:buFont typeface="Arial"/>
              <a:buChar char="•"/>
            </a:pPr>
            <a:endParaRPr lang="de-DE" dirty="0"/>
          </a:p>
          <a:p>
            <a:pPr marL="285750" indent="-285750">
              <a:spcBef>
                <a:spcPts val="1200"/>
              </a:spcBef>
              <a:buFont typeface="Arial"/>
              <a:buChar char="•"/>
            </a:pPr>
            <a:r>
              <a:rPr lang="de-DE" dirty="0"/>
              <a:t>Kooperation mit Zentraler Studienberatung</a:t>
            </a:r>
          </a:p>
          <a:p>
            <a:pPr marL="742950" lvl="1" indent="-285750">
              <a:spcBef>
                <a:spcPts val="1200"/>
              </a:spcBef>
              <a:buFont typeface="Arial"/>
              <a:buChar char="•"/>
            </a:pPr>
            <a:r>
              <a:rPr lang="de-DE" dirty="0"/>
              <a:t>Vortrag &amp; Beratung im Nebenraum</a:t>
            </a:r>
          </a:p>
        </p:txBody>
      </p:sp>
      <p:sp>
        <p:nvSpPr>
          <p:cNvPr id="11" name="Fußzeilenplatzhalter 1">
            <a:extLst>
              <a:ext uri="{FF2B5EF4-FFF2-40B4-BE49-F238E27FC236}">
                <a16:creationId xmlns:a16="http://schemas.microsoft.com/office/drawing/2014/main" id="{6CDB6F6C-0F1A-DE43-8D95-04CFB0260026}"/>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352562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4. Rahmenbedingungen für eine erfolgreiche Implementierung</a:t>
            </a:r>
            <a:br>
              <a:rPr lang="de-DE" dirty="0"/>
            </a:br>
            <a:endParaRPr lang="de-DE" dirty="0"/>
          </a:p>
        </p:txBody>
      </p:sp>
    </p:spTree>
    <p:extLst>
      <p:ext uri="{BB962C8B-B14F-4D97-AF65-F5344CB8AC3E}">
        <p14:creationId xmlns:p14="http://schemas.microsoft.com/office/powerpoint/2010/main" val="294417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Rahmenbedingungen für eine erfolgreiche Implementation</a:t>
            </a:r>
          </a:p>
        </p:txBody>
      </p:sp>
      <p:sp>
        <p:nvSpPr>
          <p:cNvPr id="3" name="Textplatzhalter 2"/>
          <p:cNvSpPr>
            <a:spLocks noGrp="1"/>
          </p:cNvSpPr>
          <p:nvPr>
            <p:ph type="body" sz="quarter" idx="11"/>
          </p:nvPr>
        </p:nvSpPr>
        <p:spPr/>
        <p:txBody>
          <a:bodyPr/>
          <a:lstStyle/>
          <a:p>
            <a:r>
              <a:rPr lang="de-DE" dirty="0"/>
              <a:t>Prozess des anonymen </a:t>
            </a:r>
            <a:r>
              <a:rPr lang="de-DE" dirty="0" err="1"/>
              <a:t>Datenmatchings</a:t>
            </a:r>
            <a:endParaRPr lang="de-DE" dirty="0"/>
          </a:p>
        </p:txBody>
      </p:sp>
      <p:sp>
        <p:nvSpPr>
          <p:cNvPr id="44" name="Rechteck 43"/>
          <p:cNvSpPr>
            <a:spLocks noChangeArrowheads="1"/>
          </p:cNvSpPr>
          <p:nvPr/>
        </p:nvSpPr>
        <p:spPr bwMode="auto">
          <a:xfrm>
            <a:off x="275165" y="1553969"/>
            <a:ext cx="8247616" cy="1511024"/>
          </a:xfrm>
          <a:prstGeom prst="rect">
            <a:avLst/>
          </a:prstGeom>
          <a:solidFill>
            <a:schemeClr val="bg1"/>
          </a:solidFill>
          <a:ln w="38100">
            <a:solidFill>
              <a:srgbClr val="1C3E81"/>
            </a:solidFill>
            <a:round/>
            <a:headEnd/>
            <a:tailEnd/>
          </a:ln>
        </p:spPr>
        <p:txBody>
          <a:bodyPr/>
          <a:lstStyle/>
          <a:p>
            <a:endParaRPr lang="de-DE">
              <a:solidFill>
                <a:srgbClr val="FFFFFF"/>
              </a:solidFill>
            </a:endParaRPr>
          </a:p>
        </p:txBody>
      </p:sp>
      <p:sp>
        <p:nvSpPr>
          <p:cNvPr id="45" name="Rechteck 44"/>
          <p:cNvSpPr>
            <a:spLocks noChangeArrowheads="1"/>
          </p:cNvSpPr>
          <p:nvPr/>
        </p:nvSpPr>
        <p:spPr bwMode="auto">
          <a:xfrm>
            <a:off x="5138549" y="4707851"/>
            <a:ext cx="2036913" cy="591081"/>
          </a:xfrm>
          <a:prstGeom prst="rect">
            <a:avLst/>
          </a:prstGeom>
          <a:solidFill>
            <a:srgbClr val="1C3E81"/>
          </a:solidFill>
          <a:ln w="9525">
            <a:solidFill>
              <a:schemeClr val="tx1"/>
            </a:solidFill>
            <a:round/>
            <a:headEnd/>
            <a:tailEnd/>
          </a:ln>
        </p:spPr>
        <p:txBody>
          <a:bodyPr anchor="ctr"/>
          <a:lstStyle/>
          <a:p>
            <a:pPr algn="ctr"/>
            <a:r>
              <a:rPr lang="de-DE" sz="1200">
                <a:solidFill>
                  <a:schemeClr val="bg1"/>
                </a:solidFill>
              </a:rPr>
              <a:t>Studienverlaufsdaten</a:t>
            </a:r>
            <a:br>
              <a:rPr lang="de-DE" sz="1200">
                <a:solidFill>
                  <a:schemeClr val="bg1"/>
                </a:solidFill>
              </a:rPr>
            </a:br>
            <a:r>
              <a:rPr lang="de-DE" sz="1200">
                <a:solidFill>
                  <a:schemeClr val="bg1"/>
                </a:solidFill>
              </a:rPr>
              <a:t>Zentrales Prüfungsamt</a:t>
            </a:r>
          </a:p>
        </p:txBody>
      </p:sp>
      <p:sp>
        <p:nvSpPr>
          <p:cNvPr id="46" name="Pfeil nach rechts 45"/>
          <p:cNvSpPr>
            <a:spLocks noChangeArrowheads="1"/>
          </p:cNvSpPr>
          <p:nvPr/>
        </p:nvSpPr>
        <p:spPr bwMode="auto">
          <a:xfrm>
            <a:off x="1918024" y="2342077"/>
            <a:ext cx="1971721" cy="197027"/>
          </a:xfrm>
          <a:prstGeom prst="rightArrow">
            <a:avLst>
              <a:gd name="adj1" fmla="val 50000"/>
              <a:gd name="adj2" fmla="val 50037"/>
            </a:avLst>
          </a:prstGeom>
          <a:solidFill>
            <a:srgbClr val="83BAF3"/>
          </a:solidFill>
          <a:ln w="9525">
            <a:solidFill>
              <a:schemeClr val="tx1"/>
            </a:solidFill>
            <a:round/>
            <a:headEnd/>
            <a:tailEnd/>
          </a:ln>
        </p:spPr>
        <p:txBody>
          <a:bodyPr/>
          <a:lstStyle/>
          <a:p>
            <a:endParaRPr lang="de-DE"/>
          </a:p>
        </p:txBody>
      </p:sp>
      <p:pic>
        <p:nvPicPr>
          <p:cNvPr id="47" name="Bild 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1579" y="1881381"/>
            <a:ext cx="1051777" cy="1051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8" name="Gruppierung 47"/>
          <p:cNvGrpSpPr>
            <a:grpSpLocks/>
          </p:cNvGrpSpPr>
          <p:nvPr/>
        </p:nvGrpSpPr>
        <p:grpSpPr bwMode="auto">
          <a:xfrm>
            <a:off x="590988" y="1881381"/>
            <a:ext cx="1130009" cy="1131457"/>
            <a:chOff x="1907704" y="1412776"/>
            <a:chExt cx="1239049" cy="1239049"/>
          </a:xfrm>
        </p:grpSpPr>
        <p:pic>
          <p:nvPicPr>
            <p:cNvPr id="77" name="Bild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12776"/>
              <a:ext cx="1239049" cy="1239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 name="Abgerundetes Rechteck 77"/>
            <p:cNvSpPr/>
            <p:nvPr/>
          </p:nvSpPr>
          <p:spPr>
            <a:xfrm>
              <a:off x="2091973" y="1620606"/>
              <a:ext cx="867334" cy="491812"/>
            </a:xfrm>
            <a:prstGeom prst="roundRect">
              <a:avLst>
                <a:gd name="adj" fmla="val 3031"/>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79" name="Bild 19" descr="rwth_sam_bild_rg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8510" y="1716115"/>
              <a:ext cx="787262" cy="255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9" name="Bild 4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8435" y="1948023"/>
            <a:ext cx="1529858" cy="1066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Pfeil nach rechts 49"/>
          <p:cNvSpPr>
            <a:spLocks noChangeArrowheads="1"/>
          </p:cNvSpPr>
          <p:nvPr/>
        </p:nvSpPr>
        <p:spPr bwMode="auto">
          <a:xfrm>
            <a:off x="5138549" y="2342077"/>
            <a:ext cx="1971720" cy="197027"/>
          </a:xfrm>
          <a:prstGeom prst="rightArrow">
            <a:avLst>
              <a:gd name="adj1" fmla="val 50000"/>
              <a:gd name="adj2" fmla="val 50037"/>
            </a:avLst>
          </a:prstGeom>
          <a:solidFill>
            <a:srgbClr val="83BAF3"/>
          </a:solidFill>
          <a:ln w="9525">
            <a:solidFill>
              <a:schemeClr val="tx1"/>
            </a:solidFill>
            <a:round/>
            <a:headEnd/>
            <a:tailEnd/>
          </a:ln>
        </p:spPr>
        <p:txBody>
          <a:bodyPr/>
          <a:lstStyle/>
          <a:p>
            <a:endParaRPr lang="de-DE"/>
          </a:p>
        </p:txBody>
      </p:sp>
      <p:sp>
        <p:nvSpPr>
          <p:cNvPr id="51" name="Rechteck 50"/>
          <p:cNvSpPr>
            <a:spLocks noChangeArrowheads="1"/>
          </p:cNvSpPr>
          <p:nvPr/>
        </p:nvSpPr>
        <p:spPr bwMode="auto">
          <a:xfrm>
            <a:off x="2049859" y="3892217"/>
            <a:ext cx="1313997" cy="591081"/>
          </a:xfrm>
          <a:prstGeom prst="rect">
            <a:avLst/>
          </a:prstGeom>
          <a:solidFill>
            <a:srgbClr val="83BAF3"/>
          </a:solidFill>
          <a:ln w="9525">
            <a:solidFill>
              <a:schemeClr val="tx1"/>
            </a:solidFill>
            <a:round/>
            <a:headEnd/>
            <a:tailEnd/>
          </a:ln>
        </p:spPr>
        <p:txBody>
          <a:bodyPr anchor="ctr"/>
          <a:lstStyle/>
          <a:p>
            <a:pPr algn="ctr"/>
            <a:r>
              <a:rPr lang="de-DE" sz="1200"/>
              <a:t>Teilnahme-bestätigung </a:t>
            </a:r>
            <a:br>
              <a:rPr lang="de-DE" sz="1200"/>
            </a:br>
            <a:r>
              <a:rPr lang="de-DE" sz="1200"/>
              <a:t>mit Barcode</a:t>
            </a:r>
          </a:p>
        </p:txBody>
      </p:sp>
      <p:sp>
        <p:nvSpPr>
          <p:cNvPr id="52" name="Rechteck 51"/>
          <p:cNvSpPr>
            <a:spLocks noChangeArrowheads="1"/>
          </p:cNvSpPr>
          <p:nvPr/>
        </p:nvSpPr>
        <p:spPr bwMode="auto">
          <a:xfrm>
            <a:off x="407000" y="4707851"/>
            <a:ext cx="1313997" cy="591081"/>
          </a:xfrm>
          <a:prstGeom prst="rect">
            <a:avLst/>
          </a:prstGeom>
          <a:solidFill>
            <a:srgbClr val="1C3E81"/>
          </a:solidFill>
          <a:ln w="9525">
            <a:solidFill>
              <a:schemeClr val="tx1"/>
            </a:solidFill>
            <a:round/>
            <a:headEnd/>
            <a:tailEnd/>
          </a:ln>
        </p:spPr>
        <p:txBody>
          <a:bodyPr anchor="ctr"/>
          <a:lstStyle/>
          <a:p>
            <a:pPr algn="ctr"/>
            <a:r>
              <a:rPr lang="de-DE" sz="1200">
                <a:solidFill>
                  <a:schemeClr val="bg1"/>
                </a:solidFill>
              </a:rPr>
              <a:t>Anonyme Ergebnis-Speicherung</a:t>
            </a:r>
          </a:p>
        </p:txBody>
      </p:sp>
      <p:cxnSp>
        <p:nvCxnSpPr>
          <p:cNvPr id="53" name="Gerade Verbindung mit Pfeil 52"/>
          <p:cNvCxnSpPr>
            <a:cxnSpLocks noChangeShapeType="1"/>
          </p:cNvCxnSpPr>
          <p:nvPr/>
        </p:nvCxnSpPr>
        <p:spPr bwMode="auto">
          <a:xfrm>
            <a:off x="1064723" y="3064992"/>
            <a:ext cx="0" cy="1642859"/>
          </a:xfrm>
          <a:prstGeom prst="straightConnector1">
            <a:avLst/>
          </a:prstGeom>
          <a:noFill/>
          <a:ln w="9525">
            <a:solidFill>
              <a:schemeClr val="tx1"/>
            </a:solidFill>
            <a:round/>
            <a:headEnd/>
            <a:tailEnd type="arrow" w="med" len="med"/>
          </a:ln>
        </p:spPr>
      </p:cxnSp>
      <p:sp>
        <p:nvSpPr>
          <p:cNvPr id="54" name="Rechteck 53"/>
          <p:cNvSpPr>
            <a:spLocks noChangeArrowheads="1"/>
          </p:cNvSpPr>
          <p:nvPr/>
        </p:nvSpPr>
        <p:spPr bwMode="auto">
          <a:xfrm>
            <a:off x="538834" y="1487327"/>
            <a:ext cx="1313998" cy="591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de-DE" sz="1200" b="1" dirty="0"/>
              <a:t>Durchführung SAM</a:t>
            </a:r>
          </a:p>
        </p:txBody>
      </p:sp>
      <p:sp>
        <p:nvSpPr>
          <p:cNvPr id="55" name="Rechteck 54"/>
          <p:cNvSpPr>
            <a:spLocks noChangeArrowheads="1"/>
          </p:cNvSpPr>
          <p:nvPr/>
        </p:nvSpPr>
        <p:spPr bwMode="auto">
          <a:xfrm>
            <a:off x="3692718" y="1487327"/>
            <a:ext cx="1971720" cy="591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de-DE" sz="1200" b="1"/>
              <a:t>Einschreibung RWTH</a:t>
            </a:r>
          </a:p>
        </p:txBody>
      </p:sp>
      <p:sp>
        <p:nvSpPr>
          <p:cNvPr id="56" name="Rechteck 55"/>
          <p:cNvSpPr>
            <a:spLocks noChangeArrowheads="1"/>
          </p:cNvSpPr>
          <p:nvPr/>
        </p:nvSpPr>
        <p:spPr bwMode="auto">
          <a:xfrm>
            <a:off x="6913242" y="1487327"/>
            <a:ext cx="1674731" cy="591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de-DE" sz="1200" b="1"/>
              <a:t>Abschluss Studium</a:t>
            </a:r>
          </a:p>
        </p:txBody>
      </p:sp>
      <p:cxnSp>
        <p:nvCxnSpPr>
          <p:cNvPr id="57" name="Gerade Verbindung mit Pfeil 56"/>
          <p:cNvCxnSpPr>
            <a:cxnSpLocks noChangeShapeType="1"/>
          </p:cNvCxnSpPr>
          <p:nvPr/>
        </p:nvCxnSpPr>
        <p:spPr bwMode="auto">
          <a:xfrm>
            <a:off x="5699207" y="3064992"/>
            <a:ext cx="0" cy="1642859"/>
          </a:xfrm>
          <a:prstGeom prst="straightConnector1">
            <a:avLst/>
          </a:prstGeom>
          <a:noFill/>
          <a:ln w="9525">
            <a:solidFill>
              <a:schemeClr val="tx1"/>
            </a:solidFill>
            <a:round/>
            <a:headEnd/>
            <a:tailEnd type="arrow" w="med" len="med"/>
          </a:ln>
        </p:spPr>
      </p:cxnSp>
      <p:cxnSp>
        <p:nvCxnSpPr>
          <p:cNvPr id="58" name="Gerade Verbindung mit Pfeil 57"/>
          <p:cNvCxnSpPr>
            <a:cxnSpLocks noChangeShapeType="1"/>
          </p:cNvCxnSpPr>
          <p:nvPr/>
        </p:nvCxnSpPr>
        <p:spPr bwMode="auto">
          <a:xfrm>
            <a:off x="5896234" y="3064992"/>
            <a:ext cx="0" cy="1642859"/>
          </a:xfrm>
          <a:prstGeom prst="straightConnector1">
            <a:avLst/>
          </a:prstGeom>
          <a:noFill/>
          <a:ln w="9525">
            <a:solidFill>
              <a:schemeClr val="tx1"/>
            </a:solidFill>
            <a:round/>
            <a:headEnd/>
            <a:tailEnd type="arrow" w="med" len="med"/>
          </a:ln>
        </p:spPr>
      </p:cxnSp>
      <p:cxnSp>
        <p:nvCxnSpPr>
          <p:cNvPr id="59" name="Gerade Verbindung mit Pfeil 58"/>
          <p:cNvCxnSpPr>
            <a:cxnSpLocks noChangeShapeType="1"/>
          </p:cNvCxnSpPr>
          <p:nvPr/>
        </p:nvCxnSpPr>
        <p:spPr bwMode="auto">
          <a:xfrm>
            <a:off x="6093261" y="3064992"/>
            <a:ext cx="0" cy="1642859"/>
          </a:xfrm>
          <a:prstGeom prst="straightConnector1">
            <a:avLst/>
          </a:prstGeom>
          <a:noFill/>
          <a:ln w="9525">
            <a:solidFill>
              <a:schemeClr val="tx1"/>
            </a:solidFill>
            <a:round/>
            <a:headEnd/>
            <a:tailEnd type="arrow" w="med" len="med"/>
          </a:ln>
        </p:spPr>
      </p:cxnSp>
      <p:cxnSp>
        <p:nvCxnSpPr>
          <p:cNvPr id="60" name="Gerade Verbindung mit Pfeil 59"/>
          <p:cNvCxnSpPr>
            <a:cxnSpLocks noChangeShapeType="1"/>
          </p:cNvCxnSpPr>
          <p:nvPr/>
        </p:nvCxnSpPr>
        <p:spPr bwMode="auto">
          <a:xfrm>
            <a:off x="6290289" y="3064992"/>
            <a:ext cx="0" cy="1642859"/>
          </a:xfrm>
          <a:prstGeom prst="straightConnector1">
            <a:avLst/>
          </a:prstGeom>
          <a:noFill/>
          <a:ln w="9525">
            <a:solidFill>
              <a:schemeClr val="tx1"/>
            </a:solidFill>
            <a:round/>
            <a:headEnd/>
            <a:tailEnd type="arrow" w="med" len="med"/>
          </a:ln>
        </p:spPr>
      </p:cxnSp>
      <p:cxnSp>
        <p:nvCxnSpPr>
          <p:cNvPr id="61" name="Gerade Verbindung mit Pfeil 60"/>
          <p:cNvCxnSpPr>
            <a:cxnSpLocks noChangeShapeType="1"/>
          </p:cNvCxnSpPr>
          <p:nvPr/>
        </p:nvCxnSpPr>
        <p:spPr bwMode="auto">
          <a:xfrm>
            <a:off x="6487316" y="3064992"/>
            <a:ext cx="0" cy="1642859"/>
          </a:xfrm>
          <a:prstGeom prst="straightConnector1">
            <a:avLst/>
          </a:prstGeom>
          <a:noFill/>
          <a:ln w="9525">
            <a:solidFill>
              <a:schemeClr val="tx1"/>
            </a:solidFill>
            <a:round/>
            <a:headEnd/>
            <a:tailEnd type="arrow" w="med" len="med"/>
          </a:ln>
        </p:spPr>
      </p:cxnSp>
      <p:cxnSp>
        <p:nvCxnSpPr>
          <p:cNvPr id="62" name="Gerade Verbindung mit Pfeil 61"/>
          <p:cNvCxnSpPr>
            <a:cxnSpLocks noChangeShapeType="1"/>
          </p:cNvCxnSpPr>
          <p:nvPr/>
        </p:nvCxnSpPr>
        <p:spPr bwMode="auto">
          <a:xfrm>
            <a:off x="6684343" y="3064992"/>
            <a:ext cx="0" cy="1642859"/>
          </a:xfrm>
          <a:prstGeom prst="straightConnector1">
            <a:avLst/>
          </a:prstGeom>
          <a:noFill/>
          <a:ln w="9525">
            <a:solidFill>
              <a:schemeClr val="tx1"/>
            </a:solidFill>
            <a:round/>
            <a:headEnd/>
            <a:tailEnd type="arrow" w="med" len="med"/>
          </a:ln>
        </p:spPr>
      </p:cxnSp>
      <p:sp>
        <p:nvSpPr>
          <p:cNvPr id="63" name="Textfeld 62"/>
          <p:cNvSpPr txBox="1">
            <a:spLocks noChangeArrowheads="1"/>
          </p:cNvSpPr>
          <p:nvPr/>
        </p:nvSpPr>
        <p:spPr bwMode="auto">
          <a:xfrm>
            <a:off x="5634015" y="3731408"/>
            <a:ext cx="1082200" cy="2535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sz="1200"/>
              <a:t>Prüfungsdaten</a:t>
            </a:r>
          </a:p>
        </p:txBody>
      </p:sp>
      <p:grpSp>
        <p:nvGrpSpPr>
          <p:cNvPr id="64" name="Gruppierung 63"/>
          <p:cNvGrpSpPr>
            <a:grpSpLocks/>
          </p:cNvGrpSpPr>
          <p:nvPr/>
        </p:nvGrpSpPr>
        <p:grpSpPr bwMode="auto">
          <a:xfrm>
            <a:off x="2837967" y="5271407"/>
            <a:ext cx="1116970" cy="722915"/>
            <a:chOff x="2843808" y="5415334"/>
            <a:chExt cx="1224136" cy="792088"/>
          </a:xfrm>
        </p:grpSpPr>
        <p:sp>
          <p:nvSpPr>
            <p:cNvPr id="75" name="Oval 91"/>
            <p:cNvSpPr>
              <a:spLocks noChangeArrowheads="1"/>
            </p:cNvSpPr>
            <p:nvPr/>
          </p:nvSpPr>
          <p:spPr bwMode="auto">
            <a:xfrm>
              <a:off x="2843808" y="5415334"/>
              <a:ext cx="792088" cy="792088"/>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6" name="Oval 92"/>
            <p:cNvSpPr>
              <a:spLocks noChangeArrowheads="1"/>
            </p:cNvSpPr>
            <p:nvPr/>
          </p:nvSpPr>
          <p:spPr bwMode="auto">
            <a:xfrm>
              <a:off x="3275856" y="5415334"/>
              <a:ext cx="792088" cy="792088"/>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grpSp>
      <p:cxnSp>
        <p:nvCxnSpPr>
          <p:cNvPr id="65" name="Gewinkelte Verbindung 64"/>
          <p:cNvCxnSpPr>
            <a:cxnSpLocks noChangeShapeType="1"/>
            <a:stCxn id="52" idx="2"/>
            <a:endCxn id="75" idx="2"/>
          </p:cNvCxnSpPr>
          <p:nvPr/>
        </p:nvCxnSpPr>
        <p:spPr bwMode="auto">
          <a:xfrm rot="16200000" flipH="1">
            <a:off x="1784016" y="4579639"/>
            <a:ext cx="334657" cy="1773245"/>
          </a:xfrm>
          <a:prstGeom prst="bentConnector2">
            <a:avLst/>
          </a:prstGeom>
          <a:noFill/>
          <a:ln w="9525">
            <a:solidFill>
              <a:schemeClr val="tx1"/>
            </a:solidFill>
            <a:round/>
            <a:headEnd/>
            <a:tailEnd type="arrow" w="med" len="med"/>
          </a:ln>
        </p:spPr>
      </p:cxnSp>
      <p:cxnSp>
        <p:nvCxnSpPr>
          <p:cNvPr id="66" name="Gewinkelte Verbindung 65"/>
          <p:cNvCxnSpPr>
            <a:cxnSpLocks noChangeShapeType="1"/>
            <a:stCxn id="45" idx="2"/>
            <a:endCxn id="76" idx="6"/>
          </p:cNvCxnSpPr>
          <p:nvPr/>
        </p:nvCxnSpPr>
        <p:spPr bwMode="auto">
          <a:xfrm rot="5400000">
            <a:off x="4888642" y="4365227"/>
            <a:ext cx="334657" cy="2202068"/>
          </a:xfrm>
          <a:prstGeom prst="bentConnector2">
            <a:avLst/>
          </a:prstGeom>
          <a:noFill/>
          <a:ln w="9525">
            <a:solidFill>
              <a:schemeClr val="tx1"/>
            </a:solidFill>
            <a:round/>
            <a:headEnd/>
            <a:tailEnd type="arrow" w="med" len="med"/>
          </a:ln>
        </p:spPr>
      </p:cxnSp>
      <p:cxnSp>
        <p:nvCxnSpPr>
          <p:cNvPr id="67" name="Gerade Verbindung mit Pfeil 66"/>
          <p:cNvCxnSpPr>
            <a:cxnSpLocks noChangeShapeType="1"/>
            <a:stCxn id="51" idx="3"/>
          </p:cNvCxnSpPr>
          <p:nvPr/>
        </p:nvCxnSpPr>
        <p:spPr bwMode="auto">
          <a:xfrm flipV="1">
            <a:off x="3363856" y="4181963"/>
            <a:ext cx="591082" cy="5795"/>
          </a:xfrm>
          <a:prstGeom prst="straightConnector1">
            <a:avLst/>
          </a:prstGeom>
          <a:noFill/>
          <a:ln w="9525">
            <a:solidFill>
              <a:schemeClr val="tx1"/>
            </a:solidFill>
            <a:round/>
            <a:headEnd/>
            <a:tailEnd type="arrow" w="med" len="med"/>
          </a:ln>
        </p:spPr>
      </p:cxnSp>
      <p:cxnSp>
        <p:nvCxnSpPr>
          <p:cNvPr id="68" name="Gewinkelte Verbindung 67"/>
          <p:cNvCxnSpPr>
            <a:cxnSpLocks noChangeShapeType="1"/>
            <a:endCxn id="45" idx="1"/>
          </p:cNvCxnSpPr>
          <p:nvPr/>
        </p:nvCxnSpPr>
        <p:spPr bwMode="auto">
          <a:xfrm rot="16200000" flipH="1">
            <a:off x="4563403" y="4428247"/>
            <a:ext cx="559209" cy="591082"/>
          </a:xfrm>
          <a:prstGeom prst="bentConnector2">
            <a:avLst/>
          </a:prstGeom>
          <a:noFill/>
          <a:ln w="9525">
            <a:solidFill>
              <a:schemeClr val="tx1"/>
            </a:solidFill>
            <a:round/>
            <a:headEnd/>
            <a:tailEnd type="arrow" w="med" len="med"/>
          </a:ln>
        </p:spPr>
      </p:cxnSp>
      <p:cxnSp>
        <p:nvCxnSpPr>
          <p:cNvPr id="69" name="Gerade Verbindung 68"/>
          <p:cNvCxnSpPr>
            <a:cxnSpLocks noChangeShapeType="1"/>
          </p:cNvCxnSpPr>
          <p:nvPr/>
        </p:nvCxnSpPr>
        <p:spPr bwMode="auto">
          <a:xfrm>
            <a:off x="4547468" y="3234494"/>
            <a:ext cx="0" cy="657723"/>
          </a:xfrm>
          <a:prstGeom prst="line">
            <a:avLst/>
          </a:prstGeom>
          <a:noFill/>
          <a:ln w="9525">
            <a:solidFill>
              <a:schemeClr val="tx1"/>
            </a:solidFill>
            <a:round/>
            <a:headEnd/>
            <a:tailEnd/>
          </a:ln>
        </p:spPr>
      </p:cxnSp>
      <p:pic>
        <p:nvPicPr>
          <p:cNvPr id="70" name="Bild 6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86772" y="3695190"/>
            <a:ext cx="986584" cy="921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Bild 7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3527" y="3563355"/>
            <a:ext cx="788109" cy="272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2" name="Gewinkelte Verbindung 71"/>
          <p:cNvCxnSpPr>
            <a:cxnSpLocks noChangeShapeType="1"/>
            <a:endCxn id="51" idx="1"/>
          </p:cNvCxnSpPr>
          <p:nvPr/>
        </p:nvCxnSpPr>
        <p:spPr bwMode="auto">
          <a:xfrm rot="16200000" flipH="1">
            <a:off x="1061101" y="3199000"/>
            <a:ext cx="1122765" cy="854750"/>
          </a:xfrm>
          <a:prstGeom prst="bentConnector2">
            <a:avLst/>
          </a:prstGeom>
          <a:noFill/>
          <a:ln w="9525">
            <a:solidFill>
              <a:schemeClr val="tx1"/>
            </a:solidFill>
            <a:round/>
            <a:headEnd/>
            <a:tailEnd type="arrow" w="med" len="med"/>
          </a:ln>
        </p:spPr>
      </p:cxnSp>
      <p:pic>
        <p:nvPicPr>
          <p:cNvPr id="73" name="Bild 7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2832" y="5684294"/>
            <a:ext cx="788109" cy="272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 name="Bild 7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53413" y="5684294"/>
            <a:ext cx="788109" cy="272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Fußzeilenplatzhalter 1">
            <a:extLst>
              <a:ext uri="{FF2B5EF4-FFF2-40B4-BE49-F238E27FC236}">
                <a16:creationId xmlns:a16="http://schemas.microsoft.com/office/drawing/2014/main" id="{472004A1-CC3E-6B49-A1A2-33393842C5AB}"/>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91110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Rahmenbedingungen für eine erfolgreiche Implementation</a:t>
            </a:r>
          </a:p>
        </p:txBody>
      </p:sp>
      <p:sp>
        <p:nvSpPr>
          <p:cNvPr id="3" name="Textplatzhalter 2"/>
          <p:cNvSpPr>
            <a:spLocks noGrp="1"/>
          </p:cNvSpPr>
          <p:nvPr>
            <p:ph type="body" sz="quarter" idx="11"/>
          </p:nvPr>
        </p:nvSpPr>
        <p:spPr/>
        <p:txBody>
          <a:bodyPr/>
          <a:lstStyle/>
          <a:p>
            <a:r>
              <a:rPr lang="de-DE" dirty="0"/>
              <a:t>Vorhersage von Studienerfolg</a:t>
            </a:r>
          </a:p>
        </p:txBody>
      </p:sp>
      <p:pic>
        <p:nvPicPr>
          <p:cNvPr id="6" name="Bild 1" descr="RWTH-Graduiertenfest_2014.jpg.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2545" y="1404000"/>
            <a:ext cx="3850990" cy="2567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feld 6"/>
          <p:cNvSpPr txBox="1"/>
          <p:nvPr/>
        </p:nvSpPr>
        <p:spPr>
          <a:xfrm>
            <a:off x="288213" y="1747433"/>
            <a:ext cx="4133316" cy="2954655"/>
          </a:xfrm>
          <a:prstGeom prst="rect">
            <a:avLst/>
          </a:prstGeom>
          <a:noFill/>
        </p:spPr>
        <p:txBody>
          <a:bodyPr wrap="square" rtlCol="0">
            <a:spAutoFit/>
          </a:bodyPr>
          <a:lstStyle/>
          <a:p>
            <a:pPr marL="285750" indent="-285750">
              <a:spcBef>
                <a:spcPts val="1200"/>
              </a:spcBef>
              <a:buFont typeface="Arial"/>
              <a:buChar char="•"/>
            </a:pPr>
            <a:r>
              <a:rPr lang="de-DE" dirty="0"/>
              <a:t>Indikator Gesamtnote</a:t>
            </a:r>
          </a:p>
          <a:p>
            <a:pPr marL="285750" indent="-285750">
              <a:spcBef>
                <a:spcPts val="1200"/>
              </a:spcBef>
              <a:buFont typeface="Arial"/>
              <a:buChar char="•"/>
            </a:pPr>
            <a:r>
              <a:rPr lang="de-DE" dirty="0"/>
              <a:t>Indikator Einzelprüfungsnoten</a:t>
            </a:r>
          </a:p>
          <a:p>
            <a:pPr marL="285750" indent="-285750">
              <a:spcBef>
                <a:spcPts val="1200"/>
              </a:spcBef>
              <a:buFont typeface="Arial"/>
              <a:buChar char="•"/>
            </a:pPr>
            <a:r>
              <a:rPr lang="de-DE" dirty="0"/>
              <a:t>Indikator </a:t>
            </a:r>
            <a:r>
              <a:rPr lang="de-DE" dirty="0" err="1"/>
              <a:t>Credit</a:t>
            </a:r>
            <a:r>
              <a:rPr lang="de-DE" dirty="0"/>
              <a:t> Points</a:t>
            </a:r>
          </a:p>
          <a:p>
            <a:pPr marL="285750" indent="-285750">
              <a:spcBef>
                <a:spcPts val="1200"/>
              </a:spcBef>
              <a:buFont typeface="Arial"/>
              <a:buChar char="•"/>
            </a:pPr>
            <a:r>
              <a:rPr lang="de-DE" dirty="0"/>
              <a:t>Indikator Studiendauer</a:t>
            </a:r>
          </a:p>
          <a:p>
            <a:pPr marL="285750" indent="-285750">
              <a:spcBef>
                <a:spcPts val="1200"/>
              </a:spcBef>
              <a:buFont typeface="Arial"/>
              <a:buChar char="•"/>
            </a:pPr>
            <a:r>
              <a:rPr lang="de-DE" dirty="0"/>
              <a:t>Indikator Studienzufriedenheit</a:t>
            </a:r>
          </a:p>
          <a:p>
            <a:pPr marL="285750" indent="-285750">
              <a:spcBef>
                <a:spcPts val="1200"/>
              </a:spcBef>
              <a:buFont typeface="Arial"/>
              <a:buChar char="•"/>
            </a:pPr>
            <a:r>
              <a:rPr lang="de-DE" dirty="0"/>
              <a:t>...</a:t>
            </a:r>
          </a:p>
          <a:p>
            <a:pPr marL="285750" indent="-285750">
              <a:spcBef>
                <a:spcPts val="1200"/>
              </a:spcBef>
              <a:buFont typeface="Arial"/>
              <a:buChar char="•"/>
            </a:pPr>
            <a:endParaRPr lang="de-DE" dirty="0"/>
          </a:p>
        </p:txBody>
      </p:sp>
      <p:sp>
        <p:nvSpPr>
          <p:cNvPr id="8" name="Fußzeilenplatzhalter 1">
            <a:extLst>
              <a:ext uri="{FF2B5EF4-FFF2-40B4-BE49-F238E27FC236}">
                <a16:creationId xmlns:a16="http://schemas.microsoft.com/office/drawing/2014/main" id="{9F59D539-0CA2-EF48-A65F-D8881A551D51}"/>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135772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77022-A255-4546-90F7-65EC48503340}"/>
              </a:ext>
            </a:extLst>
          </p:cNvPr>
          <p:cNvSpPr>
            <a:spLocks noGrp="1"/>
          </p:cNvSpPr>
          <p:nvPr>
            <p:ph type="title"/>
          </p:nvPr>
        </p:nvSpPr>
        <p:spPr/>
        <p:txBody>
          <a:bodyPr/>
          <a:lstStyle/>
          <a:p>
            <a:r>
              <a:rPr lang="de-DE" dirty="0"/>
              <a:t>4. Rahmenbedingungen für eine erfolgreiche Implementation</a:t>
            </a:r>
          </a:p>
        </p:txBody>
      </p:sp>
      <p:sp>
        <p:nvSpPr>
          <p:cNvPr id="3" name="Textplatzhalter 2">
            <a:extLst>
              <a:ext uri="{FF2B5EF4-FFF2-40B4-BE49-F238E27FC236}">
                <a16:creationId xmlns:a16="http://schemas.microsoft.com/office/drawing/2014/main" id="{706E4510-555B-434A-8AF3-D93A3DF58234}"/>
              </a:ext>
            </a:extLst>
          </p:cNvPr>
          <p:cNvSpPr>
            <a:spLocks noGrp="1"/>
          </p:cNvSpPr>
          <p:nvPr>
            <p:ph type="body" sz="quarter" idx="11"/>
          </p:nvPr>
        </p:nvSpPr>
        <p:spPr/>
        <p:txBody>
          <a:bodyPr/>
          <a:lstStyle/>
          <a:p>
            <a:r>
              <a:rPr lang="de-DE" dirty="0"/>
              <a:t>Prozess des anonymen </a:t>
            </a:r>
            <a:r>
              <a:rPr lang="de-DE" dirty="0" err="1"/>
              <a:t>Datenmatchings</a:t>
            </a:r>
            <a:endParaRPr lang="de-DE" dirty="0"/>
          </a:p>
        </p:txBody>
      </p:sp>
      <p:sp>
        <p:nvSpPr>
          <p:cNvPr id="5" name="Textplatzhalter 4">
            <a:extLst>
              <a:ext uri="{FF2B5EF4-FFF2-40B4-BE49-F238E27FC236}">
                <a16:creationId xmlns:a16="http://schemas.microsoft.com/office/drawing/2014/main" id="{947960C1-A2A6-0044-B904-1BDC68D9D79B}"/>
              </a:ext>
            </a:extLst>
          </p:cNvPr>
          <p:cNvSpPr>
            <a:spLocks noGrp="1"/>
          </p:cNvSpPr>
          <p:nvPr>
            <p:ph type="body" sz="quarter" idx="13"/>
          </p:nvPr>
        </p:nvSpPr>
        <p:spPr/>
        <p:txBody>
          <a:bodyPr/>
          <a:lstStyle/>
          <a:p>
            <a:r>
              <a:rPr lang="de-DE" dirty="0"/>
              <a:t>Datei 1</a:t>
            </a:r>
          </a:p>
          <a:p>
            <a:r>
              <a:rPr lang="de-DE" dirty="0"/>
              <a:t>TAN	SAM MB	MA, TV, LO	ID	= Testlauf und Ergebnisse</a:t>
            </a:r>
          </a:p>
          <a:p>
            <a:endParaRPr lang="de-DE" dirty="0"/>
          </a:p>
          <a:p>
            <a:r>
              <a:rPr lang="de-DE" dirty="0"/>
              <a:t>Datei 2</a:t>
            </a:r>
          </a:p>
          <a:p>
            <a:r>
              <a:rPr lang="de-DE" dirty="0"/>
              <a:t>ID	SCAN</a:t>
            </a:r>
          </a:p>
          <a:p>
            <a:endParaRPr lang="de-DE" dirty="0"/>
          </a:p>
          <a:p>
            <a:r>
              <a:rPr lang="de-DE" dirty="0"/>
              <a:t>Datei 3</a:t>
            </a:r>
          </a:p>
          <a:p>
            <a:r>
              <a:rPr lang="de-DE" dirty="0"/>
              <a:t>ID 	Vorname Nachname Geburtsdatum	(löschbar)</a:t>
            </a:r>
          </a:p>
          <a:p>
            <a:endParaRPr lang="de-DE" dirty="0"/>
          </a:p>
          <a:p>
            <a:endParaRPr lang="de-DE" dirty="0"/>
          </a:p>
          <a:p>
            <a:endParaRPr lang="de-DE" dirty="0"/>
          </a:p>
          <a:p>
            <a:endParaRPr lang="de-DE" dirty="0"/>
          </a:p>
        </p:txBody>
      </p:sp>
      <p:sp>
        <p:nvSpPr>
          <p:cNvPr id="6" name="Fußzeilenplatzhalter 1">
            <a:extLst>
              <a:ext uri="{FF2B5EF4-FFF2-40B4-BE49-F238E27FC236}">
                <a16:creationId xmlns:a16="http://schemas.microsoft.com/office/drawing/2014/main" id="{0B9652FF-4608-3A4E-9CE9-3ABA52DAD176}"/>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dirty="0"/>
              <a:t>Tag der Lehre der Universität Paderborn – Round Table A: Online-</a:t>
            </a:r>
            <a:r>
              <a:rPr lang="de-DE" sz="1100" dirty="0" err="1"/>
              <a:t>Self</a:t>
            </a:r>
            <a:r>
              <a:rPr lang="de-DE" sz="1100" dirty="0"/>
              <a:t>-Assessments</a:t>
            </a:r>
          </a:p>
          <a:p>
            <a:pPr>
              <a:defRPr/>
            </a:pPr>
            <a:r>
              <a:rPr lang="de-DE" dirty="0">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1383828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A0EC7-0252-5343-B215-E9ED0784994D}"/>
              </a:ext>
            </a:extLst>
          </p:cNvPr>
          <p:cNvSpPr>
            <a:spLocks noGrp="1"/>
          </p:cNvSpPr>
          <p:nvPr>
            <p:ph type="title"/>
          </p:nvPr>
        </p:nvSpPr>
        <p:spPr/>
        <p:txBody>
          <a:bodyPr/>
          <a:lstStyle/>
          <a:p>
            <a:r>
              <a:rPr lang="de-DE" dirty="0"/>
              <a:t>4. Rahmenbedingungen für eine erfolgreiche Implementation</a:t>
            </a:r>
          </a:p>
        </p:txBody>
      </p:sp>
      <p:sp>
        <p:nvSpPr>
          <p:cNvPr id="6" name="Fußzeilenplatzhalter 1">
            <a:extLst>
              <a:ext uri="{FF2B5EF4-FFF2-40B4-BE49-F238E27FC236}">
                <a16:creationId xmlns:a16="http://schemas.microsoft.com/office/drawing/2014/main" id="{A1F50847-6396-1B4B-9E38-DDB02EADB177}"/>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dirty="0"/>
              <a:t>Tag der Lehre der Universität Paderborn – Round Table A: Online-</a:t>
            </a:r>
            <a:r>
              <a:rPr lang="de-DE" sz="1100" dirty="0" err="1"/>
              <a:t>Self</a:t>
            </a:r>
            <a:r>
              <a:rPr lang="de-DE" sz="1100" dirty="0"/>
              <a:t>-Assessments</a:t>
            </a:r>
          </a:p>
          <a:p>
            <a:pPr>
              <a:defRPr/>
            </a:pPr>
            <a:r>
              <a:rPr lang="de-DE" dirty="0">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
        <p:nvSpPr>
          <p:cNvPr id="9" name="Rechteck 8">
            <a:extLst>
              <a:ext uri="{FF2B5EF4-FFF2-40B4-BE49-F238E27FC236}">
                <a16:creationId xmlns:a16="http://schemas.microsoft.com/office/drawing/2014/main" id="{142DA979-00AA-2148-B600-7B64349F0DA2}"/>
              </a:ext>
            </a:extLst>
          </p:cNvPr>
          <p:cNvSpPr>
            <a:spLocks noChangeArrowheads="1"/>
          </p:cNvSpPr>
          <p:nvPr/>
        </p:nvSpPr>
        <p:spPr bwMode="auto">
          <a:xfrm>
            <a:off x="1248392" y="912331"/>
            <a:ext cx="936000" cy="591081"/>
          </a:xfrm>
          <a:prstGeom prst="rect">
            <a:avLst/>
          </a:prstGeom>
          <a:solidFill>
            <a:srgbClr val="83BAF3"/>
          </a:solidFill>
          <a:ln w="9525">
            <a:solidFill>
              <a:schemeClr val="tx1"/>
            </a:solidFill>
            <a:round/>
            <a:headEnd/>
            <a:tailEnd/>
          </a:ln>
        </p:spPr>
        <p:txBody>
          <a:bodyPr anchor="ctr"/>
          <a:lstStyle/>
          <a:p>
            <a:pPr algn="ctr"/>
            <a:r>
              <a:rPr lang="de-DE" sz="1200" dirty="0" err="1"/>
              <a:t>Matching</a:t>
            </a:r>
            <a:r>
              <a:rPr lang="de-DE" sz="1200" dirty="0"/>
              <a:t> Code</a:t>
            </a:r>
          </a:p>
        </p:txBody>
      </p:sp>
      <p:sp>
        <p:nvSpPr>
          <p:cNvPr id="10" name="Rechteck 9">
            <a:extLst>
              <a:ext uri="{FF2B5EF4-FFF2-40B4-BE49-F238E27FC236}">
                <a16:creationId xmlns:a16="http://schemas.microsoft.com/office/drawing/2014/main" id="{DC261C88-C477-C542-9615-9FA7A57F54D4}"/>
              </a:ext>
            </a:extLst>
          </p:cNvPr>
          <p:cNvSpPr>
            <a:spLocks noChangeArrowheads="1"/>
          </p:cNvSpPr>
          <p:nvPr/>
        </p:nvSpPr>
        <p:spPr bwMode="auto">
          <a:xfrm>
            <a:off x="1248391" y="1503412"/>
            <a:ext cx="936000" cy="180000"/>
          </a:xfrm>
          <a:prstGeom prst="rect">
            <a:avLst/>
          </a:prstGeom>
          <a:solidFill>
            <a:srgbClr val="83BAF3"/>
          </a:solidFill>
          <a:ln w="9525">
            <a:solidFill>
              <a:schemeClr val="tx1"/>
            </a:solidFill>
            <a:round/>
            <a:headEnd/>
            <a:tailEnd/>
          </a:ln>
        </p:spPr>
        <p:txBody>
          <a:bodyPr anchor="ctr"/>
          <a:lstStyle/>
          <a:p>
            <a:pPr algn="ctr"/>
            <a:r>
              <a:rPr lang="de-DE" sz="1200" dirty="0"/>
              <a:t>Ax705pf</a:t>
            </a:r>
          </a:p>
        </p:txBody>
      </p:sp>
      <p:sp>
        <p:nvSpPr>
          <p:cNvPr id="11" name="Rechteck 10">
            <a:extLst>
              <a:ext uri="{FF2B5EF4-FFF2-40B4-BE49-F238E27FC236}">
                <a16:creationId xmlns:a16="http://schemas.microsoft.com/office/drawing/2014/main" id="{8352D6CA-D2CA-4D4F-B441-7988B90E3130}"/>
              </a:ext>
            </a:extLst>
          </p:cNvPr>
          <p:cNvSpPr>
            <a:spLocks noChangeArrowheads="1"/>
          </p:cNvSpPr>
          <p:nvPr/>
        </p:nvSpPr>
        <p:spPr bwMode="auto">
          <a:xfrm>
            <a:off x="1248391" y="1682003"/>
            <a:ext cx="936000" cy="180000"/>
          </a:xfrm>
          <a:prstGeom prst="rect">
            <a:avLst/>
          </a:prstGeom>
          <a:solidFill>
            <a:srgbClr val="83BAF3"/>
          </a:solidFill>
          <a:ln w="9525">
            <a:solidFill>
              <a:schemeClr val="tx1"/>
            </a:solidFill>
            <a:round/>
            <a:headEnd/>
            <a:tailEnd/>
          </a:ln>
        </p:spPr>
        <p:txBody>
          <a:bodyPr anchor="ctr"/>
          <a:lstStyle/>
          <a:p>
            <a:pPr algn="ctr"/>
            <a:r>
              <a:rPr lang="de-DE" sz="1200" dirty="0"/>
              <a:t>FT57kw9</a:t>
            </a:r>
          </a:p>
        </p:txBody>
      </p:sp>
      <p:sp>
        <p:nvSpPr>
          <p:cNvPr id="12" name="Rechteck 11">
            <a:extLst>
              <a:ext uri="{FF2B5EF4-FFF2-40B4-BE49-F238E27FC236}">
                <a16:creationId xmlns:a16="http://schemas.microsoft.com/office/drawing/2014/main" id="{737F51E3-B509-2E45-9557-9CE2424B33E9}"/>
              </a:ext>
            </a:extLst>
          </p:cNvPr>
          <p:cNvSpPr>
            <a:spLocks noChangeArrowheads="1"/>
          </p:cNvSpPr>
          <p:nvPr/>
        </p:nvSpPr>
        <p:spPr bwMode="auto">
          <a:xfrm>
            <a:off x="1248390" y="1862003"/>
            <a:ext cx="936000" cy="180000"/>
          </a:xfrm>
          <a:prstGeom prst="rect">
            <a:avLst/>
          </a:prstGeom>
          <a:solidFill>
            <a:srgbClr val="83BAF3"/>
          </a:solidFill>
          <a:ln w="9525">
            <a:solidFill>
              <a:schemeClr val="tx1"/>
            </a:solidFill>
            <a:round/>
            <a:headEnd/>
            <a:tailEnd/>
          </a:ln>
        </p:spPr>
        <p:txBody>
          <a:bodyPr anchor="ctr"/>
          <a:lstStyle/>
          <a:p>
            <a:pPr algn="ctr"/>
            <a:r>
              <a:rPr lang="de-DE" sz="1200" dirty="0"/>
              <a:t>3kKnwZ4</a:t>
            </a:r>
          </a:p>
        </p:txBody>
      </p:sp>
      <p:sp>
        <p:nvSpPr>
          <p:cNvPr id="13" name="Rechteck 12">
            <a:extLst>
              <a:ext uri="{FF2B5EF4-FFF2-40B4-BE49-F238E27FC236}">
                <a16:creationId xmlns:a16="http://schemas.microsoft.com/office/drawing/2014/main" id="{855C2A02-2BEA-0247-A7DD-4DF53A9E121E}"/>
              </a:ext>
            </a:extLst>
          </p:cNvPr>
          <p:cNvSpPr>
            <a:spLocks noChangeArrowheads="1"/>
          </p:cNvSpPr>
          <p:nvPr/>
        </p:nvSpPr>
        <p:spPr bwMode="auto">
          <a:xfrm>
            <a:off x="1248390" y="2040594"/>
            <a:ext cx="936000" cy="180000"/>
          </a:xfrm>
          <a:prstGeom prst="rect">
            <a:avLst/>
          </a:prstGeom>
          <a:solidFill>
            <a:srgbClr val="83BAF3"/>
          </a:solidFill>
          <a:ln w="9525">
            <a:solidFill>
              <a:schemeClr val="tx1"/>
            </a:solidFill>
            <a:round/>
            <a:headEnd/>
            <a:tailEnd/>
          </a:ln>
        </p:spPr>
        <p:txBody>
          <a:bodyPr anchor="ctr"/>
          <a:lstStyle/>
          <a:p>
            <a:pPr algn="ctr"/>
            <a:r>
              <a:rPr lang="de-DE" sz="1200" dirty="0"/>
              <a:t>178hjqw</a:t>
            </a:r>
          </a:p>
        </p:txBody>
      </p:sp>
      <p:sp>
        <p:nvSpPr>
          <p:cNvPr id="14" name="Rechteck 13">
            <a:extLst>
              <a:ext uri="{FF2B5EF4-FFF2-40B4-BE49-F238E27FC236}">
                <a16:creationId xmlns:a16="http://schemas.microsoft.com/office/drawing/2014/main" id="{58B2E77A-33EA-F54D-AC0D-1F852A8ACD6F}"/>
              </a:ext>
            </a:extLst>
          </p:cNvPr>
          <p:cNvSpPr>
            <a:spLocks noChangeArrowheads="1"/>
          </p:cNvSpPr>
          <p:nvPr/>
        </p:nvSpPr>
        <p:spPr bwMode="auto">
          <a:xfrm>
            <a:off x="1248390" y="2219185"/>
            <a:ext cx="936000" cy="180000"/>
          </a:xfrm>
          <a:prstGeom prst="rect">
            <a:avLst/>
          </a:prstGeom>
          <a:solidFill>
            <a:srgbClr val="83BAF3"/>
          </a:solidFill>
          <a:ln w="9525">
            <a:solidFill>
              <a:schemeClr val="tx1"/>
            </a:solidFill>
            <a:round/>
            <a:headEnd/>
            <a:tailEnd/>
          </a:ln>
        </p:spPr>
        <p:txBody>
          <a:bodyPr anchor="ctr"/>
          <a:lstStyle/>
          <a:p>
            <a:pPr algn="ctr"/>
            <a:r>
              <a:rPr lang="de-DE" sz="1200" dirty="0"/>
              <a:t>mqim45r</a:t>
            </a:r>
          </a:p>
        </p:txBody>
      </p:sp>
      <p:sp>
        <p:nvSpPr>
          <p:cNvPr id="15" name="Rechteck 14">
            <a:extLst>
              <a:ext uri="{FF2B5EF4-FFF2-40B4-BE49-F238E27FC236}">
                <a16:creationId xmlns:a16="http://schemas.microsoft.com/office/drawing/2014/main" id="{2A66B4C1-D08F-0B43-99F7-AC73214B60F4}"/>
              </a:ext>
            </a:extLst>
          </p:cNvPr>
          <p:cNvSpPr>
            <a:spLocks noChangeArrowheads="1"/>
          </p:cNvSpPr>
          <p:nvPr/>
        </p:nvSpPr>
        <p:spPr bwMode="auto">
          <a:xfrm>
            <a:off x="2184392" y="912331"/>
            <a:ext cx="936000" cy="591081"/>
          </a:xfrm>
          <a:prstGeom prst="rect">
            <a:avLst/>
          </a:prstGeom>
          <a:solidFill>
            <a:srgbClr val="83BAF3"/>
          </a:solidFill>
          <a:ln w="9525">
            <a:solidFill>
              <a:schemeClr val="tx1"/>
            </a:solidFill>
            <a:round/>
            <a:headEnd/>
            <a:tailEnd/>
          </a:ln>
        </p:spPr>
        <p:txBody>
          <a:bodyPr anchor="ctr"/>
          <a:lstStyle/>
          <a:p>
            <a:pPr algn="ctr"/>
            <a:r>
              <a:rPr lang="de-DE" sz="1200" dirty="0"/>
              <a:t>SAM Ergebnis</a:t>
            </a:r>
          </a:p>
        </p:txBody>
      </p:sp>
      <p:sp>
        <p:nvSpPr>
          <p:cNvPr id="16" name="Rechteck 15">
            <a:extLst>
              <a:ext uri="{FF2B5EF4-FFF2-40B4-BE49-F238E27FC236}">
                <a16:creationId xmlns:a16="http://schemas.microsoft.com/office/drawing/2014/main" id="{671D725F-A95B-BC4E-B9B0-FD18A99DEE3E}"/>
              </a:ext>
            </a:extLst>
          </p:cNvPr>
          <p:cNvSpPr>
            <a:spLocks noChangeArrowheads="1"/>
          </p:cNvSpPr>
          <p:nvPr/>
        </p:nvSpPr>
        <p:spPr bwMode="auto">
          <a:xfrm>
            <a:off x="2184391" y="1503412"/>
            <a:ext cx="936000" cy="180000"/>
          </a:xfrm>
          <a:prstGeom prst="rect">
            <a:avLst/>
          </a:prstGeom>
          <a:solidFill>
            <a:srgbClr val="83BAF3"/>
          </a:solidFill>
          <a:ln w="9525">
            <a:solidFill>
              <a:schemeClr val="tx1"/>
            </a:solidFill>
            <a:round/>
            <a:headEnd/>
            <a:tailEnd/>
          </a:ln>
        </p:spPr>
        <p:txBody>
          <a:bodyPr anchor="ctr"/>
          <a:lstStyle/>
          <a:p>
            <a:pPr algn="ctr"/>
            <a:r>
              <a:rPr lang="de-DE" sz="1200" dirty="0"/>
              <a:t>75/84/80</a:t>
            </a:r>
          </a:p>
        </p:txBody>
      </p:sp>
      <p:sp>
        <p:nvSpPr>
          <p:cNvPr id="17" name="Rechteck 16">
            <a:extLst>
              <a:ext uri="{FF2B5EF4-FFF2-40B4-BE49-F238E27FC236}">
                <a16:creationId xmlns:a16="http://schemas.microsoft.com/office/drawing/2014/main" id="{FAE81A46-BF99-5747-9FB9-82712E516CB7}"/>
              </a:ext>
            </a:extLst>
          </p:cNvPr>
          <p:cNvSpPr>
            <a:spLocks noChangeArrowheads="1"/>
          </p:cNvSpPr>
          <p:nvPr/>
        </p:nvSpPr>
        <p:spPr bwMode="auto">
          <a:xfrm>
            <a:off x="2184391" y="1682003"/>
            <a:ext cx="936000" cy="180000"/>
          </a:xfrm>
          <a:prstGeom prst="rect">
            <a:avLst/>
          </a:prstGeom>
          <a:solidFill>
            <a:srgbClr val="83BAF3"/>
          </a:solidFill>
          <a:ln w="9525">
            <a:solidFill>
              <a:schemeClr val="tx1"/>
            </a:solidFill>
            <a:round/>
            <a:headEnd/>
            <a:tailEnd/>
          </a:ln>
        </p:spPr>
        <p:txBody>
          <a:bodyPr anchor="ctr"/>
          <a:lstStyle/>
          <a:p>
            <a:pPr algn="ctr"/>
            <a:r>
              <a:rPr lang="de-DE" sz="1200" dirty="0"/>
              <a:t>29/45/39</a:t>
            </a:r>
          </a:p>
        </p:txBody>
      </p:sp>
      <p:sp>
        <p:nvSpPr>
          <p:cNvPr id="18" name="Rechteck 17">
            <a:extLst>
              <a:ext uri="{FF2B5EF4-FFF2-40B4-BE49-F238E27FC236}">
                <a16:creationId xmlns:a16="http://schemas.microsoft.com/office/drawing/2014/main" id="{C737CA03-160C-4A42-A496-556DB19F4146}"/>
              </a:ext>
            </a:extLst>
          </p:cNvPr>
          <p:cNvSpPr>
            <a:spLocks noChangeArrowheads="1"/>
          </p:cNvSpPr>
          <p:nvPr/>
        </p:nvSpPr>
        <p:spPr bwMode="auto">
          <a:xfrm>
            <a:off x="2184390" y="1862003"/>
            <a:ext cx="936000" cy="180000"/>
          </a:xfrm>
          <a:prstGeom prst="rect">
            <a:avLst/>
          </a:prstGeom>
          <a:solidFill>
            <a:srgbClr val="83BAF3"/>
          </a:solidFill>
          <a:ln w="9525">
            <a:solidFill>
              <a:schemeClr val="tx1"/>
            </a:solidFill>
            <a:round/>
            <a:headEnd/>
            <a:tailEnd/>
          </a:ln>
        </p:spPr>
        <p:txBody>
          <a:bodyPr anchor="ctr"/>
          <a:lstStyle/>
          <a:p>
            <a:pPr algn="ctr"/>
            <a:r>
              <a:rPr lang="de-DE" sz="1200" dirty="0"/>
              <a:t>66/73/81</a:t>
            </a:r>
          </a:p>
        </p:txBody>
      </p:sp>
      <p:sp>
        <p:nvSpPr>
          <p:cNvPr id="19" name="Rechteck 18">
            <a:extLst>
              <a:ext uri="{FF2B5EF4-FFF2-40B4-BE49-F238E27FC236}">
                <a16:creationId xmlns:a16="http://schemas.microsoft.com/office/drawing/2014/main" id="{194CD6F1-A561-B443-8894-7764C99501C3}"/>
              </a:ext>
            </a:extLst>
          </p:cNvPr>
          <p:cNvSpPr>
            <a:spLocks noChangeArrowheads="1"/>
          </p:cNvSpPr>
          <p:nvPr/>
        </p:nvSpPr>
        <p:spPr bwMode="auto">
          <a:xfrm>
            <a:off x="2184390" y="2040594"/>
            <a:ext cx="936000" cy="180000"/>
          </a:xfrm>
          <a:prstGeom prst="rect">
            <a:avLst/>
          </a:prstGeom>
          <a:solidFill>
            <a:srgbClr val="83BAF3"/>
          </a:solidFill>
          <a:ln w="9525">
            <a:solidFill>
              <a:schemeClr val="tx1"/>
            </a:solidFill>
            <a:round/>
            <a:headEnd/>
            <a:tailEnd/>
          </a:ln>
        </p:spPr>
        <p:txBody>
          <a:bodyPr anchor="ctr"/>
          <a:lstStyle/>
          <a:p>
            <a:pPr algn="ctr"/>
            <a:r>
              <a:rPr lang="de-DE" sz="1200" dirty="0"/>
              <a:t>15/28/24</a:t>
            </a:r>
          </a:p>
        </p:txBody>
      </p:sp>
      <p:sp>
        <p:nvSpPr>
          <p:cNvPr id="20" name="Rechteck 19">
            <a:extLst>
              <a:ext uri="{FF2B5EF4-FFF2-40B4-BE49-F238E27FC236}">
                <a16:creationId xmlns:a16="http://schemas.microsoft.com/office/drawing/2014/main" id="{02338A1A-048E-E643-9918-A3CA3B6A9512}"/>
              </a:ext>
            </a:extLst>
          </p:cNvPr>
          <p:cNvSpPr>
            <a:spLocks noChangeArrowheads="1"/>
          </p:cNvSpPr>
          <p:nvPr/>
        </p:nvSpPr>
        <p:spPr bwMode="auto">
          <a:xfrm>
            <a:off x="2184390" y="2219185"/>
            <a:ext cx="936000" cy="180000"/>
          </a:xfrm>
          <a:prstGeom prst="rect">
            <a:avLst/>
          </a:prstGeom>
          <a:solidFill>
            <a:srgbClr val="83BAF3"/>
          </a:solidFill>
          <a:ln w="9525">
            <a:solidFill>
              <a:schemeClr val="tx1"/>
            </a:solidFill>
            <a:round/>
            <a:headEnd/>
            <a:tailEnd/>
          </a:ln>
        </p:spPr>
        <p:txBody>
          <a:bodyPr anchor="ctr"/>
          <a:lstStyle/>
          <a:p>
            <a:pPr algn="ctr"/>
            <a:r>
              <a:rPr lang="de-DE" sz="1200" dirty="0"/>
              <a:t>67/59/91</a:t>
            </a:r>
          </a:p>
        </p:txBody>
      </p:sp>
      <p:sp>
        <p:nvSpPr>
          <p:cNvPr id="21" name="Rechteck 20">
            <a:extLst>
              <a:ext uri="{FF2B5EF4-FFF2-40B4-BE49-F238E27FC236}">
                <a16:creationId xmlns:a16="http://schemas.microsoft.com/office/drawing/2014/main" id="{B418D2C9-07CA-9A48-953C-E0E8A110DBE5}"/>
              </a:ext>
            </a:extLst>
          </p:cNvPr>
          <p:cNvSpPr>
            <a:spLocks noChangeArrowheads="1"/>
          </p:cNvSpPr>
          <p:nvPr/>
        </p:nvSpPr>
        <p:spPr bwMode="auto">
          <a:xfrm>
            <a:off x="1248390" y="2555831"/>
            <a:ext cx="936000" cy="591081"/>
          </a:xfrm>
          <a:prstGeom prst="rect">
            <a:avLst/>
          </a:prstGeom>
          <a:solidFill>
            <a:srgbClr val="83BAF3"/>
          </a:solidFill>
          <a:ln w="9525">
            <a:solidFill>
              <a:schemeClr val="tx1"/>
            </a:solidFill>
            <a:round/>
            <a:headEnd/>
            <a:tailEnd/>
          </a:ln>
        </p:spPr>
        <p:txBody>
          <a:bodyPr anchor="ctr"/>
          <a:lstStyle/>
          <a:p>
            <a:pPr algn="ctr"/>
            <a:r>
              <a:rPr lang="de-DE" sz="1200" dirty="0" err="1"/>
              <a:t>Matching</a:t>
            </a:r>
            <a:r>
              <a:rPr lang="de-DE" sz="1200" dirty="0"/>
              <a:t> Code</a:t>
            </a:r>
          </a:p>
        </p:txBody>
      </p:sp>
      <p:sp>
        <p:nvSpPr>
          <p:cNvPr id="22" name="Rechteck 21">
            <a:extLst>
              <a:ext uri="{FF2B5EF4-FFF2-40B4-BE49-F238E27FC236}">
                <a16:creationId xmlns:a16="http://schemas.microsoft.com/office/drawing/2014/main" id="{C6A5EAC1-FF31-8542-A84B-1B1BAE103432}"/>
              </a:ext>
            </a:extLst>
          </p:cNvPr>
          <p:cNvSpPr>
            <a:spLocks noChangeArrowheads="1"/>
          </p:cNvSpPr>
          <p:nvPr/>
        </p:nvSpPr>
        <p:spPr bwMode="auto">
          <a:xfrm>
            <a:off x="1248389" y="3146912"/>
            <a:ext cx="936000" cy="180000"/>
          </a:xfrm>
          <a:prstGeom prst="rect">
            <a:avLst/>
          </a:prstGeom>
          <a:solidFill>
            <a:srgbClr val="83BAF3"/>
          </a:solidFill>
          <a:ln w="9525">
            <a:solidFill>
              <a:schemeClr val="tx1"/>
            </a:solidFill>
            <a:round/>
            <a:headEnd/>
            <a:tailEnd/>
          </a:ln>
        </p:spPr>
        <p:txBody>
          <a:bodyPr anchor="ctr"/>
          <a:lstStyle/>
          <a:p>
            <a:pPr algn="ctr"/>
            <a:r>
              <a:rPr lang="de-DE" sz="1200" dirty="0"/>
              <a:t>3kKnwZ4</a:t>
            </a:r>
          </a:p>
        </p:txBody>
      </p:sp>
      <p:sp>
        <p:nvSpPr>
          <p:cNvPr id="23" name="Rechteck 22">
            <a:extLst>
              <a:ext uri="{FF2B5EF4-FFF2-40B4-BE49-F238E27FC236}">
                <a16:creationId xmlns:a16="http://schemas.microsoft.com/office/drawing/2014/main" id="{E40DE5F7-B7AE-C241-8ADE-5D0950300700}"/>
              </a:ext>
            </a:extLst>
          </p:cNvPr>
          <p:cNvSpPr>
            <a:spLocks noChangeArrowheads="1"/>
          </p:cNvSpPr>
          <p:nvPr/>
        </p:nvSpPr>
        <p:spPr bwMode="auto">
          <a:xfrm>
            <a:off x="1248389" y="3325503"/>
            <a:ext cx="936000" cy="180000"/>
          </a:xfrm>
          <a:prstGeom prst="rect">
            <a:avLst/>
          </a:prstGeom>
          <a:solidFill>
            <a:srgbClr val="83BAF3"/>
          </a:solidFill>
          <a:ln w="9525">
            <a:solidFill>
              <a:schemeClr val="tx1"/>
            </a:solidFill>
            <a:round/>
            <a:headEnd/>
            <a:tailEnd/>
          </a:ln>
        </p:spPr>
        <p:txBody>
          <a:bodyPr anchor="ctr"/>
          <a:lstStyle/>
          <a:p>
            <a:pPr algn="ctr"/>
            <a:r>
              <a:rPr lang="de-DE" sz="1200" dirty="0"/>
              <a:t>mqim45r</a:t>
            </a:r>
          </a:p>
        </p:txBody>
      </p:sp>
      <p:sp>
        <p:nvSpPr>
          <p:cNvPr id="24" name="Rechteck 23">
            <a:extLst>
              <a:ext uri="{FF2B5EF4-FFF2-40B4-BE49-F238E27FC236}">
                <a16:creationId xmlns:a16="http://schemas.microsoft.com/office/drawing/2014/main" id="{D1362254-279E-C545-85D1-AF24FB6CD740}"/>
              </a:ext>
            </a:extLst>
          </p:cNvPr>
          <p:cNvSpPr>
            <a:spLocks noChangeArrowheads="1"/>
          </p:cNvSpPr>
          <p:nvPr/>
        </p:nvSpPr>
        <p:spPr bwMode="auto">
          <a:xfrm>
            <a:off x="1248388" y="3505503"/>
            <a:ext cx="936000" cy="180000"/>
          </a:xfrm>
          <a:prstGeom prst="rect">
            <a:avLst/>
          </a:prstGeom>
          <a:solidFill>
            <a:srgbClr val="83BAF3"/>
          </a:solidFill>
          <a:ln w="9525">
            <a:solidFill>
              <a:schemeClr val="tx1"/>
            </a:solidFill>
            <a:round/>
            <a:headEnd/>
            <a:tailEnd/>
          </a:ln>
        </p:spPr>
        <p:txBody>
          <a:bodyPr anchor="ctr"/>
          <a:lstStyle/>
          <a:p>
            <a:pPr algn="ctr"/>
            <a:r>
              <a:rPr lang="de-DE" sz="1200" dirty="0"/>
              <a:t>Ax705pf</a:t>
            </a:r>
          </a:p>
        </p:txBody>
      </p:sp>
      <p:sp>
        <p:nvSpPr>
          <p:cNvPr id="25" name="Rechteck 24">
            <a:extLst>
              <a:ext uri="{FF2B5EF4-FFF2-40B4-BE49-F238E27FC236}">
                <a16:creationId xmlns:a16="http://schemas.microsoft.com/office/drawing/2014/main" id="{ACFEF26C-F799-AA4B-82FC-EBB1565B8070}"/>
              </a:ext>
            </a:extLst>
          </p:cNvPr>
          <p:cNvSpPr>
            <a:spLocks noChangeArrowheads="1"/>
          </p:cNvSpPr>
          <p:nvPr/>
        </p:nvSpPr>
        <p:spPr bwMode="auto">
          <a:xfrm>
            <a:off x="1248388" y="3684094"/>
            <a:ext cx="936000" cy="180000"/>
          </a:xfrm>
          <a:prstGeom prst="rect">
            <a:avLst/>
          </a:prstGeom>
          <a:solidFill>
            <a:srgbClr val="83BAF3"/>
          </a:solidFill>
          <a:ln w="9525">
            <a:solidFill>
              <a:schemeClr val="tx1"/>
            </a:solidFill>
            <a:round/>
            <a:headEnd/>
            <a:tailEnd/>
          </a:ln>
        </p:spPr>
        <p:txBody>
          <a:bodyPr anchor="ctr"/>
          <a:lstStyle/>
          <a:p>
            <a:pPr algn="ctr"/>
            <a:r>
              <a:rPr lang="de-DE" sz="1200" dirty="0"/>
              <a:t>178hjqw</a:t>
            </a:r>
          </a:p>
        </p:txBody>
      </p:sp>
      <p:sp>
        <p:nvSpPr>
          <p:cNvPr id="26" name="Rechteck 25">
            <a:extLst>
              <a:ext uri="{FF2B5EF4-FFF2-40B4-BE49-F238E27FC236}">
                <a16:creationId xmlns:a16="http://schemas.microsoft.com/office/drawing/2014/main" id="{5ABAD524-1DD5-4646-BF29-82E640E1889C}"/>
              </a:ext>
            </a:extLst>
          </p:cNvPr>
          <p:cNvSpPr>
            <a:spLocks noChangeArrowheads="1"/>
          </p:cNvSpPr>
          <p:nvPr/>
        </p:nvSpPr>
        <p:spPr bwMode="auto">
          <a:xfrm>
            <a:off x="1248388" y="3862685"/>
            <a:ext cx="936000" cy="180000"/>
          </a:xfrm>
          <a:prstGeom prst="rect">
            <a:avLst/>
          </a:prstGeom>
          <a:solidFill>
            <a:srgbClr val="83BAF3"/>
          </a:solidFill>
          <a:ln w="9525">
            <a:solidFill>
              <a:schemeClr val="tx1"/>
            </a:solidFill>
            <a:round/>
            <a:headEnd/>
            <a:tailEnd/>
          </a:ln>
        </p:spPr>
        <p:txBody>
          <a:bodyPr anchor="ctr"/>
          <a:lstStyle/>
          <a:p>
            <a:pPr algn="ctr"/>
            <a:r>
              <a:rPr lang="de-DE" sz="1200" dirty="0"/>
              <a:t>FT57kw9</a:t>
            </a:r>
          </a:p>
        </p:txBody>
      </p:sp>
      <p:sp>
        <p:nvSpPr>
          <p:cNvPr id="27" name="Rechteck 26">
            <a:extLst>
              <a:ext uri="{FF2B5EF4-FFF2-40B4-BE49-F238E27FC236}">
                <a16:creationId xmlns:a16="http://schemas.microsoft.com/office/drawing/2014/main" id="{271B54BA-03C4-3E4B-9D05-1498BB40A341}"/>
              </a:ext>
            </a:extLst>
          </p:cNvPr>
          <p:cNvSpPr>
            <a:spLocks noChangeArrowheads="1"/>
          </p:cNvSpPr>
          <p:nvPr/>
        </p:nvSpPr>
        <p:spPr bwMode="auto">
          <a:xfrm>
            <a:off x="2184390" y="2555831"/>
            <a:ext cx="936000" cy="591081"/>
          </a:xfrm>
          <a:prstGeom prst="rect">
            <a:avLst/>
          </a:prstGeom>
          <a:solidFill>
            <a:srgbClr val="83BAF3"/>
          </a:solidFill>
          <a:ln w="9525">
            <a:solidFill>
              <a:schemeClr val="tx1"/>
            </a:solidFill>
            <a:round/>
            <a:headEnd/>
            <a:tailEnd/>
          </a:ln>
        </p:spPr>
        <p:txBody>
          <a:bodyPr anchor="ctr"/>
          <a:lstStyle/>
          <a:p>
            <a:pPr algn="ctr"/>
            <a:r>
              <a:rPr lang="de-DE" sz="1200" dirty="0"/>
              <a:t>ZPA</a:t>
            </a:r>
          </a:p>
        </p:txBody>
      </p:sp>
      <p:sp>
        <p:nvSpPr>
          <p:cNvPr id="28" name="Rechteck 27">
            <a:extLst>
              <a:ext uri="{FF2B5EF4-FFF2-40B4-BE49-F238E27FC236}">
                <a16:creationId xmlns:a16="http://schemas.microsoft.com/office/drawing/2014/main" id="{6C0ABEEE-64D7-4D41-B017-8244143CDF71}"/>
              </a:ext>
            </a:extLst>
          </p:cNvPr>
          <p:cNvSpPr>
            <a:spLocks noChangeArrowheads="1"/>
          </p:cNvSpPr>
          <p:nvPr/>
        </p:nvSpPr>
        <p:spPr bwMode="auto">
          <a:xfrm>
            <a:off x="2184389" y="3146912"/>
            <a:ext cx="936000" cy="180000"/>
          </a:xfrm>
          <a:prstGeom prst="rect">
            <a:avLst/>
          </a:prstGeom>
          <a:solidFill>
            <a:srgbClr val="83BAF3"/>
          </a:solidFill>
          <a:ln w="9525">
            <a:solidFill>
              <a:schemeClr val="tx1"/>
            </a:solidFill>
            <a:round/>
            <a:headEnd/>
            <a:tailEnd/>
          </a:ln>
        </p:spPr>
        <p:txBody>
          <a:bodyPr anchor="ctr"/>
          <a:lstStyle/>
          <a:p>
            <a:pPr algn="ctr"/>
            <a:r>
              <a:rPr lang="de-DE" sz="1200" dirty="0"/>
              <a:t>2,0</a:t>
            </a:r>
          </a:p>
        </p:txBody>
      </p:sp>
      <p:sp>
        <p:nvSpPr>
          <p:cNvPr id="29" name="Rechteck 28">
            <a:extLst>
              <a:ext uri="{FF2B5EF4-FFF2-40B4-BE49-F238E27FC236}">
                <a16:creationId xmlns:a16="http://schemas.microsoft.com/office/drawing/2014/main" id="{B2C4C020-2E24-AE4D-AB13-FA0103CC1C8F}"/>
              </a:ext>
            </a:extLst>
          </p:cNvPr>
          <p:cNvSpPr>
            <a:spLocks noChangeArrowheads="1"/>
          </p:cNvSpPr>
          <p:nvPr/>
        </p:nvSpPr>
        <p:spPr bwMode="auto">
          <a:xfrm>
            <a:off x="2184389" y="3325503"/>
            <a:ext cx="936000" cy="180000"/>
          </a:xfrm>
          <a:prstGeom prst="rect">
            <a:avLst/>
          </a:prstGeom>
          <a:solidFill>
            <a:srgbClr val="83BAF3"/>
          </a:solidFill>
          <a:ln w="9525">
            <a:solidFill>
              <a:schemeClr val="tx1"/>
            </a:solidFill>
            <a:round/>
            <a:headEnd/>
            <a:tailEnd/>
          </a:ln>
        </p:spPr>
        <p:txBody>
          <a:bodyPr anchor="ctr"/>
          <a:lstStyle/>
          <a:p>
            <a:pPr algn="ctr"/>
            <a:r>
              <a:rPr lang="de-DE" sz="1200" dirty="0"/>
              <a:t>2,6</a:t>
            </a:r>
          </a:p>
        </p:txBody>
      </p:sp>
      <p:sp>
        <p:nvSpPr>
          <p:cNvPr id="30" name="Rechteck 29">
            <a:extLst>
              <a:ext uri="{FF2B5EF4-FFF2-40B4-BE49-F238E27FC236}">
                <a16:creationId xmlns:a16="http://schemas.microsoft.com/office/drawing/2014/main" id="{AFB08B2A-52EB-5241-9A76-EE07D006DFB0}"/>
              </a:ext>
            </a:extLst>
          </p:cNvPr>
          <p:cNvSpPr>
            <a:spLocks noChangeArrowheads="1"/>
          </p:cNvSpPr>
          <p:nvPr/>
        </p:nvSpPr>
        <p:spPr bwMode="auto">
          <a:xfrm>
            <a:off x="2184388" y="3505503"/>
            <a:ext cx="936000" cy="180000"/>
          </a:xfrm>
          <a:prstGeom prst="rect">
            <a:avLst/>
          </a:prstGeom>
          <a:solidFill>
            <a:srgbClr val="83BAF3"/>
          </a:solidFill>
          <a:ln w="9525">
            <a:solidFill>
              <a:schemeClr val="tx1"/>
            </a:solidFill>
            <a:round/>
            <a:headEnd/>
            <a:tailEnd/>
          </a:ln>
        </p:spPr>
        <p:txBody>
          <a:bodyPr anchor="ctr"/>
          <a:lstStyle/>
          <a:p>
            <a:pPr algn="ctr"/>
            <a:r>
              <a:rPr lang="de-DE" sz="1200" dirty="0"/>
              <a:t>1,6</a:t>
            </a:r>
          </a:p>
        </p:txBody>
      </p:sp>
      <p:sp>
        <p:nvSpPr>
          <p:cNvPr id="31" name="Rechteck 30">
            <a:extLst>
              <a:ext uri="{FF2B5EF4-FFF2-40B4-BE49-F238E27FC236}">
                <a16:creationId xmlns:a16="http://schemas.microsoft.com/office/drawing/2014/main" id="{7635ED3A-1378-E944-BC5A-E605451DE640}"/>
              </a:ext>
            </a:extLst>
          </p:cNvPr>
          <p:cNvSpPr>
            <a:spLocks noChangeArrowheads="1"/>
          </p:cNvSpPr>
          <p:nvPr/>
        </p:nvSpPr>
        <p:spPr bwMode="auto">
          <a:xfrm>
            <a:off x="2184388" y="3684094"/>
            <a:ext cx="936000" cy="180000"/>
          </a:xfrm>
          <a:prstGeom prst="rect">
            <a:avLst/>
          </a:prstGeom>
          <a:solidFill>
            <a:srgbClr val="83BAF3"/>
          </a:solidFill>
          <a:ln w="9525">
            <a:solidFill>
              <a:schemeClr val="tx1"/>
            </a:solidFill>
            <a:round/>
            <a:headEnd/>
            <a:tailEnd/>
          </a:ln>
        </p:spPr>
        <p:txBody>
          <a:bodyPr anchor="ctr"/>
          <a:lstStyle/>
          <a:p>
            <a:pPr algn="ctr"/>
            <a:r>
              <a:rPr lang="de-DE" sz="1200" dirty="0"/>
              <a:t>4,0</a:t>
            </a:r>
          </a:p>
        </p:txBody>
      </p:sp>
      <p:sp>
        <p:nvSpPr>
          <p:cNvPr id="32" name="Rechteck 31">
            <a:extLst>
              <a:ext uri="{FF2B5EF4-FFF2-40B4-BE49-F238E27FC236}">
                <a16:creationId xmlns:a16="http://schemas.microsoft.com/office/drawing/2014/main" id="{2D42EA4F-320D-5F41-B41B-551828546AC4}"/>
              </a:ext>
            </a:extLst>
          </p:cNvPr>
          <p:cNvSpPr>
            <a:spLocks noChangeArrowheads="1"/>
          </p:cNvSpPr>
          <p:nvPr/>
        </p:nvSpPr>
        <p:spPr bwMode="auto">
          <a:xfrm>
            <a:off x="2184388" y="3862685"/>
            <a:ext cx="936000" cy="180000"/>
          </a:xfrm>
          <a:prstGeom prst="rect">
            <a:avLst/>
          </a:prstGeom>
          <a:solidFill>
            <a:srgbClr val="83BAF3"/>
          </a:solidFill>
          <a:ln w="9525">
            <a:solidFill>
              <a:schemeClr val="tx1"/>
            </a:solidFill>
            <a:round/>
            <a:headEnd/>
            <a:tailEnd/>
          </a:ln>
        </p:spPr>
        <p:txBody>
          <a:bodyPr anchor="ctr"/>
          <a:lstStyle/>
          <a:p>
            <a:pPr algn="ctr"/>
            <a:r>
              <a:rPr lang="de-DE" sz="1200" dirty="0"/>
              <a:t>2,0</a:t>
            </a:r>
          </a:p>
        </p:txBody>
      </p:sp>
      <p:sp>
        <p:nvSpPr>
          <p:cNvPr id="33" name="Rechteck 32">
            <a:extLst>
              <a:ext uri="{FF2B5EF4-FFF2-40B4-BE49-F238E27FC236}">
                <a16:creationId xmlns:a16="http://schemas.microsoft.com/office/drawing/2014/main" id="{CC0183A0-62CC-504B-963A-9CCE7B7C206E}"/>
              </a:ext>
            </a:extLst>
          </p:cNvPr>
          <p:cNvSpPr>
            <a:spLocks noChangeArrowheads="1"/>
          </p:cNvSpPr>
          <p:nvPr/>
        </p:nvSpPr>
        <p:spPr bwMode="auto">
          <a:xfrm>
            <a:off x="312389" y="912331"/>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ID_SAM</a:t>
            </a:r>
          </a:p>
        </p:txBody>
      </p:sp>
      <p:sp>
        <p:nvSpPr>
          <p:cNvPr id="34" name="Rechteck 33">
            <a:extLst>
              <a:ext uri="{FF2B5EF4-FFF2-40B4-BE49-F238E27FC236}">
                <a16:creationId xmlns:a16="http://schemas.microsoft.com/office/drawing/2014/main" id="{57733CBC-EB4F-834A-AC17-1A6EFFE07532}"/>
              </a:ext>
            </a:extLst>
          </p:cNvPr>
          <p:cNvSpPr>
            <a:spLocks noChangeArrowheads="1"/>
          </p:cNvSpPr>
          <p:nvPr/>
        </p:nvSpPr>
        <p:spPr bwMode="auto">
          <a:xfrm>
            <a:off x="312388" y="1503412"/>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35" name="Rechteck 34">
            <a:extLst>
              <a:ext uri="{FF2B5EF4-FFF2-40B4-BE49-F238E27FC236}">
                <a16:creationId xmlns:a16="http://schemas.microsoft.com/office/drawing/2014/main" id="{AF3C6858-5D70-1343-82F1-BF2DE9AE9175}"/>
              </a:ext>
            </a:extLst>
          </p:cNvPr>
          <p:cNvSpPr>
            <a:spLocks noChangeArrowheads="1"/>
          </p:cNvSpPr>
          <p:nvPr/>
        </p:nvSpPr>
        <p:spPr bwMode="auto">
          <a:xfrm>
            <a:off x="312388" y="1682003"/>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36" name="Rechteck 35">
            <a:extLst>
              <a:ext uri="{FF2B5EF4-FFF2-40B4-BE49-F238E27FC236}">
                <a16:creationId xmlns:a16="http://schemas.microsoft.com/office/drawing/2014/main" id="{8DB9213A-C740-F740-A50B-34328EFDBDA5}"/>
              </a:ext>
            </a:extLst>
          </p:cNvPr>
          <p:cNvSpPr>
            <a:spLocks noChangeArrowheads="1"/>
          </p:cNvSpPr>
          <p:nvPr/>
        </p:nvSpPr>
        <p:spPr bwMode="auto">
          <a:xfrm>
            <a:off x="312387" y="1862003"/>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37" name="Rechteck 36">
            <a:extLst>
              <a:ext uri="{FF2B5EF4-FFF2-40B4-BE49-F238E27FC236}">
                <a16:creationId xmlns:a16="http://schemas.microsoft.com/office/drawing/2014/main" id="{D76A23D3-96A8-C84E-8E3C-DAEFC7E8552C}"/>
              </a:ext>
            </a:extLst>
          </p:cNvPr>
          <p:cNvSpPr>
            <a:spLocks noChangeArrowheads="1"/>
          </p:cNvSpPr>
          <p:nvPr/>
        </p:nvSpPr>
        <p:spPr bwMode="auto">
          <a:xfrm>
            <a:off x="312387" y="204059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38" name="Rechteck 37">
            <a:extLst>
              <a:ext uri="{FF2B5EF4-FFF2-40B4-BE49-F238E27FC236}">
                <a16:creationId xmlns:a16="http://schemas.microsoft.com/office/drawing/2014/main" id="{A0EF9F2A-99A8-D244-B0E5-5CDFF75C2A6F}"/>
              </a:ext>
            </a:extLst>
          </p:cNvPr>
          <p:cNvSpPr>
            <a:spLocks noChangeArrowheads="1"/>
          </p:cNvSpPr>
          <p:nvPr/>
        </p:nvSpPr>
        <p:spPr bwMode="auto">
          <a:xfrm>
            <a:off x="312387" y="221918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39" name="Rechteck 38">
            <a:extLst>
              <a:ext uri="{FF2B5EF4-FFF2-40B4-BE49-F238E27FC236}">
                <a16:creationId xmlns:a16="http://schemas.microsoft.com/office/drawing/2014/main" id="{CD61F023-3939-944A-9878-8A6C3D4CF997}"/>
              </a:ext>
            </a:extLst>
          </p:cNvPr>
          <p:cNvSpPr>
            <a:spLocks noChangeArrowheads="1"/>
          </p:cNvSpPr>
          <p:nvPr/>
        </p:nvSpPr>
        <p:spPr bwMode="auto">
          <a:xfrm>
            <a:off x="312385" y="2555831"/>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ID_ZPA</a:t>
            </a:r>
          </a:p>
        </p:txBody>
      </p:sp>
      <p:sp>
        <p:nvSpPr>
          <p:cNvPr id="40" name="Rechteck 39">
            <a:extLst>
              <a:ext uri="{FF2B5EF4-FFF2-40B4-BE49-F238E27FC236}">
                <a16:creationId xmlns:a16="http://schemas.microsoft.com/office/drawing/2014/main" id="{78FDB449-05FE-0742-95AC-CC50C07789D9}"/>
              </a:ext>
            </a:extLst>
          </p:cNvPr>
          <p:cNvSpPr>
            <a:spLocks noChangeArrowheads="1"/>
          </p:cNvSpPr>
          <p:nvPr/>
        </p:nvSpPr>
        <p:spPr bwMode="auto">
          <a:xfrm>
            <a:off x="312384" y="3146912"/>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41" name="Rechteck 40">
            <a:extLst>
              <a:ext uri="{FF2B5EF4-FFF2-40B4-BE49-F238E27FC236}">
                <a16:creationId xmlns:a16="http://schemas.microsoft.com/office/drawing/2014/main" id="{54D4DEA0-A421-1A45-83CE-BDDB1CB6B005}"/>
              </a:ext>
            </a:extLst>
          </p:cNvPr>
          <p:cNvSpPr>
            <a:spLocks noChangeArrowheads="1"/>
          </p:cNvSpPr>
          <p:nvPr/>
        </p:nvSpPr>
        <p:spPr bwMode="auto">
          <a:xfrm>
            <a:off x="312384" y="3325503"/>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42" name="Rechteck 41">
            <a:extLst>
              <a:ext uri="{FF2B5EF4-FFF2-40B4-BE49-F238E27FC236}">
                <a16:creationId xmlns:a16="http://schemas.microsoft.com/office/drawing/2014/main" id="{EF2C3336-B75C-5E41-8EB9-6B1D336E9E15}"/>
              </a:ext>
            </a:extLst>
          </p:cNvPr>
          <p:cNvSpPr>
            <a:spLocks noChangeArrowheads="1"/>
          </p:cNvSpPr>
          <p:nvPr/>
        </p:nvSpPr>
        <p:spPr bwMode="auto">
          <a:xfrm>
            <a:off x="312383" y="3505503"/>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43" name="Rechteck 42">
            <a:extLst>
              <a:ext uri="{FF2B5EF4-FFF2-40B4-BE49-F238E27FC236}">
                <a16:creationId xmlns:a16="http://schemas.microsoft.com/office/drawing/2014/main" id="{983A69A2-BD59-B345-B48F-59B3986F3246}"/>
              </a:ext>
            </a:extLst>
          </p:cNvPr>
          <p:cNvSpPr>
            <a:spLocks noChangeArrowheads="1"/>
          </p:cNvSpPr>
          <p:nvPr/>
        </p:nvSpPr>
        <p:spPr bwMode="auto">
          <a:xfrm>
            <a:off x="312383" y="368409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44" name="Rechteck 43">
            <a:extLst>
              <a:ext uri="{FF2B5EF4-FFF2-40B4-BE49-F238E27FC236}">
                <a16:creationId xmlns:a16="http://schemas.microsoft.com/office/drawing/2014/main" id="{6E3FCCC3-84B5-3242-949B-F575CDB74C9F}"/>
              </a:ext>
            </a:extLst>
          </p:cNvPr>
          <p:cNvSpPr>
            <a:spLocks noChangeArrowheads="1"/>
          </p:cNvSpPr>
          <p:nvPr/>
        </p:nvSpPr>
        <p:spPr bwMode="auto">
          <a:xfrm>
            <a:off x="312383" y="386268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81" name="Rechteck 80">
            <a:extLst>
              <a:ext uri="{FF2B5EF4-FFF2-40B4-BE49-F238E27FC236}">
                <a16:creationId xmlns:a16="http://schemas.microsoft.com/office/drawing/2014/main" id="{12711074-39E5-7040-A923-59D616F5C803}"/>
              </a:ext>
            </a:extLst>
          </p:cNvPr>
          <p:cNvSpPr>
            <a:spLocks noChangeArrowheads="1"/>
          </p:cNvSpPr>
          <p:nvPr/>
        </p:nvSpPr>
        <p:spPr bwMode="auto">
          <a:xfrm>
            <a:off x="6983998" y="1745053"/>
            <a:ext cx="936000" cy="591081"/>
          </a:xfrm>
          <a:prstGeom prst="rect">
            <a:avLst/>
          </a:prstGeom>
          <a:solidFill>
            <a:srgbClr val="83BAF3"/>
          </a:solidFill>
          <a:ln w="9525">
            <a:solidFill>
              <a:schemeClr val="tx1"/>
            </a:solidFill>
            <a:round/>
            <a:headEnd/>
            <a:tailEnd/>
          </a:ln>
        </p:spPr>
        <p:txBody>
          <a:bodyPr anchor="ctr"/>
          <a:lstStyle/>
          <a:p>
            <a:pPr algn="ctr"/>
            <a:r>
              <a:rPr lang="de-DE" sz="1200" dirty="0" err="1"/>
              <a:t>Matching</a:t>
            </a:r>
            <a:r>
              <a:rPr lang="de-DE" sz="1200" dirty="0"/>
              <a:t> Code</a:t>
            </a:r>
          </a:p>
        </p:txBody>
      </p:sp>
      <p:sp>
        <p:nvSpPr>
          <p:cNvPr id="82" name="Rechteck 81">
            <a:extLst>
              <a:ext uri="{FF2B5EF4-FFF2-40B4-BE49-F238E27FC236}">
                <a16:creationId xmlns:a16="http://schemas.microsoft.com/office/drawing/2014/main" id="{CBC55E0E-0941-D24A-9AD4-DB62E9E82EAB}"/>
              </a:ext>
            </a:extLst>
          </p:cNvPr>
          <p:cNvSpPr>
            <a:spLocks noChangeArrowheads="1"/>
          </p:cNvSpPr>
          <p:nvPr/>
        </p:nvSpPr>
        <p:spPr bwMode="auto">
          <a:xfrm>
            <a:off x="6983997" y="2336134"/>
            <a:ext cx="936000" cy="180000"/>
          </a:xfrm>
          <a:prstGeom prst="rect">
            <a:avLst/>
          </a:prstGeom>
          <a:solidFill>
            <a:srgbClr val="83BAF3"/>
          </a:solidFill>
          <a:ln w="9525">
            <a:solidFill>
              <a:schemeClr val="tx1"/>
            </a:solidFill>
            <a:round/>
            <a:headEnd/>
            <a:tailEnd/>
          </a:ln>
        </p:spPr>
        <p:txBody>
          <a:bodyPr anchor="ctr"/>
          <a:lstStyle/>
          <a:p>
            <a:pPr algn="ctr"/>
            <a:r>
              <a:rPr lang="de-DE" sz="1200" dirty="0"/>
              <a:t>Ax705pf</a:t>
            </a:r>
          </a:p>
        </p:txBody>
      </p:sp>
      <p:sp>
        <p:nvSpPr>
          <p:cNvPr id="83" name="Rechteck 82">
            <a:extLst>
              <a:ext uri="{FF2B5EF4-FFF2-40B4-BE49-F238E27FC236}">
                <a16:creationId xmlns:a16="http://schemas.microsoft.com/office/drawing/2014/main" id="{2CA4D664-959E-D848-B61E-04434DE26982}"/>
              </a:ext>
            </a:extLst>
          </p:cNvPr>
          <p:cNvSpPr>
            <a:spLocks noChangeArrowheads="1"/>
          </p:cNvSpPr>
          <p:nvPr/>
        </p:nvSpPr>
        <p:spPr bwMode="auto">
          <a:xfrm>
            <a:off x="6983997" y="2514725"/>
            <a:ext cx="936000" cy="180000"/>
          </a:xfrm>
          <a:prstGeom prst="rect">
            <a:avLst/>
          </a:prstGeom>
          <a:solidFill>
            <a:srgbClr val="83BAF3"/>
          </a:solidFill>
          <a:ln w="9525">
            <a:solidFill>
              <a:schemeClr val="tx1"/>
            </a:solidFill>
            <a:round/>
            <a:headEnd/>
            <a:tailEnd/>
          </a:ln>
        </p:spPr>
        <p:txBody>
          <a:bodyPr anchor="ctr"/>
          <a:lstStyle/>
          <a:p>
            <a:pPr algn="ctr"/>
            <a:r>
              <a:rPr lang="de-DE" sz="1200" dirty="0"/>
              <a:t>FT57kw9</a:t>
            </a:r>
          </a:p>
        </p:txBody>
      </p:sp>
      <p:sp>
        <p:nvSpPr>
          <p:cNvPr id="84" name="Rechteck 83">
            <a:extLst>
              <a:ext uri="{FF2B5EF4-FFF2-40B4-BE49-F238E27FC236}">
                <a16:creationId xmlns:a16="http://schemas.microsoft.com/office/drawing/2014/main" id="{60D983A1-5239-384C-AA90-B8C37BA6A323}"/>
              </a:ext>
            </a:extLst>
          </p:cNvPr>
          <p:cNvSpPr>
            <a:spLocks noChangeArrowheads="1"/>
          </p:cNvSpPr>
          <p:nvPr/>
        </p:nvSpPr>
        <p:spPr bwMode="auto">
          <a:xfrm>
            <a:off x="6983996" y="2694725"/>
            <a:ext cx="936000" cy="180000"/>
          </a:xfrm>
          <a:prstGeom prst="rect">
            <a:avLst/>
          </a:prstGeom>
          <a:solidFill>
            <a:srgbClr val="83BAF3"/>
          </a:solidFill>
          <a:ln w="9525">
            <a:solidFill>
              <a:schemeClr val="tx1"/>
            </a:solidFill>
            <a:round/>
            <a:headEnd/>
            <a:tailEnd/>
          </a:ln>
        </p:spPr>
        <p:txBody>
          <a:bodyPr anchor="ctr"/>
          <a:lstStyle/>
          <a:p>
            <a:pPr algn="ctr"/>
            <a:r>
              <a:rPr lang="de-DE" sz="1200" dirty="0"/>
              <a:t>3kKnwZ4</a:t>
            </a:r>
          </a:p>
        </p:txBody>
      </p:sp>
      <p:sp>
        <p:nvSpPr>
          <p:cNvPr id="85" name="Rechteck 84">
            <a:extLst>
              <a:ext uri="{FF2B5EF4-FFF2-40B4-BE49-F238E27FC236}">
                <a16:creationId xmlns:a16="http://schemas.microsoft.com/office/drawing/2014/main" id="{0235EBF0-3217-9B4A-B0EA-F18240404748}"/>
              </a:ext>
            </a:extLst>
          </p:cNvPr>
          <p:cNvSpPr>
            <a:spLocks noChangeArrowheads="1"/>
          </p:cNvSpPr>
          <p:nvPr/>
        </p:nvSpPr>
        <p:spPr bwMode="auto">
          <a:xfrm>
            <a:off x="6983996" y="2873316"/>
            <a:ext cx="936000" cy="180000"/>
          </a:xfrm>
          <a:prstGeom prst="rect">
            <a:avLst/>
          </a:prstGeom>
          <a:solidFill>
            <a:srgbClr val="83BAF3"/>
          </a:solidFill>
          <a:ln w="9525">
            <a:solidFill>
              <a:schemeClr val="tx1"/>
            </a:solidFill>
            <a:round/>
            <a:headEnd/>
            <a:tailEnd/>
          </a:ln>
        </p:spPr>
        <p:txBody>
          <a:bodyPr anchor="ctr"/>
          <a:lstStyle/>
          <a:p>
            <a:pPr algn="ctr"/>
            <a:r>
              <a:rPr lang="de-DE" sz="1200" dirty="0"/>
              <a:t>178hjqw</a:t>
            </a:r>
          </a:p>
        </p:txBody>
      </p:sp>
      <p:sp>
        <p:nvSpPr>
          <p:cNvPr id="86" name="Rechteck 85">
            <a:extLst>
              <a:ext uri="{FF2B5EF4-FFF2-40B4-BE49-F238E27FC236}">
                <a16:creationId xmlns:a16="http://schemas.microsoft.com/office/drawing/2014/main" id="{759602E7-272F-DE49-A76C-F0AF3713C0EE}"/>
              </a:ext>
            </a:extLst>
          </p:cNvPr>
          <p:cNvSpPr>
            <a:spLocks noChangeArrowheads="1"/>
          </p:cNvSpPr>
          <p:nvPr/>
        </p:nvSpPr>
        <p:spPr bwMode="auto">
          <a:xfrm>
            <a:off x="6983996" y="3051907"/>
            <a:ext cx="936000" cy="180000"/>
          </a:xfrm>
          <a:prstGeom prst="rect">
            <a:avLst/>
          </a:prstGeom>
          <a:solidFill>
            <a:srgbClr val="83BAF3"/>
          </a:solidFill>
          <a:ln w="9525">
            <a:solidFill>
              <a:schemeClr val="tx1"/>
            </a:solidFill>
            <a:round/>
            <a:headEnd/>
            <a:tailEnd/>
          </a:ln>
        </p:spPr>
        <p:txBody>
          <a:bodyPr anchor="ctr"/>
          <a:lstStyle/>
          <a:p>
            <a:pPr algn="ctr"/>
            <a:r>
              <a:rPr lang="de-DE" sz="1200" dirty="0"/>
              <a:t>mqim45r</a:t>
            </a:r>
          </a:p>
        </p:txBody>
      </p:sp>
      <p:sp>
        <p:nvSpPr>
          <p:cNvPr id="87" name="Rechteck 86">
            <a:extLst>
              <a:ext uri="{FF2B5EF4-FFF2-40B4-BE49-F238E27FC236}">
                <a16:creationId xmlns:a16="http://schemas.microsoft.com/office/drawing/2014/main" id="{FDE7BC98-2321-8146-9D84-78DFC202C971}"/>
              </a:ext>
            </a:extLst>
          </p:cNvPr>
          <p:cNvSpPr>
            <a:spLocks noChangeArrowheads="1"/>
          </p:cNvSpPr>
          <p:nvPr/>
        </p:nvSpPr>
        <p:spPr bwMode="auto">
          <a:xfrm>
            <a:off x="6047995" y="1745053"/>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ID_SAM</a:t>
            </a:r>
          </a:p>
        </p:txBody>
      </p:sp>
      <p:sp>
        <p:nvSpPr>
          <p:cNvPr id="88" name="Rechteck 87">
            <a:extLst>
              <a:ext uri="{FF2B5EF4-FFF2-40B4-BE49-F238E27FC236}">
                <a16:creationId xmlns:a16="http://schemas.microsoft.com/office/drawing/2014/main" id="{E350D1A6-7F6C-3F49-9049-2AF830952D53}"/>
              </a:ext>
            </a:extLst>
          </p:cNvPr>
          <p:cNvSpPr>
            <a:spLocks noChangeArrowheads="1"/>
          </p:cNvSpPr>
          <p:nvPr/>
        </p:nvSpPr>
        <p:spPr bwMode="auto">
          <a:xfrm>
            <a:off x="6047994" y="233613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89" name="Rechteck 88">
            <a:extLst>
              <a:ext uri="{FF2B5EF4-FFF2-40B4-BE49-F238E27FC236}">
                <a16:creationId xmlns:a16="http://schemas.microsoft.com/office/drawing/2014/main" id="{C166E737-4CB6-8442-BECE-DF6A333BB947}"/>
              </a:ext>
            </a:extLst>
          </p:cNvPr>
          <p:cNvSpPr>
            <a:spLocks noChangeArrowheads="1"/>
          </p:cNvSpPr>
          <p:nvPr/>
        </p:nvSpPr>
        <p:spPr bwMode="auto">
          <a:xfrm>
            <a:off x="6047994" y="251472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90" name="Rechteck 89">
            <a:extLst>
              <a:ext uri="{FF2B5EF4-FFF2-40B4-BE49-F238E27FC236}">
                <a16:creationId xmlns:a16="http://schemas.microsoft.com/office/drawing/2014/main" id="{19D5AFBF-807B-AA4F-AF83-A4E37EF9BD03}"/>
              </a:ext>
            </a:extLst>
          </p:cNvPr>
          <p:cNvSpPr>
            <a:spLocks noChangeArrowheads="1"/>
          </p:cNvSpPr>
          <p:nvPr/>
        </p:nvSpPr>
        <p:spPr bwMode="auto">
          <a:xfrm>
            <a:off x="6047993" y="269472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91" name="Rechteck 90">
            <a:extLst>
              <a:ext uri="{FF2B5EF4-FFF2-40B4-BE49-F238E27FC236}">
                <a16:creationId xmlns:a16="http://schemas.microsoft.com/office/drawing/2014/main" id="{20FE79FD-B64D-9041-A30D-EF448A63C67C}"/>
              </a:ext>
            </a:extLst>
          </p:cNvPr>
          <p:cNvSpPr>
            <a:spLocks noChangeArrowheads="1"/>
          </p:cNvSpPr>
          <p:nvPr/>
        </p:nvSpPr>
        <p:spPr bwMode="auto">
          <a:xfrm>
            <a:off x="6047993" y="2873316"/>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92" name="Rechteck 91">
            <a:extLst>
              <a:ext uri="{FF2B5EF4-FFF2-40B4-BE49-F238E27FC236}">
                <a16:creationId xmlns:a16="http://schemas.microsoft.com/office/drawing/2014/main" id="{9241BA4A-C260-7546-8A96-9D9D61A401C4}"/>
              </a:ext>
            </a:extLst>
          </p:cNvPr>
          <p:cNvSpPr>
            <a:spLocks noChangeArrowheads="1"/>
          </p:cNvSpPr>
          <p:nvPr/>
        </p:nvSpPr>
        <p:spPr bwMode="auto">
          <a:xfrm>
            <a:off x="6047993" y="3051907"/>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93" name="Rechteck 92">
            <a:extLst>
              <a:ext uri="{FF2B5EF4-FFF2-40B4-BE49-F238E27FC236}">
                <a16:creationId xmlns:a16="http://schemas.microsoft.com/office/drawing/2014/main" id="{39CAB8B8-1F4A-8D48-89E2-236FE4FCCB1E}"/>
              </a:ext>
            </a:extLst>
          </p:cNvPr>
          <p:cNvSpPr>
            <a:spLocks noChangeArrowheads="1"/>
          </p:cNvSpPr>
          <p:nvPr/>
        </p:nvSpPr>
        <p:spPr bwMode="auto">
          <a:xfrm>
            <a:off x="7919996" y="1745053"/>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ID_ZPA</a:t>
            </a:r>
          </a:p>
        </p:txBody>
      </p:sp>
      <p:sp>
        <p:nvSpPr>
          <p:cNvPr id="94" name="Rechteck 93">
            <a:extLst>
              <a:ext uri="{FF2B5EF4-FFF2-40B4-BE49-F238E27FC236}">
                <a16:creationId xmlns:a16="http://schemas.microsoft.com/office/drawing/2014/main" id="{D8D9E514-E8AE-1F4C-9F05-C1FDE84EF916}"/>
              </a:ext>
            </a:extLst>
          </p:cNvPr>
          <p:cNvSpPr>
            <a:spLocks noChangeArrowheads="1"/>
          </p:cNvSpPr>
          <p:nvPr/>
        </p:nvSpPr>
        <p:spPr bwMode="auto">
          <a:xfrm>
            <a:off x="7919995" y="233613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95" name="Rechteck 94">
            <a:extLst>
              <a:ext uri="{FF2B5EF4-FFF2-40B4-BE49-F238E27FC236}">
                <a16:creationId xmlns:a16="http://schemas.microsoft.com/office/drawing/2014/main" id="{EA232931-E613-514F-B5DA-714537AD6EF1}"/>
              </a:ext>
            </a:extLst>
          </p:cNvPr>
          <p:cNvSpPr>
            <a:spLocks noChangeArrowheads="1"/>
          </p:cNvSpPr>
          <p:nvPr/>
        </p:nvSpPr>
        <p:spPr bwMode="auto">
          <a:xfrm>
            <a:off x="7919995" y="251472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96" name="Rechteck 95">
            <a:extLst>
              <a:ext uri="{FF2B5EF4-FFF2-40B4-BE49-F238E27FC236}">
                <a16:creationId xmlns:a16="http://schemas.microsoft.com/office/drawing/2014/main" id="{F613F39E-7A8E-B24F-8986-07E0047ACF2D}"/>
              </a:ext>
            </a:extLst>
          </p:cNvPr>
          <p:cNvSpPr>
            <a:spLocks noChangeArrowheads="1"/>
          </p:cNvSpPr>
          <p:nvPr/>
        </p:nvSpPr>
        <p:spPr bwMode="auto">
          <a:xfrm>
            <a:off x="7919994" y="269472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97" name="Rechteck 96">
            <a:extLst>
              <a:ext uri="{FF2B5EF4-FFF2-40B4-BE49-F238E27FC236}">
                <a16:creationId xmlns:a16="http://schemas.microsoft.com/office/drawing/2014/main" id="{F0C3D8EC-CEF1-3E49-AB45-830F1718740B}"/>
              </a:ext>
            </a:extLst>
          </p:cNvPr>
          <p:cNvSpPr>
            <a:spLocks noChangeArrowheads="1"/>
          </p:cNvSpPr>
          <p:nvPr/>
        </p:nvSpPr>
        <p:spPr bwMode="auto">
          <a:xfrm>
            <a:off x="7919994" y="2873316"/>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98" name="Rechteck 97">
            <a:extLst>
              <a:ext uri="{FF2B5EF4-FFF2-40B4-BE49-F238E27FC236}">
                <a16:creationId xmlns:a16="http://schemas.microsoft.com/office/drawing/2014/main" id="{1D09B900-A440-FE4B-AB18-8745D0C65808}"/>
              </a:ext>
            </a:extLst>
          </p:cNvPr>
          <p:cNvSpPr>
            <a:spLocks noChangeArrowheads="1"/>
          </p:cNvSpPr>
          <p:nvPr/>
        </p:nvSpPr>
        <p:spPr bwMode="auto">
          <a:xfrm>
            <a:off x="7919994" y="3051907"/>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105" name="Rechteck 104">
            <a:extLst>
              <a:ext uri="{FF2B5EF4-FFF2-40B4-BE49-F238E27FC236}">
                <a16:creationId xmlns:a16="http://schemas.microsoft.com/office/drawing/2014/main" id="{539620DE-189A-C947-9DD7-86F7E47FEEF7}"/>
              </a:ext>
            </a:extLst>
          </p:cNvPr>
          <p:cNvSpPr>
            <a:spLocks noChangeArrowheads="1"/>
          </p:cNvSpPr>
          <p:nvPr/>
        </p:nvSpPr>
        <p:spPr bwMode="auto">
          <a:xfrm>
            <a:off x="454749" y="4366462"/>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ID_SAM</a:t>
            </a:r>
          </a:p>
        </p:txBody>
      </p:sp>
      <p:sp>
        <p:nvSpPr>
          <p:cNvPr id="106" name="Rechteck 105">
            <a:extLst>
              <a:ext uri="{FF2B5EF4-FFF2-40B4-BE49-F238E27FC236}">
                <a16:creationId xmlns:a16="http://schemas.microsoft.com/office/drawing/2014/main" id="{D53AD73F-AD0B-5D40-BB5A-8E861EAE9E76}"/>
              </a:ext>
            </a:extLst>
          </p:cNvPr>
          <p:cNvSpPr>
            <a:spLocks noChangeArrowheads="1"/>
          </p:cNvSpPr>
          <p:nvPr/>
        </p:nvSpPr>
        <p:spPr bwMode="auto">
          <a:xfrm>
            <a:off x="454748" y="4957543"/>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107" name="Rechteck 106">
            <a:extLst>
              <a:ext uri="{FF2B5EF4-FFF2-40B4-BE49-F238E27FC236}">
                <a16:creationId xmlns:a16="http://schemas.microsoft.com/office/drawing/2014/main" id="{C4037933-CA9A-214D-A94F-ADCDC65B303E}"/>
              </a:ext>
            </a:extLst>
          </p:cNvPr>
          <p:cNvSpPr>
            <a:spLocks noChangeArrowheads="1"/>
          </p:cNvSpPr>
          <p:nvPr/>
        </p:nvSpPr>
        <p:spPr bwMode="auto">
          <a:xfrm>
            <a:off x="454748" y="513613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108" name="Rechteck 107">
            <a:extLst>
              <a:ext uri="{FF2B5EF4-FFF2-40B4-BE49-F238E27FC236}">
                <a16:creationId xmlns:a16="http://schemas.microsoft.com/office/drawing/2014/main" id="{B16448C2-E0A0-9849-AEE5-9D2A731C030A}"/>
              </a:ext>
            </a:extLst>
          </p:cNvPr>
          <p:cNvSpPr>
            <a:spLocks noChangeArrowheads="1"/>
          </p:cNvSpPr>
          <p:nvPr/>
        </p:nvSpPr>
        <p:spPr bwMode="auto">
          <a:xfrm>
            <a:off x="454747" y="531613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109" name="Rechteck 108">
            <a:extLst>
              <a:ext uri="{FF2B5EF4-FFF2-40B4-BE49-F238E27FC236}">
                <a16:creationId xmlns:a16="http://schemas.microsoft.com/office/drawing/2014/main" id="{4793EC98-84F6-C54C-97A3-0E4A87C83E4E}"/>
              </a:ext>
            </a:extLst>
          </p:cNvPr>
          <p:cNvSpPr>
            <a:spLocks noChangeArrowheads="1"/>
          </p:cNvSpPr>
          <p:nvPr/>
        </p:nvSpPr>
        <p:spPr bwMode="auto">
          <a:xfrm>
            <a:off x="454747" y="549472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110" name="Rechteck 109">
            <a:extLst>
              <a:ext uri="{FF2B5EF4-FFF2-40B4-BE49-F238E27FC236}">
                <a16:creationId xmlns:a16="http://schemas.microsoft.com/office/drawing/2014/main" id="{26C0FBF0-FFA9-2F42-B560-A10A61182B8B}"/>
              </a:ext>
            </a:extLst>
          </p:cNvPr>
          <p:cNvSpPr>
            <a:spLocks noChangeArrowheads="1"/>
          </p:cNvSpPr>
          <p:nvPr/>
        </p:nvSpPr>
        <p:spPr bwMode="auto">
          <a:xfrm>
            <a:off x="454747" y="5673316"/>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111" name="Rechteck 110">
            <a:extLst>
              <a:ext uri="{FF2B5EF4-FFF2-40B4-BE49-F238E27FC236}">
                <a16:creationId xmlns:a16="http://schemas.microsoft.com/office/drawing/2014/main" id="{8606733C-2D42-8744-AA01-B4985B568409}"/>
              </a:ext>
            </a:extLst>
          </p:cNvPr>
          <p:cNvSpPr>
            <a:spLocks noChangeArrowheads="1"/>
          </p:cNvSpPr>
          <p:nvPr/>
        </p:nvSpPr>
        <p:spPr bwMode="auto">
          <a:xfrm>
            <a:off x="1390750" y="4366462"/>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ID_ZPA</a:t>
            </a:r>
          </a:p>
        </p:txBody>
      </p:sp>
      <p:sp>
        <p:nvSpPr>
          <p:cNvPr id="112" name="Rechteck 111">
            <a:extLst>
              <a:ext uri="{FF2B5EF4-FFF2-40B4-BE49-F238E27FC236}">
                <a16:creationId xmlns:a16="http://schemas.microsoft.com/office/drawing/2014/main" id="{6ABE85D5-A96F-BE44-8A69-80FE141EABC3}"/>
              </a:ext>
            </a:extLst>
          </p:cNvPr>
          <p:cNvSpPr>
            <a:spLocks noChangeArrowheads="1"/>
          </p:cNvSpPr>
          <p:nvPr/>
        </p:nvSpPr>
        <p:spPr bwMode="auto">
          <a:xfrm>
            <a:off x="1390749" y="4957543"/>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113" name="Rechteck 112">
            <a:extLst>
              <a:ext uri="{FF2B5EF4-FFF2-40B4-BE49-F238E27FC236}">
                <a16:creationId xmlns:a16="http://schemas.microsoft.com/office/drawing/2014/main" id="{8F1E8B6A-E42E-9744-95ED-D754D663AD75}"/>
              </a:ext>
            </a:extLst>
          </p:cNvPr>
          <p:cNvSpPr>
            <a:spLocks noChangeArrowheads="1"/>
          </p:cNvSpPr>
          <p:nvPr/>
        </p:nvSpPr>
        <p:spPr bwMode="auto">
          <a:xfrm>
            <a:off x="1390749" y="513613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114" name="Rechteck 113">
            <a:extLst>
              <a:ext uri="{FF2B5EF4-FFF2-40B4-BE49-F238E27FC236}">
                <a16:creationId xmlns:a16="http://schemas.microsoft.com/office/drawing/2014/main" id="{A31FBCC8-46AC-0B4C-A26F-63756982C703}"/>
              </a:ext>
            </a:extLst>
          </p:cNvPr>
          <p:cNvSpPr>
            <a:spLocks noChangeArrowheads="1"/>
          </p:cNvSpPr>
          <p:nvPr/>
        </p:nvSpPr>
        <p:spPr bwMode="auto">
          <a:xfrm>
            <a:off x="1390748" y="531613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115" name="Rechteck 114">
            <a:extLst>
              <a:ext uri="{FF2B5EF4-FFF2-40B4-BE49-F238E27FC236}">
                <a16:creationId xmlns:a16="http://schemas.microsoft.com/office/drawing/2014/main" id="{1757A83F-EA20-D143-B2E5-29B6BA97826C}"/>
              </a:ext>
            </a:extLst>
          </p:cNvPr>
          <p:cNvSpPr>
            <a:spLocks noChangeArrowheads="1"/>
          </p:cNvSpPr>
          <p:nvPr/>
        </p:nvSpPr>
        <p:spPr bwMode="auto">
          <a:xfrm>
            <a:off x="1390748" y="549472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116" name="Rechteck 115">
            <a:extLst>
              <a:ext uri="{FF2B5EF4-FFF2-40B4-BE49-F238E27FC236}">
                <a16:creationId xmlns:a16="http://schemas.microsoft.com/office/drawing/2014/main" id="{84D2F931-BA23-BE4E-A376-B3AEA55FC0AF}"/>
              </a:ext>
            </a:extLst>
          </p:cNvPr>
          <p:cNvSpPr>
            <a:spLocks noChangeArrowheads="1"/>
          </p:cNvSpPr>
          <p:nvPr/>
        </p:nvSpPr>
        <p:spPr bwMode="auto">
          <a:xfrm>
            <a:off x="1390748" y="5673316"/>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117" name="Rechteck 116">
            <a:extLst>
              <a:ext uri="{FF2B5EF4-FFF2-40B4-BE49-F238E27FC236}">
                <a16:creationId xmlns:a16="http://schemas.microsoft.com/office/drawing/2014/main" id="{B554160D-7A9D-0C4A-97B6-FC924E9709A0}"/>
              </a:ext>
            </a:extLst>
          </p:cNvPr>
          <p:cNvSpPr>
            <a:spLocks noChangeArrowheads="1"/>
          </p:cNvSpPr>
          <p:nvPr/>
        </p:nvSpPr>
        <p:spPr bwMode="auto">
          <a:xfrm>
            <a:off x="3730754" y="4383012"/>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ID_SAM</a:t>
            </a:r>
          </a:p>
        </p:txBody>
      </p:sp>
      <p:sp>
        <p:nvSpPr>
          <p:cNvPr id="118" name="Rechteck 117">
            <a:extLst>
              <a:ext uri="{FF2B5EF4-FFF2-40B4-BE49-F238E27FC236}">
                <a16:creationId xmlns:a16="http://schemas.microsoft.com/office/drawing/2014/main" id="{E7C4F34E-DDA5-5F43-9FC8-2E3C807ED2A1}"/>
              </a:ext>
            </a:extLst>
          </p:cNvPr>
          <p:cNvSpPr>
            <a:spLocks noChangeArrowheads="1"/>
          </p:cNvSpPr>
          <p:nvPr/>
        </p:nvSpPr>
        <p:spPr bwMode="auto">
          <a:xfrm>
            <a:off x="3730753" y="4974093"/>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119" name="Rechteck 118">
            <a:extLst>
              <a:ext uri="{FF2B5EF4-FFF2-40B4-BE49-F238E27FC236}">
                <a16:creationId xmlns:a16="http://schemas.microsoft.com/office/drawing/2014/main" id="{45B5B0AB-091E-E343-A05F-4825EC296FFE}"/>
              </a:ext>
            </a:extLst>
          </p:cNvPr>
          <p:cNvSpPr>
            <a:spLocks noChangeArrowheads="1"/>
          </p:cNvSpPr>
          <p:nvPr/>
        </p:nvSpPr>
        <p:spPr bwMode="auto">
          <a:xfrm>
            <a:off x="3730753" y="515268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120" name="Rechteck 119">
            <a:extLst>
              <a:ext uri="{FF2B5EF4-FFF2-40B4-BE49-F238E27FC236}">
                <a16:creationId xmlns:a16="http://schemas.microsoft.com/office/drawing/2014/main" id="{D822F1DC-574B-0440-B990-7C22AE1B3654}"/>
              </a:ext>
            </a:extLst>
          </p:cNvPr>
          <p:cNvSpPr>
            <a:spLocks noChangeArrowheads="1"/>
          </p:cNvSpPr>
          <p:nvPr/>
        </p:nvSpPr>
        <p:spPr bwMode="auto">
          <a:xfrm>
            <a:off x="3730752" y="533268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121" name="Rechteck 120">
            <a:extLst>
              <a:ext uri="{FF2B5EF4-FFF2-40B4-BE49-F238E27FC236}">
                <a16:creationId xmlns:a16="http://schemas.microsoft.com/office/drawing/2014/main" id="{341297BD-6C4C-F846-B68C-04C96DB76C5F}"/>
              </a:ext>
            </a:extLst>
          </p:cNvPr>
          <p:cNvSpPr>
            <a:spLocks noChangeArrowheads="1"/>
          </p:cNvSpPr>
          <p:nvPr/>
        </p:nvSpPr>
        <p:spPr bwMode="auto">
          <a:xfrm>
            <a:off x="3730752" y="551127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122" name="Rechteck 121">
            <a:extLst>
              <a:ext uri="{FF2B5EF4-FFF2-40B4-BE49-F238E27FC236}">
                <a16:creationId xmlns:a16="http://schemas.microsoft.com/office/drawing/2014/main" id="{823D53AD-5995-5A41-A9FD-B9528B013386}"/>
              </a:ext>
            </a:extLst>
          </p:cNvPr>
          <p:cNvSpPr>
            <a:spLocks noChangeArrowheads="1"/>
          </p:cNvSpPr>
          <p:nvPr/>
        </p:nvSpPr>
        <p:spPr bwMode="auto">
          <a:xfrm>
            <a:off x="3730752" y="5689866"/>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123" name="Rechteck 122">
            <a:extLst>
              <a:ext uri="{FF2B5EF4-FFF2-40B4-BE49-F238E27FC236}">
                <a16:creationId xmlns:a16="http://schemas.microsoft.com/office/drawing/2014/main" id="{711CBB42-02BC-1F4E-B589-82A7C7F20864}"/>
              </a:ext>
            </a:extLst>
          </p:cNvPr>
          <p:cNvSpPr>
            <a:spLocks noChangeArrowheads="1"/>
          </p:cNvSpPr>
          <p:nvPr/>
        </p:nvSpPr>
        <p:spPr bwMode="auto">
          <a:xfrm>
            <a:off x="4666755" y="4383012"/>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ID_ZPA</a:t>
            </a:r>
          </a:p>
        </p:txBody>
      </p:sp>
      <p:sp>
        <p:nvSpPr>
          <p:cNvPr id="124" name="Rechteck 123">
            <a:extLst>
              <a:ext uri="{FF2B5EF4-FFF2-40B4-BE49-F238E27FC236}">
                <a16:creationId xmlns:a16="http://schemas.microsoft.com/office/drawing/2014/main" id="{4CE07568-7BA4-A04A-93C6-8C11B4A4927E}"/>
              </a:ext>
            </a:extLst>
          </p:cNvPr>
          <p:cNvSpPr>
            <a:spLocks noChangeArrowheads="1"/>
          </p:cNvSpPr>
          <p:nvPr/>
        </p:nvSpPr>
        <p:spPr bwMode="auto">
          <a:xfrm>
            <a:off x="4666754" y="4974093"/>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125" name="Rechteck 124">
            <a:extLst>
              <a:ext uri="{FF2B5EF4-FFF2-40B4-BE49-F238E27FC236}">
                <a16:creationId xmlns:a16="http://schemas.microsoft.com/office/drawing/2014/main" id="{C0F50CFA-D653-064C-B615-BFA26E58CB35}"/>
              </a:ext>
            </a:extLst>
          </p:cNvPr>
          <p:cNvSpPr>
            <a:spLocks noChangeArrowheads="1"/>
          </p:cNvSpPr>
          <p:nvPr/>
        </p:nvSpPr>
        <p:spPr bwMode="auto">
          <a:xfrm>
            <a:off x="4666754" y="515268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126" name="Rechteck 125">
            <a:extLst>
              <a:ext uri="{FF2B5EF4-FFF2-40B4-BE49-F238E27FC236}">
                <a16:creationId xmlns:a16="http://schemas.microsoft.com/office/drawing/2014/main" id="{5AA89CC0-310C-FF40-AAB6-62AED1BD5997}"/>
              </a:ext>
            </a:extLst>
          </p:cNvPr>
          <p:cNvSpPr>
            <a:spLocks noChangeArrowheads="1"/>
          </p:cNvSpPr>
          <p:nvPr/>
        </p:nvSpPr>
        <p:spPr bwMode="auto">
          <a:xfrm>
            <a:off x="4666753" y="5332684"/>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127" name="Rechteck 126">
            <a:extLst>
              <a:ext uri="{FF2B5EF4-FFF2-40B4-BE49-F238E27FC236}">
                <a16:creationId xmlns:a16="http://schemas.microsoft.com/office/drawing/2014/main" id="{44621C5B-AE07-2448-8991-AE4F5AF448BC}"/>
              </a:ext>
            </a:extLst>
          </p:cNvPr>
          <p:cNvSpPr>
            <a:spLocks noChangeArrowheads="1"/>
          </p:cNvSpPr>
          <p:nvPr/>
        </p:nvSpPr>
        <p:spPr bwMode="auto">
          <a:xfrm>
            <a:off x="4666753" y="5511275"/>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128" name="Rechteck 127">
            <a:extLst>
              <a:ext uri="{FF2B5EF4-FFF2-40B4-BE49-F238E27FC236}">
                <a16:creationId xmlns:a16="http://schemas.microsoft.com/office/drawing/2014/main" id="{17DCDB25-3B4B-BB46-87F3-352BF54867CB}"/>
              </a:ext>
            </a:extLst>
          </p:cNvPr>
          <p:cNvSpPr>
            <a:spLocks noChangeArrowheads="1"/>
          </p:cNvSpPr>
          <p:nvPr/>
        </p:nvSpPr>
        <p:spPr bwMode="auto">
          <a:xfrm>
            <a:off x="4666753" y="5689866"/>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135" name="Rechteck 134">
            <a:extLst>
              <a:ext uri="{FF2B5EF4-FFF2-40B4-BE49-F238E27FC236}">
                <a16:creationId xmlns:a16="http://schemas.microsoft.com/office/drawing/2014/main" id="{DB3FED2F-77BD-3144-A98F-EF5703FF5BA1}"/>
              </a:ext>
            </a:extLst>
          </p:cNvPr>
          <p:cNvSpPr>
            <a:spLocks noChangeArrowheads="1"/>
          </p:cNvSpPr>
          <p:nvPr/>
        </p:nvSpPr>
        <p:spPr bwMode="auto">
          <a:xfrm>
            <a:off x="2794751" y="4383012"/>
            <a:ext cx="936000" cy="591081"/>
          </a:xfrm>
          <a:prstGeom prst="rect">
            <a:avLst/>
          </a:prstGeom>
          <a:solidFill>
            <a:srgbClr val="83BAF3"/>
          </a:solidFill>
          <a:ln w="9525">
            <a:solidFill>
              <a:schemeClr val="tx1"/>
            </a:solidFill>
            <a:round/>
            <a:headEnd/>
            <a:tailEnd/>
          </a:ln>
        </p:spPr>
        <p:txBody>
          <a:bodyPr anchor="ctr"/>
          <a:lstStyle/>
          <a:p>
            <a:pPr algn="ctr"/>
            <a:r>
              <a:rPr lang="de-DE" sz="1200" dirty="0"/>
              <a:t>SAM Ergebnis</a:t>
            </a:r>
          </a:p>
        </p:txBody>
      </p:sp>
      <p:sp>
        <p:nvSpPr>
          <p:cNvPr id="136" name="Rechteck 135">
            <a:extLst>
              <a:ext uri="{FF2B5EF4-FFF2-40B4-BE49-F238E27FC236}">
                <a16:creationId xmlns:a16="http://schemas.microsoft.com/office/drawing/2014/main" id="{069DE881-B0AD-F644-A13F-15225BCBE15A}"/>
              </a:ext>
            </a:extLst>
          </p:cNvPr>
          <p:cNvSpPr>
            <a:spLocks noChangeArrowheads="1"/>
          </p:cNvSpPr>
          <p:nvPr/>
        </p:nvSpPr>
        <p:spPr bwMode="auto">
          <a:xfrm>
            <a:off x="2794750" y="4974093"/>
            <a:ext cx="936000" cy="180000"/>
          </a:xfrm>
          <a:prstGeom prst="rect">
            <a:avLst/>
          </a:prstGeom>
          <a:solidFill>
            <a:srgbClr val="83BAF3"/>
          </a:solidFill>
          <a:ln w="9525">
            <a:solidFill>
              <a:schemeClr val="tx1"/>
            </a:solidFill>
            <a:round/>
            <a:headEnd/>
            <a:tailEnd/>
          </a:ln>
        </p:spPr>
        <p:txBody>
          <a:bodyPr anchor="ctr"/>
          <a:lstStyle/>
          <a:p>
            <a:pPr algn="ctr"/>
            <a:r>
              <a:rPr lang="de-DE" sz="1200" dirty="0"/>
              <a:t>75/84/80</a:t>
            </a:r>
          </a:p>
        </p:txBody>
      </p:sp>
      <p:sp>
        <p:nvSpPr>
          <p:cNvPr id="137" name="Rechteck 136">
            <a:extLst>
              <a:ext uri="{FF2B5EF4-FFF2-40B4-BE49-F238E27FC236}">
                <a16:creationId xmlns:a16="http://schemas.microsoft.com/office/drawing/2014/main" id="{212A8207-4CE9-5647-96E9-0645C46BF6CE}"/>
              </a:ext>
            </a:extLst>
          </p:cNvPr>
          <p:cNvSpPr>
            <a:spLocks noChangeArrowheads="1"/>
          </p:cNvSpPr>
          <p:nvPr/>
        </p:nvSpPr>
        <p:spPr bwMode="auto">
          <a:xfrm>
            <a:off x="2794750" y="5152684"/>
            <a:ext cx="936000" cy="180000"/>
          </a:xfrm>
          <a:prstGeom prst="rect">
            <a:avLst/>
          </a:prstGeom>
          <a:solidFill>
            <a:srgbClr val="83BAF3"/>
          </a:solidFill>
          <a:ln w="9525">
            <a:solidFill>
              <a:schemeClr val="tx1"/>
            </a:solidFill>
            <a:round/>
            <a:headEnd/>
            <a:tailEnd/>
          </a:ln>
        </p:spPr>
        <p:txBody>
          <a:bodyPr anchor="ctr"/>
          <a:lstStyle/>
          <a:p>
            <a:pPr algn="ctr"/>
            <a:r>
              <a:rPr lang="de-DE" sz="1200" dirty="0"/>
              <a:t>29/45/39</a:t>
            </a:r>
          </a:p>
        </p:txBody>
      </p:sp>
      <p:sp>
        <p:nvSpPr>
          <p:cNvPr id="138" name="Rechteck 137">
            <a:extLst>
              <a:ext uri="{FF2B5EF4-FFF2-40B4-BE49-F238E27FC236}">
                <a16:creationId xmlns:a16="http://schemas.microsoft.com/office/drawing/2014/main" id="{BE47A21E-E5D4-634D-B004-4BE1457678ED}"/>
              </a:ext>
            </a:extLst>
          </p:cNvPr>
          <p:cNvSpPr>
            <a:spLocks noChangeArrowheads="1"/>
          </p:cNvSpPr>
          <p:nvPr/>
        </p:nvSpPr>
        <p:spPr bwMode="auto">
          <a:xfrm>
            <a:off x="2794749" y="5332684"/>
            <a:ext cx="936000" cy="180000"/>
          </a:xfrm>
          <a:prstGeom prst="rect">
            <a:avLst/>
          </a:prstGeom>
          <a:solidFill>
            <a:srgbClr val="83BAF3"/>
          </a:solidFill>
          <a:ln w="9525">
            <a:solidFill>
              <a:schemeClr val="tx1"/>
            </a:solidFill>
            <a:round/>
            <a:headEnd/>
            <a:tailEnd/>
          </a:ln>
        </p:spPr>
        <p:txBody>
          <a:bodyPr anchor="ctr"/>
          <a:lstStyle/>
          <a:p>
            <a:pPr algn="ctr"/>
            <a:r>
              <a:rPr lang="de-DE" sz="1200" dirty="0"/>
              <a:t>66/73/81</a:t>
            </a:r>
          </a:p>
        </p:txBody>
      </p:sp>
      <p:sp>
        <p:nvSpPr>
          <p:cNvPr id="139" name="Rechteck 138">
            <a:extLst>
              <a:ext uri="{FF2B5EF4-FFF2-40B4-BE49-F238E27FC236}">
                <a16:creationId xmlns:a16="http://schemas.microsoft.com/office/drawing/2014/main" id="{47A7A1EE-5AF5-1646-9020-1D8B382E5156}"/>
              </a:ext>
            </a:extLst>
          </p:cNvPr>
          <p:cNvSpPr>
            <a:spLocks noChangeArrowheads="1"/>
          </p:cNvSpPr>
          <p:nvPr/>
        </p:nvSpPr>
        <p:spPr bwMode="auto">
          <a:xfrm>
            <a:off x="2794749" y="5511275"/>
            <a:ext cx="936000" cy="180000"/>
          </a:xfrm>
          <a:prstGeom prst="rect">
            <a:avLst/>
          </a:prstGeom>
          <a:solidFill>
            <a:srgbClr val="83BAF3"/>
          </a:solidFill>
          <a:ln w="9525">
            <a:solidFill>
              <a:schemeClr val="tx1"/>
            </a:solidFill>
            <a:round/>
            <a:headEnd/>
            <a:tailEnd/>
          </a:ln>
        </p:spPr>
        <p:txBody>
          <a:bodyPr anchor="ctr"/>
          <a:lstStyle/>
          <a:p>
            <a:pPr algn="ctr"/>
            <a:r>
              <a:rPr lang="de-DE" sz="1200" dirty="0"/>
              <a:t>15/28/24</a:t>
            </a:r>
          </a:p>
        </p:txBody>
      </p:sp>
      <p:sp>
        <p:nvSpPr>
          <p:cNvPr id="140" name="Rechteck 139">
            <a:extLst>
              <a:ext uri="{FF2B5EF4-FFF2-40B4-BE49-F238E27FC236}">
                <a16:creationId xmlns:a16="http://schemas.microsoft.com/office/drawing/2014/main" id="{F0C6A142-1E0B-4449-906F-4018DA7F1DF0}"/>
              </a:ext>
            </a:extLst>
          </p:cNvPr>
          <p:cNvSpPr>
            <a:spLocks noChangeArrowheads="1"/>
          </p:cNvSpPr>
          <p:nvPr/>
        </p:nvSpPr>
        <p:spPr bwMode="auto">
          <a:xfrm>
            <a:off x="2794749" y="5689866"/>
            <a:ext cx="936000" cy="180000"/>
          </a:xfrm>
          <a:prstGeom prst="rect">
            <a:avLst/>
          </a:prstGeom>
          <a:solidFill>
            <a:srgbClr val="83BAF3"/>
          </a:solidFill>
          <a:ln w="9525">
            <a:solidFill>
              <a:schemeClr val="tx1"/>
            </a:solidFill>
            <a:round/>
            <a:headEnd/>
            <a:tailEnd/>
          </a:ln>
        </p:spPr>
        <p:txBody>
          <a:bodyPr anchor="ctr"/>
          <a:lstStyle/>
          <a:p>
            <a:pPr algn="ctr"/>
            <a:r>
              <a:rPr lang="de-DE" sz="1200" dirty="0"/>
              <a:t>67/59/91</a:t>
            </a:r>
          </a:p>
        </p:txBody>
      </p:sp>
      <p:sp>
        <p:nvSpPr>
          <p:cNvPr id="141" name="Rechteck 140">
            <a:extLst>
              <a:ext uri="{FF2B5EF4-FFF2-40B4-BE49-F238E27FC236}">
                <a16:creationId xmlns:a16="http://schemas.microsoft.com/office/drawing/2014/main" id="{832F1E00-B981-EE46-B909-9B7E56C8E05F}"/>
              </a:ext>
            </a:extLst>
          </p:cNvPr>
          <p:cNvSpPr>
            <a:spLocks noChangeArrowheads="1"/>
          </p:cNvSpPr>
          <p:nvPr/>
        </p:nvSpPr>
        <p:spPr bwMode="auto">
          <a:xfrm>
            <a:off x="5602753" y="4383012"/>
            <a:ext cx="936000" cy="591081"/>
          </a:xfrm>
          <a:prstGeom prst="rect">
            <a:avLst/>
          </a:prstGeom>
          <a:solidFill>
            <a:srgbClr val="83BAF3"/>
          </a:solidFill>
          <a:ln w="9525">
            <a:solidFill>
              <a:schemeClr val="tx1"/>
            </a:solidFill>
            <a:round/>
            <a:headEnd/>
            <a:tailEnd/>
          </a:ln>
        </p:spPr>
        <p:txBody>
          <a:bodyPr anchor="ctr"/>
          <a:lstStyle/>
          <a:p>
            <a:pPr algn="ctr"/>
            <a:r>
              <a:rPr lang="de-DE" sz="1200" dirty="0"/>
              <a:t>ZPA</a:t>
            </a:r>
          </a:p>
        </p:txBody>
      </p:sp>
      <p:sp>
        <p:nvSpPr>
          <p:cNvPr id="142" name="Rechteck 141">
            <a:extLst>
              <a:ext uri="{FF2B5EF4-FFF2-40B4-BE49-F238E27FC236}">
                <a16:creationId xmlns:a16="http://schemas.microsoft.com/office/drawing/2014/main" id="{09CCB985-5F3E-CF4A-B3CE-80CEF31FFDB9}"/>
              </a:ext>
            </a:extLst>
          </p:cNvPr>
          <p:cNvSpPr>
            <a:spLocks noChangeArrowheads="1"/>
          </p:cNvSpPr>
          <p:nvPr/>
        </p:nvSpPr>
        <p:spPr bwMode="auto">
          <a:xfrm>
            <a:off x="5602752" y="4974093"/>
            <a:ext cx="936000" cy="180000"/>
          </a:xfrm>
          <a:prstGeom prst="rect">
            <a:avLst/>
          </a:prstGeom>
          <a:solidFill>
            <a:srgbClr val="83BAF3"/>
          </a:solidFill>
          <a:ln w="9525">
            <a:solidFill>
              <a:schemeClr val="tx1"/>
            </a:solidFill>
            <a:round/>
            <a:headEnd/>
            <a:tailEnd/>
          </a:ln>
        </p:spPr>
        <p:txBody>
          <a:bodyPr anchor="ctr"/>
          <a:lstStyle/>
          <a:p>
            <a:pPr algn="ctr"/>
            <a:r>
              <a:rPr lang="de-DE" sz="1200" dirty="0"/>
              <a:t>1,6</a:t>
            </a:r>
          </a:p>
        </p:txBody>
      </p:sp>
      <p:sp>
        <p:nvSpPr>
          <p:cNvPr id="143" name="Rechteck 142">
            <a:extLst>
              <a:ext uri="{FF2B5EF4-FFF2-40B4-BE49-F238E27FC236}">
                <a16:creationId xmlns:a16="http://schemas.microsoft.com/office/drawing/2014/main" id="{6C284371-38E4-924B-A23E-B2293922DD76}"/>
              </a:ext>
            </a:extLst>
          </p:cNvPr>
          <p:cNvSpPr>
            <a:spLocks noChangeArrowheads="1"/>
          </p:cNvSpPr>
          <p:nvPr/>
        </p:nvSpPr>
        <p:spPr bwMode="auto">
          <a:xfrm>
            <a:off x="5602752" y="5152684"/>
            <a:ext cx="936000" cy="180000"/>
          </a:xfrm>
          <a:prstGeom prst="rect">
            <a:avLst/>
          </a:prstGeom>
          <a:solidFill>
            <a:srgbClr val="83BAF3"/>
          </a:solidFill>
          <a:ln w="9525">
            <a:solidFill>
              <a:schemeClr val="tx1"/>
            </a:solidFill>
            <a:round/>
            <a:headEnd/>
            <a:tailEnd/>
          </a:ln>
        </p:spPr>
        <p:txBody>
          <a:bodyPr anchor="ctr"/>
          <a:lstStyle/>
          <a:p>
            <a:pPr algn="ctr"/>
            <a:r>
              <a:rPr lang="de-DE" sz="1200" dirty="0"/>
              <a:t>2,0</a:t>
            </a:r>
          </a:p>
        </p:txBody>
      </p:sp>
      <p:sp>
        <p:nvSpPr>
          <p:cNvPr id="144" name="Rechteck 143">
            <a:extLst>
              <a:ext uri="{FF2B5EF4-FFF2-40B4-BE49-F238E27FC236}">
                <a16:creationId xmlns:a16="http://schemas.microsoft.com/office/drawing/2014/main" id="{26902ECE-5E85-B144-ACBC-CF8B4F19EF19}"/>
              </a:ext>
            </a:extLst>
          </p:cNvPr>
          <p:cNvSpPr>
            <a:spLocks noChangeArrowheads="1"/>
          </p:cNvSpPr>
          <p:nvPr/>
        </p:nvSpPr>
        <p:spPr bwMode="auto">
          <a:xfrm>
            <a:off x="5602751" y="5332684"/>
            <a:ext cx="936000" cy="180000"/>
          </a:xfrm>
          <a:prstGeom prst="rect">
            <a:avLst/>
          </a:prstGeom>
          <a:solidFill>
            <a:srgbClr val="83BAF3"/>
          </a:solidFill>
          <a:ln w="9525">
            <a:solidFill>
              <a:schemeClr val="tx1"/>
            </a:solidFill>
            <a:round/>
            <a:headEnd/>
            <a:tailEnd/>
          </a:ln>
        </p:spPr>
        <p:txBody>
          <a:bodyPr anchor="ctr"/>
          <a:lstStyle/>
          <a:p>
            <a:pPr algn="ctr"/>
            <a:r>
              <a:rPr lang="de-DE" sz="1200" dirty="0"/>
              <a:t>2,0</a:t>
            </a:r>
          </a:p>
        </p:txBody>
      </p:sp>
      <p:sp>
        <p:nvSpPr>
          <p:cNvPr id="145" name="Rechteck 144">
            <a:extLst>
              <a:ext uri="{FF2B5EF4-FFF2-40B4-BE49-F238E27FC236}">
                <a16:creationId xmlns:a16="http://schemas.microsoft.com/office/drawing/2014/main" id="{BA7650DB-9EBD-AC4A-947F-4FD025239FA2}"/>
              </a:ext>
            </a:extLst>
          </p:cNvPr>
          <p:cNvSpPr>
            <a:spLocks noChangeArrowheads="1"/>
          </p:cNvSpPr>
          <p:nvPr/>
        </p:nvSpPr>
        <p:spPr bwMode="auto">
          <a:xfrm>
            <a:off x="5602751" y="5511275"/>
            <a:ext cx="936000" cy="180000"/>
          </a:xfrm>
          <a:prstGeom prst="rect">
            <a:avLst/>
          </a:prstGeom>
          <a:solidFill>
            <a:srgbClr val="83BAF3"/>
          </a:solidFill>
          <a:ln w="9525">
            <a:solidFill>
              <a:schemeClr val="tx1"/>
            </a:solidFill>
            <a:round/>
            <a:headEnd/>
            <a:tailEnd/>
          </a:ln>
        </p:spPr>
        <p:txBody>
          <a:bodyPr anchor="ctr"/>
          <a:lstStyle/>
          <a:p>
            <a:pPr algn="ctr"/>
            <a:r>
              <a:rPr lang="de-DE" sz="1200" dirty="0"/>
              <a:t>4,0</a:t>
            </a:r>
          </a:p>
        </p:txBody>
      </p:sp>
      <p:sp>
        <p:nvSpPr>
          <p:cNvPr id="146" name="Rechteck 145">
            <a:extLst>
              <a:ext uri="{FF2B5EF4-FFF2-40B4-BE49-F238E27FC236}">
                <a16:creationId xmlns:a16="http://schemas.microsoft.com/office/drawing/2014/main" id="{D6794D14-8A5C-E446-B607-C72B5AE08980}"/>
              </a:ext>
            </a:extLst>
          </p:cNvPr>
          <p:cNvSpPr>
            <a:spLocks noChangeArrowheads="1"/>
          </p:cNvSpPr>
          <p:nvPr/>
        </p:nvSpPr>
        <p:spPr bwMode="auto">
          <a:xfrm>
            <a:off x="5602751" y="5689866"/>
            <a:ext cx="936000" cy="180000"/>
          </a:xfrm>
          <a:prstGeom prst="rect">
            <a:avLst/>
          </a:prstGeom>
          <a:solidFill>
            <a:srgbClr val="83BAF3"/>
          </a:solidFill>
          <a:ln w="9525">
            <a:solidFill>
              <a:schemeClr val="tx1"/>
            </a:solidFill>
            <a:round/>
            <a:headEnd/>
            <a:tailEnd/>
          </a:ln>
        </p:spPr>
        <p:txBody>
          <a:bodyPr anchor="ctr"/>
          <a:lstStyle/>
          <a:p>
            <a:pPr algn="ctr"/>
            <a:r>
              <a:rPr lang="de-DE" sz="1200" dirty="0"/>
              <a:t>2,6</a:t>
            </a:r>
          </a:p>
        </p:txBody>
      </p:sp>
      <p:sp>
        <p:nvSpPr>
          <p:cNvPr id="183" name="Rechteck 182">
            <a:extLst>
              <a:ext uri="{FF2B5EF4-FFF2-40B4-BE49-F238E27FC236}">
                <a16:creationId xmlns:a16="http://schemas.microsoft.com/office/drawing/2014/main" id="{EED08846-8C77-DD45-8405-3F0061CBF50D}"/>
              </a:ext>
            </a:extLst>
          </p:cNvPr>
          <p:cNvSpPr>
            <a:spLocks noChangeArrowheads="1"/>
          </p:cNvSpPr>
          <p:nvPr/>
        </p:nvSpPr>
        <p:spPr bwMode="auto">
          <a:xfrm>
            <a:off x="6984001" y="4383012"/>
            <a:ext cx="936000" cy="591081"/>
          </a:xfrm>
          <a:prstGeom prst="rect">
            <a:avLst/>
          </a:prstGeom>
          <a:solidFill>
            <a:srgbClr val="83BAF3"/>
          </a:solidFill>
          <a:ln w="9525">
            <a:solidFill>
              <a:schemeClr val="tx1"/>
            </a:solidFill>
            <a:round/>
            <a:headEnd/>
            <a:tailEnd/>
          </a:ln>
        </p:spPr>
        <p:txBody>
          <a:bodyPr anchor="ctr"/>
          <a:lstStyle/>
          <a:p>
            <a:pPr algn="ctr"/>
            <a:r>
              <a:rPr lang="de-DE" sz="1200" dirty="0"/>
              <a:t>SAM Ergebnis</a:t>
            </a:r>
          </a:p>
        </p:txBody>
      </p:sp>
      <p:sp>
        <p:nvSpPr>
          <p:cNvPr id="184" name="Rechteck 183">
            <a:extLst>
              <a:ext uri="{FF2B5EF4-FFF2-40B4-BE49-F238E27FC236}">
                <a16:creationId xmlns:a16="http://schemas.microsoft.com/office/drawing/2014/main" id="{5303B0FB-33D4-A549-AB39-F1D43FE9EF46}"/>
              </a:ext>
            </a:extLst>
          </p:cNvPr>
          <p:cNvSpPr>
            <a:spLocks noChangeArrowheads="1"/>
          </p:cNvSpPr>
          <p:nvPr/>
        </p:nvSpPr>
        <p:spPr bwMode="auto">
          <a:xfrm>
            <a:off x="6984000" y="4974093"/>
            <a:ext cx="936000" cy="180000"/>
          </a:xfrm>
          <a:prstGeom prst="rect">
            <a:avLst/>
          </a:prstGeom>
          <a:solidFill>
            <a:srgbClr val="83BAF3"/>
          </a:solidFill>
          <a:ln w="9525">
            <a:solidFill>
              <a:schemeClr val="tx1"/>
            </a:solidFill>
            <a:round/>
            <a:headEnd/>
            <a:tailEnd/>
          </a:ln>
        </p:spPr>
        <p:txBody>
          <a:bodyPr anchor="ctr"/>
          <a:lstStyle/>
          <a:p>
            <a:pPr algn="ctr"/>
            <a:r>
              <a:rPr lang="de-DE" sz="1200" dirty="0"/>
              <a:t>75/84/80</a:t>
            </a:r>
          </a:p>
        </p:txBody>
      </p:sp>
      <p:sp>
        <p:nvSpPr>
          <p:cNvPr id="185" name="Rechteck 184">
            <a:extLst>
              <a:ext uri="{FF2B5EF4-FFF2-40B4-BE49-F238E27FC236}">
                <a16:creationId xmlns:a16="http://schemas.microsoft.com/office/drawing/2014/main" id="{DCF8101D-FC97-9247-82AA-6341CA47A38F}"/>
              </a:ext>
            </a:extLst>
          </p:cNvPr>
          <p:cNvSpPr>
            <a:spLocks noChangeArrowheads="1"/>
          </p:cNvSpPr>
          <p:nvPr/>
        </p:nvSpPr>
        <p:spPr bwMode="auto">
          <a:xfrm>
            <a:off x="6984000" y="5152684"/>
            <a:ext cx="936000" cy="180000"/>
          </a:xfrm>
          <a:prstGeom prst="rect">
            <a:avLst/>
          </a:prstGeom>
          <a:solidFill>
            <a:srgbClr val="83BAF3"/>
          </a:solidFill>
          <a:ln w="9525">
            <a:solidFill>
              <a:schemeClr val="tx1"/>
            </a:solidFill>
            <a:round/>
            <a:headEnd/>
            <a:tailEnd/>
          </a:ln>
        </p:spPr>
        <p:txBody>
          <a:bodyPr anchor="ctr"/>
          <a:lstStyle/>
          <a:p>
            <a:pPr algn="ctr"/>
            <a:r>
              <a:rPr lang="de-DE" sz="1200" dirty="0"/>
              <a:t>29/45/39</a:t>
            </a:r>
          </a:p>
        </p:txBody>
      </p:sp>
      <p:sp>
        <p:nvSpPr>
          <p:cNvPr id="186" name="Rechteck 185">
            <a:extLst>
              <a:ext uri="{FF2B5EF4-FFF2-40B4-BE49-F238E27FC236}">
                <a16:creationId xmlns:a16="http://schemas.microsoft.com/office/drawing/2014/main" id="{B72D7FD9-CF0F-2C4B-9E88-2D90F8E0C0A7}"/>
              </a:ext>
            </a:extLst>
          </p:cNvPr>
          <p:cNvSpPr>
            <a:spLocks noChangeArrowheads="1"/>
          </p:cNvSpPr>
          <p:nvPr/>
        </p:nvSpPr>
        <p:spPr bwMode="auto">
          <a:xfrm>
            <a:off x="6983999" y="5332684"/>
            <a:ext cx="936000" cy="180000"/>
          </a:xfrm>
          <a:prstGeom prst="rect">
            <a:avLst/>
          </a:prstGeom>
          <a:solidFill>
            <a:srgbClr val="83BAF3"/>
          </a:solidFill>
          <a:ln w="9525">
            <a:solidFill>
              <a:schemeClr val="tx1"/>
            </a:solidFill>
            <a:round/>
            <a:headEnd/>
            <a:tailEnd/>
          </a:ln>
        </p:spPr>
        <p:txBody>
          <a:bodyPr anchor="ctr"/>
          <a:lstStyle/>
          <a:p>
            <a:pPr algn="ctr"/>
            <a:r>
              <a:rPr lang="de-DE" sz="1200" dirty="0"/>
              <a:t>66/73/81</a:t>
            </a:r>
          </a:p>
        </p:txBody>
      </p:sp>
      <p:sp>
        <p:nvSpPr>
          <p:cNvPr id="187" name="Rechteck 186">
            <a:extLst>
              <a:ext uri="{FF2B5EF4-FFF2-40B4-BE49-F238E27FC236}">
                <a16:creationId xmlns:a16="http://schemas.microsoft.com/office/drawing/2014/main" id="{ABB4A945-83A7-F346-82F3-A6F973239831}"/>
              </a:ext>
            </a:extLst>
          </p:cNvPr>
          <p:cNvSpPr>
            <a:spLocks noChangeArrowheads="1"/>
          </p:cNvSpPr>
          <p:nvPr/>
        </p:nvSpPr>
        <p:spPr bwMode="auto">
          <a:xfrm>
            <a:off x="6983999" y="5511275"/>
            <a:ext cx="936000" cy="180000"/>
          </a:xfrm>
          <a:prstGeom prst="rect">
            <a:avLst/>
          </a:prstGeom>
          <a:solidFill>
            <a:srgbClr val="83BAF3"/>
          </a:solidFill>
          <a:ln w="9525">
            <a:solidFill>
              <a:schemeClr val="tx1"/>
            </a:solidFill>
            <a:round/>
            <a:headEnd/>
            <a:tailEnd/>
          </a:ln>
        </p:spPr>
        <p:txBody>
          <a:bodyPr anchor="ctr"/>
          <a:lstStyle/>
          <a:p>
            <a:pPr algn="ctr"/>
            <a:r>
              <a:rPr lang="de-DE" sz="1200" dirty="0"/>
              <a:t>15/28/24</a:t>
            </a:r>
          </a:p>
        </p:txBody>
      </p:sp>
      <p:sp>
        <p:nvSpPr>
          <p:cNvPr id="188" name="Rechteck 187">
            <a:extLst>
              <a:ext uri="{FF2B5EF4-FFF2-40B4-BE49-F238E27FC236}">
                <a16:creationId xmlns:a16="http://schemas.microsoft.com/office/drawing/2014/main" id="{66579905-DC23-CB42-AF81-59B7F8723549}"/>
              </a:ext>
            </a:extLst>
          </p:cNvPr>
          <p:cNvSpPr>
            <a:spLocks noChangeArrowheads="1"/>
          </p:cNvSpPr>
          <p:nvPr/>
        </p:nvSpPr>
        <p:spPr bwMode="auto">
          <a:xfrm>
            <a:off x="6983999" y="5689866"/>
            <a:ext cx="936000" cy="180000"/>
          </a:xfrm>
          <a:prstGeom prst="rect">
            <a:avLst/>
          </a:prstGeom>
          <a:solidFill>
            <a:srgbClr val="83BAF3"/>
          </a:solidFill>
          <a:ln w="9525">
            <a:solidFill>
              <a:schemeClr val="tx1"/>
            </a:solidFill>
            <a:round/>
            <a:headEnd/>
            <a:tailEnd/>
          </a:ln>
        </p:spPr>
        <p:txBody>
          <a:bodyPr anchor="ctr"/>
          <a:lstStyle/>
          <a:p>
            <a:pPr algn="ctr"/>
            <a:r>
              <a:rPr lang="de-DE" sz="1200" dirty="0"/>
              <a:t>67/59/91</a:t>
            </a:r>
          </a:p>
        </p:txBody>
      </p:sp>
      <p:sp>
        <p:nvSpPr>
          <p:cNvPr id="189" name="Rechteck 188">
            <a:extLst>
              <a:ext uri="{FF2B5EF4-FFF2-40B4-BE49-F238E27FC236}">
                <a16:creationId xmlns:a16="http://schemas.microsoft.com/office/drawing/2014/main" id="{F7A2EB29-95FF-F14C-BAD9-8C1D19531CA1}"/>
              </a:ext>
            </a:extLst>
          </p:cNvPr>
          <p:cNvSpPr>
            <a:spLocks noChangeArrowheads="1"/>
          </p:cNvSpPr>
          <p:nvPr/>
        </p:nvSpPr>
        <p:spPr bwMode="auto">
          <a:xfrm>
            <a:off x="7919998" y="4383012"/>
            <a:ext cx="936000" cy="591081"/>
          </a:xfrm>
          <a:prstGeom prst="rect">
            <a:avLst/>
          </a:prstGeom>
          <a:solidFill>
            <a:srgbClr val="83BAF3"/>
          </a:solidFill>
          <a:ln w="9525">
            <a:solidFill>
              <a:schemeClr val="tx1"/>
            </a:solidFill>
            <a:round/>
            <a:headEnd/>
            <a:tailEnd/>
          </a:ln>
        </p:spPr>
        <p:txBody>
          <a:bodyPr anchor="ctr"/>
          <a:lstStyle/>
          <a:p>
            <a:pPr algn="ctr"/>
            <a:r>
              <a:rPr lang="de-DE" sz="1200" dirty="0"/>
              <a:t>ZPA</a:t>
            </a:r>
          </a:p>
        </p:txBody>
      </p:sp>
      <p:sp>
        <p:nvSpPr>
          <p:cNvPr id="190" name="Rechteck 189">
            <a:extLst>
              <a:ext uri="{FF2B5EF4-FFF2-40B4-BE49-F238E27FC236}">
                <a16:creationId xmlns:a16="http://schemas.microsoft.com/office/drawing/2014/main" id="{10DC2B30-D155-2241-817C-18E99364F463}"/>
              </a:ext>
            </a:extLst>
          </p:cNvPr>
          <p:cNvSpPr>
            <a:spLocks noChangeArrowheads="1"/>
          </p:cNvSpPr>
          <p:nvPr/>
        </p:nvSpPr>
        <p:spPr bwMode="auto">
          <a:xfrm>
            <a:off x="7919997" y="4974093"/>
            <a:ext cx="936000" cy="180000"/>
          </a:xfrm>
          <a:prstGeom prst="rect">
            <a:avLst/>
          </a:prstGeom>
          <a:solidFill>
            <a:srgbClr val="83BAF3"/>
          </a:solidFill>
          <a:ln w="9525">
            <a:solidFill>
              <a:schemeClr val="tx1"/>
            </a:solidFill>
            <a:round/>
            <a:headEnd/>
            <a:tailEnd/>
          </a:ln>
        </p:spPr>
        <p:txBody>
          <a:bodyPr anchor="ctr"/>
          <a:lstStyle/>
          <a:p>
            <a:pPr algn="ctr"/>
            <a:r>
              <a:rPr lang="de-DE" sz="1200" dirty="0"/>
              <a:t>1,6</a:t>
            </a:r>
          </a:p>
        </p:txBody>
      </p:sp>
      <p:sp>
        <p:nvSpPr>
          <p:cNvPr id="191" name="Rechteck 190">
            <a:extLst>
              <a:ext uri="{FF2B5EF4-FFF2-40B4-BE49-F238E27FC236}">
                <a16:creationId xmlns:a16="http://schemas.microsoft.com/office/drawing/2014/main" id="{887FDDC5-59FF-B542-AA47-FA045EEF8991}"/>
              </a:ext>
            </a:extLst>
          </p:cNvPr>
          <p:cNvSpPr>
            <a:spLocks noChangeArrowheads="1"/>
          </p:cNvSpPr>
          <p:nvPr/>
        </p:nvSpPr>
        <p:spPr bwMode="auto">
          <a:xfrm>
            <a:off x="7919997" y="5152684"/>
            <a:ext cx="936000" cy="180000"/>
          </a:xfrm>
          <a:prstGeom prst="rect">
            <a:avLst/>
          </a:prstGeom>
          <a:solidFill>
            <a:srgbClr val="83BAF3"/>
          </a:solidFill>
          <a:ln w="9525">
            <a:solidFill>
              <a:schemeClr val="tx1"/>
            </a:solidFill>
            <a:round/>
            <a:headEnd/>
            <a:tailEnd/>
          </a:ln>
        </p:spPr>
        <p:txBody>
          <a:bodyPr anchor="ctr"/>
          <a:lstStyle/>
          <a:p>
            <a:pPr algn="ctr"/>
            <a:r>
              <a:rPr lang="de-DE" sz="1200" dirty="0"/>
              <a:t>2,0</a:t>
            </a:r>
          </a:p>
        </p:txBody>
      </p:sp>
      <p:sp>
        <p:nvSpPr>
          <p:cNvPr id="192" name="Rechteck 191">
            <a:extLst>
              <a:ext uri="{FF2B5EF4-FFF2-40B4-BE49-F238E27FC236}">
                <a16:creationId xmlns:a16="http://schemas.microsoft.com/office/drawing/2014/main" id="{B707843B-12E5-4C49-870D-57264A4BCDDD}"/>
              </a:ext>
            </a:extLst>
          </p:cNvPr>
          <p:cNvSpPr>
            <a:spLocks noChangeArrowheads="1"/>
          </p:cNvSpPr>
          <p:nvPr/>
        </p:nvSpPr>
        <p:spPr bwMode="auto">
          <a:xfrm>
            <a:off x="7919996" y="5332684"/>
            <a:ext cx="936000" cy="180000"/>
          </a:xfrm>
          <a:prstGeom prst="rect">
            <a:avLst/>
          </a:prstGeom>
          <a:solidFill>
            <a:srgbClr val="83BAF3"/>
          </a:solidFill>
          <a:ln w="9525">
            <a:solidFill>
              <a:schemeClr val="tx1"/>
            </a:solidFill>
            <a:round/>
            <a:headEnd/>
            <a:tailEnd/>
          </a:ln>
        </p:spPr>
        <p:txBody>
          <a:bodyPr anchor="ctr"/>
          <a:lstStyle/>
          <a:p>
            <a:pPr algn="ctr"/>
            <a:r>
              <a:rPr lang="de-DE" sz="1200" dirty="0"/>
              <a:t>2,0</a:t>
            </a:r>
          </a:p>
        </p:txBody>
      </p:sp>
      <p:sp>
        <p:nvSpPr>
          <p:cNvPr id="193" name="Rechteck 192">
            <a:extLst>
              <a:ext uri="{FF2B5EF4-FFF2-40B4-BE49-F238E27FC236}">
                <a16:creationId xmlns:a16="http://schemas.microsoft.com/office/drawing/2014/main" id="{F35BDFEC-22D5-EA4C-A912-074B1484AA42}"/>
              </a:ext>
            </a:extLst>
          </p:cNvPr>
          <p:cNvSpPr>
            <a:spLocks noChangeArrowheads="1"/>
          </p:cNvSpPr>
          <p:nvPr/>
        </p:nvSpPr>
        <p:spPr bwMode="auto">
          <a:xfrm>
            <a:off x="7919996" y="5511275"/>
            <a:ext cx="936000" cy="180000"/>
          </a:xfrm>
          <a:prstGeom prst="rect">
            <a:avLst/>
          </a:prstGeom>
          <a:solidFill>
            <a:srgbClr val="83BAF3"/>
          </a:solidFill>
          <a:ln w="9525">
            <a:solidFill>
              <a:schemeClr val="tx1"/>
            </a:solidFill>
            <a:round/>
            <a:headEnd/>
            <a:tailEnd/>
          </a:ln>
        </p:spPr>
        <p:txBody>
          <a:bodyPr anchor="ctr"/>
          <a:lstStyle/>
          <a:p>
            <a:pPr algn="ctr"/>
            <a:r>
              <a:rPr lang="de-DE" sz="1200" dirty="0"/>
              <a:t>4,0</a:t>
            </a:r>
          </a:p>
        </p:txBody>
      </p:sp>
      <p:sp>
        <p:nvSpPr>
          <p:cNvPr id="194" name="Rechteck 193">
            <a:extLst>
              <a:ext uri="{FF2B5EF4-FFF2-40B4-BE49-F238E27FC236}">
                <a16:creationId xmlns:a16="http://schemas.microsoft.com/office/drawing/2014/main" id="{0C063BF7-2846-6C45-BE00-2DFD1C97846C}"/>
              </a:ext>
            </a:extLst>
          </p:cNvPr>
          <p:cNvSpPr>
            <a:spLocks noChangeArrowheads="1"/>
          </p:cNvSpPr>
          <p:nvPr/>
        </p:nvSpPr>
        <p:spPr bwMode="auto">
          <a:xfrm>
            <a:off x="7919996" y="5689866"/>
            <a:ext cx="936000" cy="180000"/>
          </a:xfrm>
          <a:prstGeom prst="rect">
            <a:avLst/>
          </a:prstGeom>
          <a:solidFill>
            <a:srgbClr val="83BAF3"/>
          </a:solidFill>
          <a:ln w="9525">
            <a:solidFill>
              <a:schemeClr val="tx1"/>
            </a:solidFill>
            <a:round/>
            <a:headEnd/>
            <a:tailEnd/>
          </a:ln>
        </p:spPr>
        <p:txBody>
          <a:bodyPr anchor="ctr"/>
          <a:lstStyle/>
          <a:p>
            <a:pPr algn="ctr"/>
            <a:r>
              <a:rPr lang="de-DE" sz="1200" dirty="0"/>
              <a:t>2,6</a:t>
            </a:r>
          </a:p>
        </p:txBody>
      </p:sp>
      <p:sp>
        <p:nvSpPr>
          <p:cNvPr id="219" name="Rechteck 218">
            <a:extLst>
              <a:ext uri="{FF2B5EF4-FFF2-40B4-BE49-F238E27FC236}">
                <a16:creationId xmlns:a16="http://schemas.microsoft.com/office/drawing/2014/main" id="{3CCE4091-EC83-CF4F-B369-B2C5985138A5}"/>
              </a:ext>
            </a:extLst>
          </p:cNvPr>
          <p:cNvSpPr>
            <a:spLocks noChangeArrowheads="1"/>
          </p:cNvSpPr>
          <p:nvPr/>
        </p:nvSpPr>
        <p:spPr bwMode="auto">
          <a:xfrm>
            <a:off x="4666755" y="916005"/>
            <a:ext cx="936000" cy="591081"/>
          </a:xfrm>
          <a:prstGeom prst="rect">
            <a:avLst/>
          </a:prstGeom>
          <a:solidFill>
            <a:srgbClr val="83BAF3"/>
          </a:solidFill>
          <a:ln w="9525">
            <a:solidFill>
              <a:schemeClr val="tx1"/>
            </a:solidFill>
            <a:round/>
            <a:headEnd/>
            <a:tailEnd/>
          </a:ln>
        </p:spPr>
        <p:txBody>
          <a:bodyPr anchor="ctr"/>
          <a:lstStyle/>
          <a:p>
            <a:pPr algn="ctr"/>
            <a:r>
              <a:rPr lang="de-DE" sz="1200" dirty="0" err="1"/>
              <a:t>Matching</a:t>
            </a:r>
            <a:r>
              <a:rPr lang="de-DE" sz="1200" dirty="0"/>
              <a:t> Code</a:t>
            </a:r>
          </a:p>
        </p:txBody>
      </p:sp>
      <p:sp>
        <p:nvSpPr>
          <p:cNvPr id="220" name="Rechteck 219">
            <a:extLst>
              <a:ext uri="{FF2B5EF4-FFF2-40B4-BE49-F238E27FC236}">
                <a16:creationId xmlns:a16="http://schemas.microsoft.com/office/drawing/2014/main" id="{9D0E762D-ACE4-BD4C-9FAF-0DECEAEE1BE0}"/>
              </a:ext>
            </a:extLst>
          </p:cNvPr>
          <p:cNvSpPr>
            <a:spLocks noChangeArrowheads="1"/>
          </p:cNvSpPr>
          <p:nvPr/>
        </p:nvSpPr>
        <p:spPr bwMode="auto">
          <a:xfrm>
            <a:off x="4666754" y="1507086"/>
            <a:ext cx="936000" cy="180000"/>
          </a:xfrm>
          <a:prstGeom prst="rect">
            <a:avLst/>
          </a:prstGeom>
          <a:solidFill>
            <a:srgbClr val="83BAF3"/>
          </a:solidFill>
          <a:ln w="9525">
            <a:solidFill>
              <a:schemeClr val="tx1"/>
            </a:solidFill>
            <a:round/>
            <a:headEnd/>
            <a:tailEnd/>
          </a:ln>
        </p:spPr>
        <p:txBody>
          <a:bodyPr anchor="ctr"/>
          <a:lstStyle/>
          <a:p>
            <a:pPr algn="ctr"/>
            <a:r>
              <a:rPr lang="de-DE" sz="1200" dirty="0"/>
              <a:t>Ax705pf</a:t>
            </a:r>
          </a:p>
        </p:txBody>
      </p:sp>
      <p:sp>
        <p:nvSpPr>
          <p:cNvPr id="221" name="Rechteck 220">
            <a:extLst>
              <a:ext uri="{FF2B5EF4-FFF2-40B4-BE49-F238E27FC236}">
                <a16:creationId xmlns:a16="http://schemas.microsoft.com/office/drawing/2014/main" id="{42426594-B7E7-714B-B92A-ACA5E8FC558D}"/>
              </a:ext>
            </a:extLst>
          </p:cNvPr>
          <p:cNvSpPr>
            <a:spLocks noChangeArrowheads="1"/>
          </p:cNvSpPr>
          <p:nvPr/>
        </p:nvSpPr>
        <p:spPr bwMode="auto">
          <a:xfrm>
            <a:off x="4666754" y="1685677"/>
            <a:ext cx="936000" cy="180000"/>
          </a:xfrm>
          <a:prstGeom prst="rect">
            <a:avLst/>
          </a:prstGeom>
          <a:solidFill>
            <a:srgbClr val="83BAF3"/>
          </a:solidFill>
          <a:ln w="9525">
            <a:solidFill>
              <a:schemeClr val="tx1"/>
            </a:solidFill>
            <a:round/>
            <a:headEnd/>
            <a:tailEnd/>
          </a:ln>
        </p:spPr>
        <p:txBody>
          <a:bodyPr anchor="ctr"/>
          <a:lstStyle/>
          <a:p>
            <a:pPr algn="ctr"/>
            <a:r>
              <a:rPr lang="de-DE" sz="1200" dirty="0"/>
              <a:t>FT57kw9</a:t>
            </a:r>
          </a:p>
        </p:txBody>
      </p:sp>
      <p:sp>
        <p:nvSpPr>
          <p:cNvPr id="222" name="Rechteck 221">
            <a:extLst>
              <a:ext uri="{FF2B5EF4-FFF2-40B4-BE49-F238E27FC236}">
                <a16:creationId xmlns:a16="http://schemas.microsoft.com/office/drawing/2014/main" id="{3D2A24EF-73A9-8942-BC31-96CE3E6DFE58}"/>
              </a:ext>
            </a:extLst>
          </p:cNvPr>
          <p:cNvSpPr>
            <a:spLocks noChangeArrowheads="1"/>
          </p:cNvSpPr>
          <p:nvPr/>
        </p:nvSpPr>
        <p:spPr bwMode="auto">
          <a:xfrm>
            <a:off x="4666753" y="1865677"/>
            <a:ext cx="936000" cy="180000"/>
          </a:xfrm>
          <a:prstGeom prst="rect">
            <a:avLst/>
          </a:prstGeom>
          <a:solidFill>
            <a:srgbClr val="83BAF3"/>
          </a:solidFill>
          <a:ln w="9525">
            <a:solidFill>
              <a:schemeClr val="tx1"/>
            </a:solidFill>
            <a:round/>
            <a:headEnd/>
            <a:tailEnd/>
          </a:ln>
        </p:spPr>
        <p:txBody>
          <a:bodyPr anchor="ctr"/>
          <a:lstStyle/>
          <a:p>
            <a:pPr algn="ctr"/>
            <a:r>
              <a:rPr lang="de-DE" sz="1200" dirty="0"/>
              <a:t>3kKnwZ4</a:t>
            </a:r>
          </a:p>
        </p:txBody>
      </p:sp>
      <p:sp>
        <p:nvSpPr>
          <p:cNvPr id="223" name="Rechteck 222">
            <a:extLst>
              <a:ext uri="{FF2B5EF4-FFF2-40B4-BE49-F238E27FC236}">
                <a16:creationId xmlns:a16="http://schemas.microsoft.com/office/drawing/2014/main" id="{85EC8CB2-FE7F-FE4A-A3B5-053956375AD2}"/>
              </a:ext>
            </a:extLst>
          </p:cNvPr>
          <p:cNvSpPr>
            <a:spLocks noChangeArrowheads="1"/>
          </p:cNvSpPr>
          <p:nvPr/>
        </p:nvSpPr>
        <p:spPr bwMode="auto">
          <a:xfrm>
            <a:off x="4666753" y="2044268"/>
            <a:ext cx="936000" cy="180000"/>
          </a:xfrm>
          <a:prstGeom prst="rect">
            <a:avLst/>
          </a:prstGeom>
          <a:solidFill>
            <a:srgbClr val="83BAF3"/>
          </a:solidFill>
          <a:ln w="9525">
            <a:solidFill>
              <a:schemeClr val="tx1"/>
            </a:solidFill>
            <a:round/>
            <a:headEnd/>
            <a:tailEnd/>
          </a:ln>
        </p:spPr>
        <p:txBody>
          <a:bodyPr anchor="ctr"/>
          <a:lstStyle/>
          <a:p>
            <a:pPr algn="ctr"/>
            <a:r>
              <a:rPr lang="de-DE" sz="1200" dirty="0"/>
              <a:t>178hjqw</a:t>
            </a:r>
          </a:p>
        </p:txBody>
      </p:sp>
      <p:sp>
        <p:nvSpPr>
          <p:cNvPr id="224" name="Rechteck 223">
            <a:extLst>
              <a:ext uri="{FF2B5EF4-FFF2-40B4-BE49-F238E27FC236}">
                <a16:creationId xmlns:a16="http://schemas.microsoft.com/office/drawing/2014/main" id="{789F64FA-007A-CA44-87A5-9F0B21F85B6C}"/>
              </a:ext>
            </a:extLst>
          </p:cNvPr>
          <p:cNvSpPr>
            <a:spLocks noChangeArrowheads="1"/>
          </p:cNvSpPr>
          <p:nvPr/>
        </p:nvSpPr>
        <p:spPr bwMode="auto">
          <a:xfrm>
            <a:off x="4666753" y="2222859"/>
            <a:ext cx="936000" cy="180000"/>
          </a:xfrm>
          <a:prstGeom prst="rect">
            <a:avLst/>
          </a:prstGeom>
          <a:solidFill>
            <a:srgbClr val="83BAF3"/>
          </a:solidFill>
          <a:ln w="9525">
            <a:solidFill>
              <a:schemeClr val="tx1"/>
            </a:solidFill>
            <a:round/>
            <a:headEnd/>
            <a:tailEnd/>
          </a:ln>
        </p:spPr>
        <p:txBody>
          <a:bodyPr anchor="ctr"/>
          <a:lstStyle/>
          <a:p>
            <a:pPr algn="ctr"/>
            <a:r>
              <a:rPr lang="de-DE" sz="1200" dirty="0"/>
              <a:t>mqim45r</a:t>
            </a:r>
          </a:p>
        </p:txBody>
      </p:sp>
      <p:sp>
        <p:nvSpPr>
          <p:cNvPr id="231" name="Rechteck 230">
            <a:extLst>
              <a:ext uri="{FF2B5EF4-FFF2-40B4-BE49-F238E27FC236}">
                <a16:creationId xmlns:a16="http://schemas.microsoft.com/office/drawing/2014/main" id="{99532EED-C9D5-1E4B-AFE6-500BA3872D7A}"/>
              </a:ext>
            </a:extLst>
          </p:cNvPr>
          <p:cNvSpPr>
            <a:spLocks noChangeArrowheads="1"/>
          </p:cNvSpPr>
          <p:nvPr/>
        </p:nvSpPr>
        <p:spPr bwMode="auto">
          <a:xfrm>
            <a:off x="4666753" y="2559505"/>
            <a:ext cx="936000" cy="591081"/>
          </a:xfrm>
          <a:prstGeom prst="rect">
            <a:avLst/>
          </a:prstGeom>
          <a:solidFill>
            <a:srgbClr val="83BAF3"/>
          </a:solidFill>
          <a:ln w="9525">
            <a:solidFill>
              <a:schemeClr val="tx1"/>
            </a:solidFill>
            <a:round/>
            <a:headEnd/>
            <a:tailEnd/>
          </a:ln>
        </p:spPr>
        <p:txBody>
          <a:bodyPr anchor="ctr"/>
          <a:lstStyle/>
          <a:p>
            <a:pPr algn="ctr"/>
            <a:r>
              <a:rPr lang="de-DE" sz="1200" dirty="0" err="1"/>
              <a:t>Matching</a:t>
            </a:r>
            <a:r>
              <a:rPr lang="de-DE" sz="1200" dirty="0"/>
              <a:t> Code</a:t>
            </a:r>
          </a:p>
        </p:txBody>
      </p:sp>
      <p:sp>
        <p:nvSpPr>
          <p:cNvPr id="232" name="Rechteck 231">
            <a:extLst>
              <a:ext uri="{FF2B5EF4-FFF2-40B4-BE49-F238E27FC236}">
                <a16:creationId xmlns:a16="http://schemas.microsoft.com/office/drawing/2014/main" id="{C82BA51B-C64F-644A-92D5-80766E2D222C}"/>
              </a:ext>
            </a:extLst>
          </p:cNvPr>
          <p:cNvSpPr>
            <a:spLocks noChangeArrowheads="1"/>
          </p:cNvSpPr>
          <p:nvPr/>
        </p:nvSpPr>
        <p:spPr bwMode="auto">
          <a:xfrm>
            <a:off x="4666752" y="3150586"/>
            <a:ext cx="936000" cy="180000"/>
          </a:xfrm>
          <a:prstGeom prst="rect">
            <a:avLst/>
          </a:prstGeom>
          <a:solidFill>
            <a:srgbClr val="83BAF3"/>
          </a:solidFill>
          <a:ln w="9525">
            <a:solidFill>
              <a:schemeClr val="tx1"/>
            </a:solidFill>
            <a:round/>
            <a:headEnd/>
            <a:tailEnd/>
          </a:ln>
        </p:spPr>
        <p:txBody>
          <a:bodyPr anchor="ctr"/>
          <a:lstStyle/>
          <a:p>
            <a:pPr algn="ctr"/>
            <a:r>
              <a:rPr lang="de-DE" sz="1200" dirty="0"/>
              <a:t>3kKnwZ4</a:t>
            </a:r>
          </a:p>
        </p:txBody>
      </p:sp>
      <p:sp>
        <p:nvSpPr>
          <p:cNvPr id="233" name="Rechteck 232">
            <a:extLst>
              <a:ext uri="{FF2B5EF4-FFF2-40B4-BE49-F238E27FC236}">
                <a16:creationId xmlns:a16="http://schemas.microsoft.com/office/drawing/2014/main" id="{3CC30BFE-A582-1E47-B61B-A08AAAE7835E}"/>
              </a:ext>
            </a:extLst>
          </p:cNvPr>
          <p:cNvSpPr>
            <a:spLocks noChangeArrowheads="1"/>
          </p:cNvSpPr>
          <p:nvPr/>
        </p:nvSpPr>
        <p:spPr bwMode="auto">
          <a:xfrm>
            <a:off x="4666752" y="3329177"/>
            <a:ext cx="936000" cy="180000"/>
          </a:xfrm>
          <a:prstGeom prst="rect">
            <a:avLst/>
          </a:prstGeom>
          <a:solidFill>
            <a:srgbClr val="83BAF3"/>
          </a:solidFill>
          <a:ln w="9525">
            <a:solidFill>
              <a:schemeClr val="tx1"/>
            </a:solidFill>
            <a:round/>
            <a:headEnd/>
            <a:tailEnd/>
          </a:ln>
        </p:spPr>
        <p:txBody>
          <a:bodyPr anchor="ctr"/>
          <a:lstStyle/>
          <a:p>
            <a:pPr algn="ctr"/>
            <a:r>
              <a:rPr lang="de-DE" sz="1200" dirty="0"/>
              <a:t>mqim45r</a:t>
            </a:r>
          </a:p>
        </p:txBody>
      </p:sp>
      <p:sp>
        <p:nvSpPr>
          <p:cNvPr id="234" name="Rechteck 233">
            <a:extLst>
              <a:ext uri="{FF2B5EF4-FFF2-40B4-BE49-F238E27FC236}">
                <a16:creationId xmlns:a16="http://schemas.microsoft.com/office/drawing/2014/main" id="{344E759A-E53A-C54D-9B98-113A4ACC0EE0}"/>
              </a:ext>
            </a:extLst>
          </p:cNvPr>
          <p:cNvSpPr>
            <a:spLocks noChangeArrowheads="1"/>
          </p:cNvSpPr>
          <p:nvPr/>
        </p:nvSpPr>
        <p:spPr bwMode="auto">
          <a:xfrm>
            <a:off x="4666751" y="3509177"/>
            <a:ext cx="936000" cy="180000"/>
          </a:xfrm>
          <a:prstGeom prst="rect">
            <a:avLst/>
          </a:prstGeom>
          <a:solidFill>
            <a:srgbClr val="83BAF3"/>
          </a:solidFill>
          <a:ln w="9525">
            <a:solidFill>
              <a:schemeClr val="tx1"/>
            </a:solidFill>
            <a:round/>
            <a:headEnd/>
            <a:tailEnd/>
          </a:ln>
        </p:spPr>
        <p:txBody>
          <a:bodyPr anchor="ctr"/>
          <a:lstStyle/>
          <a:p>
            <a:pPr algn="ctr"/>
            <a:r>
              <a:rPr lang="de-DE" sz="1200" dirty="0"/>
              <a:t>Ax705pf</a:t>
            </a:r>
          </a:p>
        </p:txBody>
      </p:sp>
      <p:sp>
        <p:nvSpPr>
          <p:cNvPr id="235" name="Rechteck 234">
            <a:extLst>
              <a:ext uri="{FF2B5EF4-FFF2-40B4-BE49-F238E27FC236}">
                <a16:creationId xmlns:a16="http://schemas.microsoft.com/office/drawing/2014/main" id="{1A3A2904-6E2F-6F4A-B324-274D5BDBC972}"/>
              </a:ext>
            </a:extLst>
          </p:cNvPr>
          <p:cNvSpPr>
            <a:spLocks noChangeArrowheads="1"/>
          </p:cNvSpPr>
          <p:nvPr/>
        </p:nvSpPr>
        <p:spPr bwMode="auto">
          <a:xfrm>
            <a:off x="4666751" y="3687768"/>
            <a:ext cx="936000" cy="180000"/>
          </a:xfrm>
          <a:prstGeom prst="rect">
            <a:avLst/>
          </a:prstGeom>
          <a:solidFill>
            <a:srgbClr val="83BAF3"/>
          </a:solidFill>
          <a:ln w="9525">
            <a:solidFill>
              <a:schemeClr val="tx1"/>
            </a:solidFill>
            <a:round/>
            <a:headEnd/>
            <a:tailEnd/>
          </a:ln>
        </p:spPr>
        <p:txBody>
          <a:bodyPr anchor="ctr"/>
          <a:lstStyle/>
          <a:p>
            <a:pPr algn="ctr"/>
            <a:r>
              <a:rPr lang="de-DE" sz="1200" dirty="0"/>
              <a:t>178hjqw</a:t>
            </a:r>
          </a:p>
        </p:txBody>
      </p:sp>
      <p:sp>
        <p:nvSpPr>
          <p:cNvPr id="236" name="Rechteck 235">
            <a:extLst>
              <a:ext uri="{FF2B5EF4-FFF2-40B4-BE49-F238E27FC236}">
                <a16:creationId xmlns:a16="http://schemas.microsoft.com/office/drawing/2014/main" id="{EDAC3FC0-6292-414C-939E-343B9E13E5A4}"/>
              </a:ext>
            </a:extLst>
          </p:cNvPr>
          <p:cNvSpPr>
            <a:spLocks noChangeArrowheads="1"/>
          </p:cNvSpPr>
          <p:nvPr/>
        </p:nvSpPr>
        <p:spPr bwMode="auto">
          <a:xfrm>
            <a:off x="4666751" y="3866359"/>
            <a:ext cx="936000" cy="180000"/>
          </a:xfrm>
          <a:prstGeom prst="rect">
            <a:avLst/>
          </a:prstGeom>
          <a:solidFill>
            <a:srgbClr val="83BAF3"/>
          </a:solidFill>
          <a:ln w="9525">
            <a:solidFill>
              <a:schemeClr val="tx1"/>
            </a:solidFill>
            <a:round/>
            <a:headEnd/>
            <a:tailEnd/>
          </a:ln>
        </p:spPr>
        <p:txBody>
          <a:bodyPr anchor="ctr"/>
          <a:lstStyle/>
          <a:p>
            <a:pPr algn="ctr"/>
            <a:r>
              <a:rPr lang="de-DE" sz="1200" dirty="0"/>
              <a:t>FT57kw9</a:t>
            </a:r>
          </a:p>
        </p:txBody>
      </p:sp>
      <p:sp>
        <p:nvSpPr>
          <p:cNvPr id="243" name="Rechteck 242">
            <a:extLst>
              <a:ext uri="{FF2B5EF4-FFF2-40B4-BE49-F238E27FC236}">
                <a16:creationId xmlns:a16="http://schemas.microsoft.com/office/drawing/2014/main" id="{2F76F912-9BCF-F543-BB5B-51F7AFEEB706}"/>
              </a:ext>
            </a:extLst>
          </p:cNvPr>
          <p:cNvSpPr>
            <a:spLocks noChangeArrowheads="1"/>
          </p:cNvSpPr>
          <p:nvPr/>
        </p:nvSpPr>
        <p:spPr bwMode="auto">
          <a:xfrm>
            <a:off x="3730752" y="916005"/>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ID_SAM</a:t>
            </a:r>
          </a:p>
        </p:txBody>
      </p:sp>
      <p:sp>
        <p:nvSpPr>
          <p:cNvPr id="244" name="Rechteck 243">
            <a:extLst>
              <a:ext uri="{FF2B5EF4-FFF2-40B4-BE49-F238E27FC236}">
                <a16:creationId xmlns:a16="http://schemas.microsoft.com/office/drawing/2014/main" id="{64D3716A-3D1B-2B47-953C-CD68A4D28905}"/>
              </a:ext>
            </a:extLst>
          </p:cNvPr>
          <p:cNvSpPr>
            <a:spLocks noChangeArrowheads="1"/>
          </p:cNvSpPr>
          <p:nvPr/>
        </p:nvSpPr>
        <p:spPr bwMode="auto">
          <a:xfrm>
            <a:off x="3730751" y="1507086"/>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245" name="Rechteck 244">
            <a:extLst>
              <a:ext uri="{FF2B5EF4-FFF2-40B4-BE49-F238E27FC236}">
                <a16:creationId xmlns:a16="http://schemas.microsoft.com/office/drawing/2014/main" id="{F3275EE4-AB2F-2B48-A849-9953092C70AE}"/>
              </a:ext>
            </a:extLst>
          </p:cNvPr>
          <p:cNvSpPr>
            <a:spLocks noChangeArrowheads="1"/>
          </p:cNvSpPr>
          <p:nvPr/>
        </p:nvSpPr>
        <p:spPr bwMode="auto">
          <a:xfrm>
            <a:off x="3730751" y="1685677"/>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246" name="Rechteck 245">
            <a:extLst>
              <a:ext uri="{FF2B5EF4-FFF2-40B4-BE49-F238E27FC236}">
                <a16:creationId xmlns:a16="http://schemas.microsoft.com/office/drawing/2014/main" id="{968FBC59-F01D-9349-AAA7-E190DC97B2A4}"/>
              </a:ext>
            </a:extLst>
          </p:cNvPr>
          <p:cNvSpPr>
            <a:spLocks noChangeArrowheads="1"/>
          </p:cNvSpPr>
          <p:nvPr/>
        </p:nvSpPr>
        <p:spPr bwMode="auto">
          <a:xfrm>
            <a:off x="3730750" y="1865677"/>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247" name="Rechteck 246">
            <a:extLst>
              <a:ext uri="{FF2B5EF4-FFF2-40B4-BE49-F238E27FC236}">
                <a16:creationId xmlns:a16="http://schemas.microsoft.com/office/drawing/2014/main" id="{A629B458-3BDC-344D-88C1-8816DC980A14}"/>
              </a:ext>
            </a:extLst>
          </p:cNvPr>
          <p:cNvSpPr>
            <a:spLocks noChangeArrowheads="1"/>
          </p:cNvSpPr>
          <p:nvPr/>
        </p:nvSpPr>
        <p:spPr bwMode="auto">
          <a:xfrm>
            <a:off x="3730750" y="2044268"/>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248" name="Rechteck 247">
            <a:extLst>
              <a:ext uri="{FF2B5EF4-FFF2-40B4-BE49-F238E27FC236}">
                <a16:creationId xmlns:a16="http://schemas.microsoft.com/office/drawing/2014/main" id="{6F8BAA59-E2BB-654D-9520-C6D8FC4E205C}"/>
              </a:ext>
            </a:extLst>
          </p:cNvPr>
          <p:cNvSpPr>
            <a:spLocks noChangeArrowheads="1"/>
          </p:cNvSpPr>
          <p:nvPr/>
        </p:nvSpPr>
        <p:spPr bwMode="auto">
          <a:xfrm>
            <a:off x="3730750" y="2222859"/>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
        <p:nvSpPr>
          <p:cNvPr id="249" name="Rechteck 248">
            <a:extLst>
              <a:ext uri="{FF2B5EF4-FFF2-40B4-BE49-F238E27FC236}">
                <a16:creationId xmlns:a16="http://schemas.microsoft.com/office/drawing/2014/main" id="{8E862F5C-3984-AF43-8C74-51014DDE7EB8}"/>
              </a:ext>
            </a:extLst>
          </p:cNvPr>
          <p:cNvSpPr>
            <a:spLocks noChangeArrowheads="1"/>
          </p:cNvSpPr>
          <p:nvPr/>
        </p:nvSpPr>
        <p:spPr bwMode="auto">
          <a:xfrm>
            <a:off x="3730748" y="2559505"/>
            <a:ext cx="936000" cy="591081"/>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ID_ZPA</a:t>
            </a:r>
          </a:p>
        </p:txBody>
      </p:sp>
      <p:sp>
        <p:nvSpPr>
          <p:cNvPr id="250" name="Rechteck 249">
            <a:extLst>
              <a:ext uri="{FF2B5EF4-FFF2-40B4-BE49-F238E27FC236}">
                <a16:creationId xmlns:a16="http://schemas.microsoft.com/office/drawing/2014/main" id="{6FA24C89-303D-704F-9EB5-5CCDF025F19A}"/>
              </a:ext>
            </a:extLst>
          </p:cNvPr>
          <p:cNvSpPr>
            <a:spLocks noChangeArrowheads="1"/>
          </p:cNvSpPr>
          <p:nvPr/>
        </p:nvSpPr>
        <p:spPr bwMode="auto">
          <a:xfrm>
            <a:off x="3730747" y="3150586"/>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1</a:t>
            </a:r>
          </a:p>
        </p:txBody>
      </p:sp>
      <p:sp>
        <p:nvSpPr>
          <p:cNvPr id="251" name="Rechteck 250">
            <a:extLst>
              <a:ext uri="{FF2B5EF4-FFF2-40B4-BE49-F238E27FC236}">
                <a16:creationId xmlns:a16="http://schemas.microsoft.com/office/drawing/2014/main" id="{C28115D6-D054-B343-A009-208BECAFD4C6}"/>
              </a:ext>
            </a:extLst>
          </p:cNvPr>
          <p:cNvSpPr>
            <a:spLocks noChangeArrowheads="1"/>
          </p:cNvSpPr>
          <p:nvPr/>
        </p:nvSpPr>
        <p:spPr bwMode="auto">
          <a:xfrm>
            <a:off x="3730747" y="3329177"/>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2</a:t>
            </a:r>
          </a:p>
        </p:txBody>
      </p:sp>
      <p:sp>
        <p:nvSpPr>
          <p:cNvPr id="252" name="Rechteck 251">
            <a:extLst>
              <a:ext uri="{FF2B5EF4-FFF2-40B4-BE49-F238E27FC236}">
                <a16:creationId xmlns:a16="http://schemas.microsoft.com/office/drawing/2014/main" id="{2533B798-DA8B-4749-B726-B95578A9E9ED}"/>
              </a:ext>
            </a:extLst>
          </p:cNvPr>
          <p:cNvSpPr>
            <a:spLocks noChangeArrowheads="1"/>
          </p:cNvSpPr>
          <p:nvPr/>
        </p:nvSpPr>
        <p:spPr bwMode="auto">
          <a:xfrm>
            <a:off x="3730746" y="3509177"/>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3</a:t>
            </a:r>
          </a:p>
        </p:txBody>
      </p:sp>
      <p:sp>
        <p:nvSpPr>
          <p:cNvPr id="253" name="Rechteck 252">
            <a:extLst>
              <a:ext uri="{FF2B5EF4-FFF2-40B4-BE49-F238E27FC236}">
                <a16:creationId xmlns:a16="http://schemas.microsoft.com/office/drawing/2014/main" id="{CD5C3550-71DE-DD44-9E02-A9001E35A35C}"/>
              </a:ext>
            </a:extLst>
          </p:cNvPr>
          <p:cNvSpPr>
            <a:spLocks noChangeArrowheads="1"/>
          </p:cNvSpPr>
          <p:nvPr/>
        </p:nvSpPr>
        <p:spPr bwMode="auto">
          <a:xfrm>
            <a:off x="3730746" y="3687768"/>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4</a:t>
            </a:r>
          </a:p>
        </p:txBody>
      </p:sp>
      <p:sp>
        <p:nvSpPr>
          <p:cNvPr id="254" name="Rechteck 253">
            <a:extLst>
              <a:ext uri="{FF2B5EF4-FFF2-40B4-BE49-F238E27FC236}">
                <a16:creationId xmlns:a16="http://schemas.microsoft.com/office/drawing/2014/main" id="{3C9EC337-C0FB-824C-8AC9-4B9BBB86A419}"/>
              </a:ext>
            </a:extLst>
          </p:cNvPr>
          <p:cNvSpPr>
            <a:spLocks noChangeArrowheads="1"/>
          </p:cNvSpPr>
          <p:nvPr/>
        </p:nvSpPr>
        <p:spPr bwMode="auto">
          <a:xfrm>
            <a:off x="3730746" y="3866359"/>
            <a:ext cx="936000" cy="180000"/>
          </a:xfrm>
          <a:prstGeom prst="rect">
            <a:avLst/>
          </a:prstGeom>
          <a:solidFill>
            <a:srgbClr val="1C3E81"/>
          </a:solidFill>
          <a:ln w="9525">
            <a:solidFill>
              <a:schemeClr val="tx1"/>
            </a:solidFill>
            <a:round/>
            <a:headEnd/>
            <a:tailEnd/>
          </a:ln>
        </p:spPr>
        <p:txBody>
          <a:bodyPr anchor="ctr"/>
          <a:lstStyle/>
          <a:p>
            <a:pPr algn="ctr"/>
            <a:r>
              <a:rPr lang="de-DE" sz="1200" dirty="0">
                <a:solidFill>
                  <a:schemeClr val="bg1"/>
                </a:solidFill>
              </a:rPr>
              <a:t>5</a:t>
            </a:r>
          </a:p>
        </p:txBody>
      </p:sp>
    </p:spTree>
    <p:extLst>
      <p:ext uri="{BB962C8B-B14F-4D97-AF65-F5344CB8AC3E}">
        <p14:creationId xmlns:p14="http://schemas.microsoft.com/office/powerpoint/2010/main" val="3073785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5. Welche Wirkungen sind „messbar“?</a:t>
            </a:r>
            <a:br>
              <a:rPr lang="de-DE" dirty="0"/>
            </a:br>
            <a:endParaRPr lang="de-DE" dirty="0"/>
          </a:p>
        </p:txBody>
      </p:sp>
    </p:spTree>
    <p:extLst>
      <p:ext uri="{BB962C8B-B14F-4D97-AF65-F5344CB8AC3E}">
        <p14:creationId xmlns:p14="http://schemas.microsoft.com/office/powerpoint/2010/main" val="266397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FDBD4CB8-8F15-624E-9294-79C36D1AD28A}"/>
              </a:ext>
            </a:extLst>
          </p:cNvPr>
          <p:cNvGraphicFramePr>
            <a:graphicFrameLocks/>
          </p:cNvGraphicFramePr>
          <p:nvPr>
            <p:extLst/>
          </p:nvPr>
        </p:nvGraphicFramePr>
        <p:xfrm>
          <a:off x="287338" y="1313661"/>
          <a:ext cx="6390456" cy="4516586"/>
        </p:xfrm>
        <a:graphic>
          <a:graphicData uri="http://schemas.openxmlformats.org/drawingml/2006/chart">
            <c:chart xmlns:c="http://schemas.openxmlformats.org/drawingml/2006/chart" xmlns:r="http://schemas.openxmlformats.org/officeDocument/2006/relationships" r:id="rId3"/>
          </a:graphicData>
        </a:graphic>
      </p:graphicFrame>
      <p:sp>
        <p:nvSpPr>
          <p:cNvPr id="5" name="Fußzeilenplatzhalter 1">
            <a:extLst>
              <a:ext uri="{FF2B5EF4-FFF2-40B4-BE49-F238E27FC236}">
                <a16:creationId xmlns:a16="http://schemas.microsoft.com/office/drawing/2014/main" id="{08718E25-AD0A-E241-9A1E-4035058E5961}"/>
              </a:ext>
            </a:extLst>
          </p:cNvPr>
          <p:cNvSpPr>
            <a:spLocks noGrp="1"/>
          </p:cNvSpPr>
          <p:nvPr>
            <p:ph type="ftr" sz="quarter" idx="10"/>
          </p:nvPr>
        </p:nvSpPr>
        <p:spPr>
          <a:xfrm>
            <a:off x="287338" y="6227763"/>
            <a:ext cx="6217634" cy="396875"/>
          </a:xfrm>
        </p:spPr>
        <p:txBody>
          <a:bodyPr/>
          <a:lstStyle/>
          <a:p>
            <a:pPr>
              <a:defRPr/>
            </a:pPr>
            <a:r>
              <a:rPr lang="de-DE" sz="1100" dirty="0">
                <a:solidFill>
                  <a:schemeClr val="tx1"/>
                </a:solidFill>
              </a:rPr>
              <a:t>Tag der Lehre der Universität Paderborn – Round Table A: Online-</a:t>
            </a:r>
            <a:r>
              <a:rPr lang="de-DE" sz="1100" dirty="0" err="1">
                <a:solidFill>
                  <a:schemeClr val="tx1"/>
                </a:solidFill>
              </a:rPr>
              <a:t>Self</a:t>
            </a:r>
            <a:r>
              <a:rPr lang="de-DE" sz="1100" dirty="0">
                <a:solidFill>
                  <a:schemeClr val="tx1"/>
                </a:solidFill>
              </a:rPr>
              <a:t>-Assessments</a:t>
            </a:r>
          </a:p>
          <a:p>
            <a:pPr>
              <a:defRPr/>
            </a:pPr>
            <a:r>
              <a:rPr lang="de-DE" dirty="0">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pic>
        <p:nvPicPr>
          <p:cNvPr id="2" name="Grafik 1">
            <a:extLst>
              <a:ext uri="{FF2B5EF4-FFF2-40B4-BE49-F238E27FC236}">
                <a16:creationId xmlns:a16="http://schemas.microsoft.com/office/drawing/2014/main" id="{3E90CE44-AF0F-564E-B273-0E3C07F0EAF5}"/>
              </a:ext>
            </a:extLst>
          </p:cNvPr>
          <p:cNvPicPr>
            <a:picLocks noChangeAspect="1"/>
          </p:cNvPicPr>
          <p:nvPr/>
        </p:nvPicPr>
        <p:blipFill>
          <a:blip r:embed="rId4"/>
          <a:stretch>
            <a:fillRect/>
          </a:stretch>
        </p:blipFill>
        <p:spPr>
          <a:xfrm>
            <a:off x="149115" y="204945"/>
            <a:ext cx="8724900" cy="711200"/>
          </a:xfrm>
          <a:prstGeom prst="rect">
            <a:avLst/>
          </a:prstGeom>
        </p:spPr>
      </p:pic>
    </p:spTree>
    <p:extLst>
      <p:ext uri="{BB962C8B-B14F-4D97-AF65-F5344CB8AC3E}">
        <p14:creationId xmlns:p14="http://schemas.microsoft.com/office/powerpoint/2010/main" val="3176404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Messbare Wirkungen</a:t>
            </a:r>
          </a:p>
        </p:txBody>
      </p:sp>
      <p:sp>
        <p:nvSpPr>
          <p:cNvPr id="3" name="Textplatzhalter 2"/>
          <p:cNvSpPr>
            <a:spLocks noGrp="1"/>
          </p:cNvSpPr>
          <p:nvPr>
            <p:ph type="body" sz="quarter" idx="11"/>
          </p:nvPr>
        </p:nvSpPr>
        <p:spPr>
          <a:noFill/>
        </p:spPr>
        <p:txBody>
          <a:bodyPr/>
          <a:lstStyle/>
          <a:p>
            <a:r>
              <a:rPr lang="de-DE" dirty="0"/>
              <a:t>Prädiktive Validität (Makroebene)</a:t>
            </a:r>
          </a:p>
          <a:p>
            <a:pPr algn="r"/>
            <a:r>
              <a:rPr lang="de-DE" sz="1200" i="1" dirty="0"/>
              <a:t>*Bauingenieurwesen, WS 12/13 </a:t>
            </a:r>
            <a:r>
              <a:rPr lang="mr-IN" sz="1200" i="1" dirty="0"/>
              <a:t>–</a:t>
            </a:r>
            <a:r>
              <a:rPr lang="de-DE" sz="1200" i="1" dirty="0"/>
              <a:t> WS 14/15</a:t>
            </a:r>
          </a:p>
        </p:txBody>
      </p:sp>
      <p:sp>
        <p:nvSpPr>
          <p:cNvPr id="8" name="Textplatzhalter 4"/>
          <p:cNvSpPr>
            <a:spLocks noGrp="1"/>
          </p:cNvSpPr>
          <p:nvPr>
            <p:ph type="body" sz="quarter" idx="13"/>
          </p:nvPr>
        </p:nvSpPr>
        <p:spPr>
          <a:xfrm>
            <a:off x="287338" y="1684800"/>
            <a:ext cx="8569325" cy="4380334"/>
          </a:xfrm>
        </p:spPr>
        <p:txBody>
          <a:bodyPr/>
          <a:lstStyle/>
          <a:p>
            <a:r>
              <a:rPr lang="de-DE" dirty="0"/>
              <a:t>Vorläufige Durchschnittsnote </a:t>
            </a:r>
            <a:r>
              <a:rPr lang="de-DE" sz="1000" i="1" dirty="0"/>
              <a:t>(ohne Gewichtung, ohne Abschlussarbeit)</a:t>
            </a:r>
          </a:p>
          <a:p>
            <a:pPr lvl="1"/>
            <a:r>
              <a:rPr lang="de-DE" dirty="0"/>
              <a:t>Ernsthafte Bearbeitung: 		2.89	(N = 317)</a:t>
            </a:r>
          </a:p>
          <a:p>
            <a:pPr lvl="1"/>
            <a:r>
              <a:rPr lang="de-DE" dirty="0"/>
              <a:t>Nicht ernsthafte Bearbeitung: 	3.15	(N = 53)</a:t>
            </a:r>
          </a:p>
          <a:p>
            <a:pPr marL="216100" lvl="1" indent="0">
              <a:buNone/>
            </a:pPr>
            <a:r>
              <a:rPr lang="de-DE" sz="1200" i="1" dirty="0"/>
              <a:t>Durchschnitt aller Bearbeitungen 2.93; Gruppenunterschiede signifikant (p &lt; .01)</a:t>
            </a:r>
          </a:p>
          <a:p>
            <a:pPr lvl="1"/>
            <a:endParaRPr lang="de-DE" dirty="0"/>
          </a:p>
          <a:p>
            <a:r>
              <a:rPr lang="de-DE" dirty="0" err="1"/>
              <a:t>Credit</a:t>
            </a:r>
            <a:r>
              <a:rPr lang="de-DE" dirty="0"/>
              <a:t> Points</a:t>
            </a:r>
          </a:p>
          <a:p>
            <a:pPr lvl="1"/>
            <a:r>
              <a:rPr lang="de-DE" dirty="0"/>
              <a:t>Ernsthafte Bearbeitung: 		88.55	(N = 333)</a:t>
            </a:r>
          </a:p>
          <a:p>
            <a:pPr lvl="1"/>
            <a:r>
              <a:rPr lang="de-DE" dirty="0"/>
              <a:t>Nicht ernsthafte Bearbeitung: 	49.15	(N = 61)</a:t>
            </a:r>
          </a:p>
          <a:p>
            <a:pPr marL="216100" lvl="1" indent="0">
              <a:buNone/>
            </a:pPr>
            <a:r>
              <a:rPr lang="de-DE" sz="1200" i="1" dirty="0"/>
              <a:t>Durchschnitt aller Bearbeitungen 82.69; Gruppenunterschiede signifikant (p &lt; .01)</a:t>
            </a:r>
          </a:p>
        </p:txBody>
      </p:sp>
      <p:graphicFrame>
        <p:nvGraphicFramePr>
          <p:cNvPr id="11" name="Tabelle 10"/>
          <p:cNvGraphicFramePr>
            <a:graphicFrameLocks noGrp="1"/>
          </p:cNvGraphicFramePr>
          <p:nvPr>
            <p:extLst/>
          </p:nvPr>
        </p:nvGraphicFramePr>
        <p:xfrm>
          <a:off x="446453" y="4154233"/>
          <a:ext cx="6711143" cy="1778000"/>
        </p:xfrm>
        <a:graphic>
          <a:graphicData uri="http://schemas.openxmlformats.org/drawingml/2006/table">
            <a:tbl>
              <a:tblPr firstRow="1" bandRow="1">
                <a:tableStyleId>{D7AC3CCA-C797-4891-BE02-D94E43425B78}</a:tableStyleId>
              </a:tblPr>
              <a:tblGrid>
                <a:gridCol w="2283143">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gridCol w="1476000">
                  <a:extLst>
                    <a:ext uri="{9D8B030D-6E8A-4147-A177-3AD203B41FA5}">
                      <a16:colId xmlns:a16="http://schemas.microsoft.com/office/drawing/2014/main" val="20002"/>
                    </a:ext>
                  </a:extLst>
                </a:gridCol>
                <a:gridCol w="1476000">
                  <a:extLst>
                    <a:ext uri="{9D8B030D-6E8A-4147-A177-3AD203B41FA5}">
                      <a16:colId xmlns:a16="http://schemas.microsoft.com/office/drawing/2014/main" val="20003"/>
                    </a:ext>
                  </a:extLst>
                </a:gridCol>
              </a:tblGrid>
              <a:tr h="370840">
                <a:tc>
                  <a:txBody>
                    <a:bodyPr/>
                    <a:lstStyle/>
                    <a:p>
                      <a:pPr algn="ctr"/>
                      <a:endParaRPr lang="de-DE" sz="1200" b="0" dirty="0"/>
                    </a:p>
                  </a:txBody>
                  <a:tcPr anchor="ctr"/>
                </a:tc>
                <a:tc>
                  <a:txBody>
                    <a:bodyPr/>
                    <a:lstStyle/>
                    <a:p>
                      <a:pPr algn="ctr"/>
                      <a:r>
                        <a:rPr lang="de-DE" sz="1400" b="0" dirty="0"/>
                        <a:t>Mit Erfolg abgeschlossen</a:t>
                      </a:r>
                    </a:p>
                  </a:txBody>
                  <a:tcPr/>
                </a:tc>
                <a:tc>
                  <a:txBody>
                    <a:bodyPr/>
                    <a:lstStyle/>
                    <a:p>
                      <a:pPr algn="ctr"/>
                      <a:r>
                        <a:rPr lang="de-DE" sz="1400" b="0" dirty="0"/>
                        <a:t>Noch im Studium</a:t>
                      </a:r>
                    </a:p>
                  </a:txBody>
                  <a:tcPr/>
                </a:tc>
                <a:tc>
                  <a:txBody>
                    <a:bodyPr/>
                    <a:lstStyle/>
                    <a:p>
                      <a:pPr algn="ctr"/>
                      <a:r>
                        <a:rPr lang="de-DE" sz="1400" b="0" dirty="0"/>
                        <a:t>Ohne Abschluss</a:t>
                      </a:r>
                      <a:r>
                        <a:rPr lang="de-DE" sz="1400" b="0" baseline="0" dirty="0"/>
                        <a:t> exmatrikuliert</a:t>
                      </a:r>
                      <a:endParaRPr lang="de-DE" sz="1400" b="0" dirty="0"/>
                    </a:p>
                  </a:txBody>
                  <a:tcPr/>
                </a:tc>
                <a:extLst>
                  <a:ext uri="{0D108BD9-81ED-4DB2-BD59-A6C34878D82A}">
                    <a16:rowId xmlns:a16="http://schemas.microsoft.com/office/drawing/2014/main" val="10000"/>
                  </a:ext>
                </a:extLst>
              </a:tr>
              <a:tr h="370840">
                <a:tc>
                  <a:txBody>
                    <a:bodyPr/>
                    <a:lstStyle/>
                    <a:p>
                      <a:r>
                        <a:rPr lang="de-DE" sz="1400" dirty="0"/>
                        <a:t>Ernsthafte Bearbeitung</a:t>
                      </a:r>
                    </a:p>
                  </a:txBody>
                  <a:tcPr/>
                </a:tc>
                <a:tc>
                  <a:txBody>
                    <a:bodyPr/>
                    <a:lstStyle/>
                    <a:p>
                      <a:pPr algn="ctr"/>
                      <a:r>
                        <a:rPr lang="de-DE" sz="1400" dirty="0"/>
                        <a:t>9.9%</a:t>
                      </a:r>
                      <a:r>
                        <a:rPr lang="de-DE" sz="1400" baseline="0" dirty="0"/>
                        <a:t> (</a:t>
                      </a:r>
                      <a:r>
                        <a:rPr lang="de-DE" sz="1400" dirty="0"/>
                        <a:t>33)</a:t>
                      </a:r>
                    </a:p>
                  </a:txBody>
                  <a:tcPr anchor="ctr"/>
                </a:tc>
                <a:tc>
                  <a:txBody>
                    <a:bodyPr/>
                    <a:lstStyle/>
                    <a:p>
                      <a:pPr algn="ctr"/>
                      <a:r>
                        <a:rPr lang="de-DE" sz="1400" dirty="0"/>
                        <a:t>86.2% (288)</a:t>
                      </a:r>
                    </a:p>
                  </a:txBody>
                  <a:tcPr anchor="ctr"/>
                </a:tc>
                <a:tc>
                  <a:txBody>
                    <a:bodyPr/>
                    <a:lstStyle/>
                    <a:p>
                      <a:pPr algn="ctr"/>
                      <a:r>
                        <a:rPr lang="de-DE" sz="1400" dirty="0"/>
                        <a:t>3.9% (13)</a:t>
                      </a:r>
                    </a:p>
                  </a:txBody>
                  <a:tcPr anchor="ctr"/>
                </a:tc>
                <a:extLst>
                  <a:ext uri="{0D108BD9-81ED-4DB2-BD59-A6C34878D82A}">
                    <a16:rowId xmlns:a16="http://schemas.microsoft.com/office/drawing/2014/main" val="10001"/>
                  </a:ext>
                </a:extLst>
              </a:tr>
              <a:tr h="370840">
                <a:tc>
                  <a:txBody>
                    <a:bodyPr/>
                    <a:lstStyle/>
                    <a:p>
                      <a:r>
                        <a:rPr lang="de-DE" sz="1400" dirty="0"/>
                        <a:t>Nicht  ernsthafte Bearbeitung</a:t>
                      </a:r>
                    </a:p>
                  </a:txBody>
                  <a:tcPr/>
                </a:tc>
                <a:tc>
                  <a:txBody>
                    <a:bodyPr/>
                    <a:lstStyle/>
                    <a:p>
                      <a:pPr algn="ctr"/>
                      <a:r>
                        <a:rPr lang="de-DE" sz="1400" dirty="0"/>
                        <a:t>6.5% (4)</a:t>
                      </a:r>
                    </a:p>
                  </a:txBody>
                  <a:tcPr anchor="ctr"/>
                </a:tc>
                <a:tc>
                  <a:txBody>
                    <a:bodyPr/>
                    <a:lstStyle/>
                    <a:p>
                      <a:pPr algn="ctr"/>
                      <a:r>
                        <a:rPr lang="de-DE" sz="1400" dirty="0"/>
                        <a:t>82.3% (51)</a:t>
                      </a:r>
                    </a:p>
                  </a:txBody>
                  <a:tcPr anchor="ctr"/>
                </a:tc>
                <a:tc>
                  <a:txBody>
                    <a:bodyPr/>
                    <a:lstStyle/>
                    <a:p>
                      <a:pPr algn="ctr"/>
                      <a:r>
                        <a:rPr lang="de-DE" sz="1400" dirty="0"/>
                        <a:t>11.3% (7)</a:t>
                      </a:r>
                    </a:p>
                  </a:txBody>
                  <a:tcPr anchor="ctr"/>
                </a:tc>
                <a:extLst>
                  <a:ext uri="{0D108BD9-81ED-4DB2-BD59-A6C34878D82A}">
                    <a16:rowId xmlns:a16="http://schemas.microsoft.com/office/drawing/2014/main" val="10002"/>
                  </a:ext>
                </a:extLst>
              </a:tr>
              <a:tr h="370840">
                <a:tc>
                  <a:txBody>
                    <a:bodyPr/>
                    <a:lstStyle/>
                    <a:p>
                      <a:r>
                        <a:rPr lang="de-DE" sz="1400" dirty="0"/>
                        <a:t>Alle Bearbeitungen</a:t>
                      </a:r>
                    </a:p>
                  </a:txBody>
                  <a:tcPr/>
                </a:tc>
                <a:tc>
                  <a:txBody>
                    <a:bodyPr/>
                    <a:lstStyle/>
                    <a:p>
                      <a:pPr algn="ctr"/>
                      <a:r>
                        <a:rPr lang="de-DE" sz="1400" dirty="0"/>
                        <a:t>9.3% (37)</a:t>
                      </a:r>
                    </a:p>
                  </a:txBody>
                  <a:tcPr anchor="ctr"/>
                </a:tc>
                <a:tc>
                  <a:txBody>
                    <a:bodyPr/>
                    <a:lstStyle/>
                    <a:p>
                      <a:pPr algn="ctr"/>
                      <a:r>
                        <a:rPr lang="de-DE" sz="1400" dirty="0"/>
                        <a:t>85.6% (339)</a:t>
                      </a:r>
                    </a:p>
                  </a:txBody>
                  <a:tcPr anchor="ctr"/>
                </a:tc>
                <a:tc>
                  <a:txBody>
                    <a:bodyPr/>
                    <a:lstStyle/>
                    <a:p>
                      <a:pPr algn="ctr"/>
                      <a:r>
                        <a:rPr lang="de-DE" sz="1400" dirty="0"/>
                        <a:t>5.1% (20)</a:t>
                      </a:r>
                    </a:p>
                  </a:txBody>
                  <a:tcPr anchor="ctr"/>
                </a:tc>
                <a:extLst>
                  <a:ext uri="{0D108BD9-81ED-4DB2-BD59-A6C34878D82A}">
                    <a16:rowId xmlns:a16="http://schemas.microsoft.com/office/drawing/2014/main" val="10003"/>
                  </a:ext>
                </a:extLst>
              </a:tr>
            </a:tbl>
          </a:graphicData>
        </a:graphic>
      </p:graphicFrame>
      <p:sp>
        <p:nvSpPr>
          <p:cNvPr id="9" name="Fußzeilenplatzhalter 1">
            <a:extLst>
              <a:ext uri="{FF2B5EF4-FFF2-40B4-BE49-F238E27FC236}">
                <a16:creationId xmlns:a16="http://schemas.microsoft.com/office/drawing/2014/main" id="{0D4EAE44-8344-2844-8EAB-F70B5093D56D}"/>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185307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1. SAM – OSA an der RWTH Aachen</a:t>
            </a:r>
          </a:p>
        </p:txBody>
      </p:sp>
    </p:spTree>
    <p:extLst>
      <p:ext uri="{BB962C8B-B14F-4D97-AF65-F5344CB8AC3E}">
        <p14:creationId xmlns:p14="http://schemas.microsoft.com/office/powerpoint/2010/main" val="965497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Messbare Wirkungen</a:t>
            </a:r>
          </a:p>
        </p:txBody>
      </p:sp>
      <p:sp>
        <p:nvSpPr>
          <p:cNvPr id="3" name="Textplatzhalter 2"/>
          <p:cNvSpPr>
            <a:spLocks noGrp="1"/>
          </p:cNvSpPr>
          <p:nvPr>
            <p:ph type="body" sz="quarter" idx="11"/>
          </p:nvPr>
        </p:nvSpPr>
        <p:spPr/>
        <p:txBody>
          <a:bodyPr/>
          <a:lstStyle/>
          <a:p>
            <a:r>
              <a:rPr lang="de-DE" dirty="0"/>
              <a:t>Prädiktive Validität (Mikroebene)</a:t>
            </a:r>
          </a:p>
          <a:p>
            <a:pPr algn="r"/>
            <a:r>
              <a:rPr lang="de-DE" sz="1200" i="1" dirty="0"/>
              <a:t>*SAM Maschinenbau</a:t>
            </a:r>
          </a:p>
        </p:txBody>
      </p:sp>
      <p:grpSp>
        <p:nvGrpSpPr>
          <p:cNvPr id="12" name="Group 2"/>
          <p:cNvGrpSpPr>
            <a:grpSpLocks/>
          </p:cNvGrpSpPr>
          <p:nvPr/>
        </p:nvGrpSpPr>
        <p:grpSpPr bwMode="auto">
          <a:xfrm>
            <a:off x="287338" y="1608881"/>
            <a:ext cx="7831916" cy="4409954"/>
            <a:chOff x="107504" y="1052736"/>
            <a:chExt cx="9036496" cy="5184576"/>
          </a:xfrm>
        </p:grpSpPr>
        <p:graphicFrame>
          <p:nvGraphicFramePr>
            <p:cNvPr id="13" name="Diagramm 12"/>
            <p:cNvGraphicFramePr>
              <a:graphicFrameLocks/>
            </p:cNvGraphicFramePr>
            <p:nvPr/>
          </p:nvGraphicFramePr>
          <p:xfrm>
            <a:off x="107504" y="1052736"/>
            <a:ext cx="457200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Diagramm 13"/>
            <p:cNvGraphicFramePr>
              <a:graphicFrameLocks/>
            </p:cNvGraphicFramePr>
            <p:nvPr/>
          </p:nvGraphicFramePr>
          <p:xfrm>
            <a:off x="107504" y="3717032"/>
            <a:ext cx="4572000"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m 14"/>
            <p:cNvGraphicFramePr>
              <a:graphicFrameLocks/>
            </p:cNvGraphicFramePr>
            <p:nvPr/>
          </p:nvGraphicFramePr>
          <p:xfrm>
            <a:off x="4572000" y="2132856"/>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0" name="Fußzeilenplatzhalter 1">
            <a:extLst>
              <a:ext uri="{FF2B5EF4-FFF2-40B4-BE49-F238E27FC236}">
                <a16:creationId xmlns:a16="http://schemas.microsoft.com/office/drawing/2014/main" id="{12CAE132-5B86-754E-B8EA-B901244F882D}"/>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1642872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el 1"/>
          <p:cNvSpPr>
            <a:spLocks noGrp="1"/>
          </p:cNvSpPr>
          <p:nvPr>
            <p:ph type="title"/>
          </p:nvPr>
        </p:nvSpPr>
        <p:spPr/>
        <p:txBody>
          <a:bodyPr/>
          <a:lstStyle/>
          <a:p>
            <a:pPr defTabSz="912813"/>
            <a:r>
              <a:rPr lang="de-DE" altLang="x-none"/>
              <a:t> </a:t>
            </a:r>
          </a:p>
        </p:txBody>
      </p:sp>
      <p:sp>
        <p:nvSpPr>
          <p:cNvPr id="65538" name="Inhaltsplatzhalter 2"/>
          <p:cNvSpPr>
            <a:spLocks noGrp="1"/>
          </p:cNvSpPr>
          <p:nvPr>
            <p:ph idx="1"/>
          </p:nvPr>
        </p:nvSpPr>
        <p:spPr>
          <a:xfrm>
            <a:off x="250825" y="1341438"/>
            <a:ext cx="8535988" cy="1152525"/>
          </a:xfrm>
        </p:spPr>
        <p:txBody>
          <a:bodyPr/>
          <a:lstStyle/>
          <a:p>
            <a:pPr algn="ctr" defTabSz="912813"/>
            <a:endParaRPr lang="de-DE" altLang="x-none" sz="2800" dirty="0">
              <a:solidFill>
                <a:srgbClr val="234271"/>
              </a:solidFill>
            </a:endParaRPr>
          </a:p>
          <a:p>
            <a:pPr algn="ctr" defTabSz="912813">
              <a:spcBef>
                <a:spcPct val="0"/>
              </a:spcBef>
              <a:buFontTx/>
              <a:buNone/>
            </a:pPr>
            <a:r>
              <a:rPr lang="de-DE" altLang="x-none" sz="2800" b="1" dirty="0">
                <a:solidFill>
                  <a:srgbClr val="00549F"/>
                </a:solidFill>
              </a:rPr>
              <a:t>Vielen Dank für Ihre Aufmerksamkeit!</a:t>
            </a:r>
          </a:p>
        </p:txBody>
      </p:sp>
      <p:sp>
        <p:nvSpPr>
          <p:cNvPr id="65542" name="Rechteck 1"/>
          <p:cNvSpPr>
            <a:spLocks noChangeArrowheads="1"/>
          </p:cNvSpPr>
          <p:nvPr/>
        </p:nvSpPr>
        <p:spPr bwMode="auto">
          <a:xfrm>
            <a:off x="611188" y="4198598"/>
            <a:ext cx="714918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1313" indent="-341313" defTabSz="912813">
              <a:defRPr sz="2000">
                <a:solidFill>
                  <a:schemeClr val="tx1"/>
                </a:solidFill>
                <a:latin typeface="Arial" charset="0"/>
                <a:ea typeface="ヒラギノ角ゴ Pro W3" charset="-128"/>
              </a:defRPr>
            </a:lvl1pPr>
            <a:lvl2pPr marL="742950" indent="-285750" defTabSz="912813">
              <a:defRPr sz="2000">
                <a:solidFill>
                  <a:schemeClr val="tx1"/>
                </a:solidFill>
                <a:latin typeface="Arial" charset="0"/>
                <a:ea typeface="ヒラギノ角ゴ Pro W3" charset="-128"/>
              </a:defRPr>
            </a:lvl2pPr>
            <a:lvl3pPr marL="1143000" indent="-228600" defTabSz="912813">
              <a:defRPr sz="2000">
                <a:solidFill>
                  <a:schemeClr val="tx1"/>
                </a:solidFill>
                <a:latin typeface="Arial" charset="0"/>
                <a:ea typeface="ヒラギノ角ゴ Pro W3" charset="-128"/>
              </a:defRPr>
            </a:lvl3pPr>
            <a:lvl4pPr marL="1600200" indent="-228600" defTabSz="912813">
              <a:defRPr sz="2000">
                <a:solidFill>
                  <a:schemeClr val="tx1"/>
                </a:solidFill>
                <a:latin typeface="Arial" charset="0"/>
                <a:ea typeface="ヒラギノ角ゴ Pro W3" charset="-128"/>
              </a:defRPr>
            </a:lvl4pPr>
            <a:lvl5pPr marL="2057400" indent="-228600" defTabSz="912813">
              <a:defRPr sz="2000">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sz="2000">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sz="2000">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sz="2000">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sz="2000">
                <a:solidFill>
                  <a:schemeClr val="tx1"/>
                </a:solidFill>
                <a:latin typeface="Arial" charset="0"/>
                <a:ea typeface="ヒラギノ角ゴ Pro W3" charset="-128"/>
              </a:defRPr>
            </a:lvl9pPr>
          </a:lstStyle>
          <a:p>
            <a:r>
              <a:rPr lang="de-DE" altLang="x-none" sz="1600" dirty="0"/>
              <a:t>Institut für Erziehungswissenschaft</a:t>
            </a:r>
          </a:p>
          <a:p>
            <a:r>
              <a:rPr lang="de-DE" altLang="x-none" sz="1600" dirty="0"/>
              <a:t>Team </a:t>
            </a:r>
            <a:r>
              <a:rPr lang="de-DE" altLang="x-none" sz="1600" dirty="0" err="1"/>
              <a:t>SelfAssessment</a:t>
            </a:r>
            <a:endParaRPr lang="de-DE" altLang="x-none" sz="1600" dirty="0"/>
          </a:p>
          <a:p>
            <a:r>
              <a:rPr lang="de-DE" altLang="x-none" sz="1600" dirty="0"/>
              <a:t>Theaterplatz 14; 52062 Aachen</a:t>
            </a:r>
          </a:p>
        </p:txBody>
      </p:sp>
      <p:sp>
        <p:nvSpPr>
          <p:cNvPr id="8" name="Rechteck 4"/>
          <p:cNvSpPr>
            <a:spLocks noChangeArrowheads="1"/>
          </p:cNvSpPr>
          <p:nvPr/>
        </p:nvSpPr>
        <p:spPr bwMode="auto">
          <a:xfrm>
            <a:off x="611188" y="5191429"/>
            <a:ext cx="457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defTabSz="912813">
              <a:defRPr sz="2000">
                <a:solidFill>
                  <a:schemeClr val="tx1"/>
                </a:solidFill>
                <a:latin typeface="Arial" charset="0"/>
                <a:ea typeface="ヒラギノ角ゴ Pro W3" charset="-128"/>
              </a:defRPr>
            </a:lvl1pPr>
            <a:lvl2pPr marL="742950" indent="-285750" defTabSz="912813">
              <a:defRPr sz="2000">
                <a:solidFill>
                  <a:schemeClr val="tx1"/>
                </a:solidFill>
                <a:latin typeface="Arial" charset="0"/>
                <a:ea typeface="ヒラギノ角ゴ Pro W3" charset="-128"/>
              </a:defRPr>
            </a:lvl2pPr>
            <a:lvl3pPr marL="1143000" indent="-228600" defTabSz="912813">
              <a:defRPr sz="2000">
                <a:solidFill>
                  <a:schemeClr val="tx1"/>
                </a:solidFill>
                <a:latin typeface="Arial" charset="0"/>
                <a:ea typeface="ヒラギノ角ゴ Pro W3" charset="-128"/>
              </a:defRPr>
            </a:lvl3pPr>
            <a:lvl4pPr marL="1600200" indent="-228600" defTabSz="912813">
              <a:defRPr sz="2000">
                <a:solidFill>
                  <a:schemeClr val="tx1"/>
                </a:solidFill>
                <a:latin typeface="Arial" charset="0"/>
                <a:ea typeface="ヒラギノ角ゴ Pro W3" charset="-128"/>
              </a:defRPr>
            </a:lvl4pPr>
            <a:lvl5pPr marL="2057400" indent="-228600" defTabSz="912813">
              <a:defRPr sz="2000">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sz="2000">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sz="2000">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sz="2000">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sz="2000">
                <a:solidFill>
                  <a:schemeClr val="tx1"/>
                </a:solidFill>
                <a:latin typeface="Arial" charset="0"/>
                <a:ea typeface="ヒラギノ角ゴ Pro W3" charset="-128"/>
              </a:defRPr>
            </a:lvl9pPr>
          </a:lstStyle>
          <a:p>
            <a:pPr>
              <a:spcBef>
                <a:spcPct val="20000"/>
              </a:spcBef>
            </a:pPr>
            <a:r>
              <a:rPr lang="de-DE" altLang="x-none" sz="1600" b="1" dirty="0"/>
              <a:t>Christian Marquardt</a:t>
            </a:r>
          </a:p>
          <a:p>
            <a:r>
              <a:rPr lang="de-DE" altLang="x-none" sz="1600" dirty="0" err="1"/>
              <a:t>christian.marquardt@ezw.rwth-aachen.de</a:t>
            </a:r>
            <a:endParaRPr lang="de-DE" altLang="x-none" sz="1400" dirty="0"/>
          </a:p>
        </p:txBody>
      </p:sp>
      <p:pic>
        <p:nvPicPr>
          <p:cNvPr id="10" name="Bild 9" descr="Bildschirmfoto 2017-05-03 um 17.45.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292" y="2493963"/>
            <a:ext cx="4223522" cy="3194715"/>
          </a:xfrm>
          <a:prstGeom prst="rect">
            <a:avLst/>
          </a:prstGeom>
        </p:spPr>
      </p:pic>
      <p:sp>
        <p:nvSpPr>
          <p:cNvPr id="11" name="Textfeld 10"/>
          <p:cNvSpPr txBox="1"/>
          <p:nvPr/>
        </p:nvSpPr>
        <p:spPr>
          <a:xfrm rot="20308058">
            <a:off x="4736861" y="3027499"/>
            <a:ext cx="3876382" cy="461665"/>
          </a:xfrm>
          <a:prstGeom prst="rect">
            <a:avLst/>
          </a:prstGeom>
          <a:noFill/>
        </p:spPr>
        <p:txBody>
          <a:bodyPr wrap="none" rtlCol="0">
            <a:spAutoFit/>
          </a:bodyPr>
          <a:lstStyle/>
          <a:p>
            <a:r>
              <a:rPr lang="de-DE" sz="2400" b="1" dirty="0" err="1">
                <a:solidFill>
                  <a:srgbClr val="E44766"/>
                </a:solidFill>
              </a:rPr>
              <a:t>blog.rwth-aachen.de</a:t>
            </a:r>
            <a:r>
              <a:rPr lang="de-DE" sz="2400" b="1" dirty="0">
                <a:solidFill>
                  <a:srgbClr val="E44766"/>
                </a:solidFill>
              </a:rPr>
              <a:t>/sam</a:t>
            </a:r>
          </a:p>
        </p:txBody>
      </p:sp>
    </p:spTree>
    <p:extLst>
      <p:ext uri="{BB962C8B-B14F-4D97-AF65-F5344CB8AC3E}">
        <p14:creationId xmlns:p14="http://schemas.microsoft.com/office/powerpoint/2010/main" val="122469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Online-</a:t>
            </a:r>
            <a:r>
              <a:rPr lang="de-DE" dirty="0" err="1"/>
              <a:t>Self</a:t>
            </a:r>
            <a:r>
              <a:rPr lang="de-DE" dirty="0"/>
              <a:t>-Assessments</a:t>
            </a:r>
          </a:p>
        </p:txBody>
      </p:sp>
      <p:sp>
        <p:nvSpPr>
          <p:cNvPr id="6" name="Textfeld 5"/>
          <p:cNvSpPr txBox="1"/>
          <p:nvPr/>
        </p:nvSpPr>
        <p:spPr>
          <a:xfrm>
            <a:off x="288212" y="1747433"/>
            <a:ext cx="4596304" cy="4185761"/>
          </a:xfrm>
          <a:prstGeom prst="rect">
            <a:avLst/>
          </a:prstGeom>
          <a:noFill/>
        </p:spPr>
        <p:txBody>
          <a:bodyPr wrap="square" rtlCol="0">
            <a:spAutoFit/>
          </a:bodyPr>
          <a:lstStyle/>
          <a:p>
            <a:pPr marL="285750" indent="-285750">
              <a:spcBef>
                <a:spcPts val="1200"/>
              </a:spcBef>
              <a:buFont typeface="Arial" charset="0"/>
              <a:buChar char="•"/>
            </a:pPr>
            <a:r>
              <a:rPr lang="de-DE" altLang="x-none" dirty="0">
                <a:solidFill>
                  <a:srgbClr val="000000"/>
                </a:solidFill>
              </a:rPr>
              <a:t>sind </a:t>
            </a:r>
            <a:r>
              <a:rPr lang="de-DE" altLang="x-none" b="1" dirty="0">
                <a:solidFill>
                  <a:srgbClr val="000000"/>
                </a:solidFill>
              </a:rPr>
              <a:t>internetbasierte</a:t>
            </a:r>
            <a:r>
              <a:rPr lang="de-DE" altLang="x-none" dirty="0">
                <a:solidFill>
                  <a:srgbClr val="000000"/>
                </a:solidFill>
              </a:rPr>
              <a:t> Beratungs- und Informationsinstrumente</a:t>
            </a:r>
          </a:p>
          <a:p>
            <a:pPr marL="285750" indent="-285750">
              <a:spcBef>
                <a:spcPts val="1200"/>
              </a:spcBef>
              <a:buFont typeface="Arial" charset="0"/>
              <a:buChar char="•"/>
            </a:pPr>
            <a:r>
              <a:rPr lang="de-DE" altLang="x-none" dirty="0">
                <a:solidFill>
                  <a:srgbClr val="000000"/>
                </a:solidFill>
              </a:rPr>
              <a:t>dienen der </a:t>
            </a:r>
            <a:r>
              <a:rPr lang="de-DE" altLang="x-none" b="1" dirty="0">
                <a:solidFill>
                  <a:srgbClr val="000000"/>
                </a:solidFill>
              </a:rPr>
              <a:t>Selbsterkundung</a:t>
            </a:r>
            <a:r>
              <a:rPr lang="de-DE" altLang="x-none" dirty="0">
                <a:solidFill>
                  <a:srgbClr val="000000"/>
                </a:solidFill>
              </a:rPr>
              <a:t> </a:t>
            </a:r>
          </a:p>
          <a:p>
            <a:pPr marL="742950" lvl="1" indent="-285750">
              <a:spcBef>
                <a:spcPts val="1200"/>
              </a:spcBef>
              <a:buFont typeface="Arial" charset="0"/>
              <a:buChar char="•"/>
            </a:pPr>
            <a:r>
              <a:rPr lang="de-DE" altLang="x-none" dirty="0">
                <a:solidFill>
                  <a:srgbClr val="000000"/>
                </a:solidFill>
              </a:rPr>
              <a:t>Studienfachbezogene Reflexion des eigenen Selbstbildes</a:t>
            </a:r>
          </a:p>
          <a:p>
            <a:pPr marL="742950" lvl="1" indent="-285750">
              <a:spcBef>
                <a:spcPts val="1200"/>
              </a:spcBef>
              <a:buFont typeface="Arial" charset="0"/>
              <a:buChar char="•"/>
            </a:pPr>
            <a:r>
              <a:rPr lang="de-DE" altLang="x-none" dirty="0">
                <a:solidFill>
                  <a:srgbClr val="000000"/>
                </a:solidFill>
              </a:rPr>
              <a:t>Abgleich eigener Eignungen, Neigungen und Erwartungen mit Anforderungen der Hochschule</a:t>
            </a:r>
          </a:p>
          <a:p>
            <a:pPr marL="742950" lvl="1" indent="-285750">
              <a:spcBef>
                <a:spcPts val="1200"/>
              </a:spcBef>
              <a:buFont typeface="Arial" charset="0"/>
              <a:buChar char="•"/>
            </a:pPr>
            <a:r>
              <a:rPr lang="de-DE" altLang="x-none" dirty="0">
                <a:solidFill>
                  <a:srgbClr val="000000"/>
                </a:solidFill>
              </a:rPr>
              <a:t>Bessere Passung von Bewerber- und Anforderungsprofil</a:t>
            </a:r>
            <a:endParaRPr lang="de-DE" altLang="x-none" baseline="30000" dirty="0">
              <a:solidFill>
                <a:srgbClr val="000000"/>
              </a:solidFill>
            </a:endParaRPr>
          </a:p>
          <a:p>
            <a:pPr marL="285750" indent="-285750">
              <a:spcBef>
                <a:spcPts val="1200"/>
              </a:spcBef>
              <a:buFont typeface="Arial" charset="0"/>
              <a:buChar char="•"/>
            </a:pPr>
            <a:r>
              <a:rPr lang="de-DE" altLang="x-none" dirty="0">
                <a:solidFill>
                  <a:srgbClr val="000000"/>
                </a:solidFill>
              </a:rPr>
              <a:t>sind </a:t>
            </a:r>
            <a:r>
              <a:rPr lang="de-DE" altLang="x-none" b="1" dirty="0">
                <a:solidFill>
                  <a:srgbClr val="000000"/>
                </a:solidFill>
              </a:rPr>
              <a:t>keine</a:t>
            </a:r>
            <a:r>
              <a:rPr lang="de-DE" altLang="x-none" dirty="0">
                <a:solidFill>
                  <a:srgbClr val="000000"/>
                </a:solidFill>
              </a:rPr>
              <a:t> Auswahltests </a:t>
            </a:r>
            <a:r>
              <a:rPr lang="mr-IN" altLang="x-none" dirty="0">
                <a:solidFill>
                  <a:srgbClr val="000000"/>
                </a:solidFill>
              </a:rPr>
              <a:t>–</a:t>
            </a:r>
            <a:r>
              <a:rPr lang="de-DE" altLang="x-none" dirty="0">
                <a:solidFill>
                  <a:srgbClr val="000000"/>
                </a:solidFill>
              </a:rPr>
              <a:t> Entscheidung bleibt beim Interessenten</a:t>
            </a:r>
            <a:endParaRPr lang="de-DE" altLang="x-none" dirty="0">
              <a:solidFill>
                <a:srgbClr val="222268"/>
              </a:solidFill>
            </a:endParaRPr>
          </a:p>
        </p:txBody>
      </p:sp>
      <p:pic>
        <p:nvPicPr>
          <p:cNvPr id="8" name="Bild 3" descr="274-620x4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7294" y="1730288"/>
            <a:ext cx="3574658" cy="2554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ußzeilenplatzhalter 1">
            <a:extLst>
              <a:ext uri="{FF2B5EF4-FFF2-40B4-BE49-F238E27FC236}">
                <a16:creationId xmlns:a16="http://schemas.microsoft.com/office/drawing/2014/main" id="{BDB8C3EC-ACEF-B647-BDC9-EF5C4DE13CEC}"/>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395507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Möglicher Beratungsprozess</a:t>
            </a:r>
          </a:p>
        </p:txBody>
      </p:sp>
      <p:pic>
        <p:nvPicPr>
          <p:cNvPr id="23" name="Bild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9731" y="2763439"/>
            <a:ext cx="1051777" cy="1051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4" name="Gruppierung 23"/>
          <p:cNvGrpSpPr>
            <a:grpSpLocks/>
          </p:cNvGrpSpPr>
          <p:nvPr/>
        </p:nvGrpSpPr>
        <p:grpSpPr bwMode="auto">
          <a:xfrm>
            <a:off x="946560" y="4595513"/>
            <a:ext cx="1130009" cy="1131457"/>
            <a:chOff x="1907704" y="1412776"/>
            <a:chExt cx="1239049" cy="1239049"/>
          </a:xfrm>
        </p:grpSpPr>
        <p:pic>
          <p:nvPicPr>
            <p:cNvPr id="25" name="Bild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12776"/>
              <a:ext cx="1239049" cy="1239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Abgerundetes Rechteck 25"/>
            <p:cNvSpPr/>
            <p:nvPr/>
          </p:nvSpPr>
          <p:spPr>
            <a:xfrm>
              <a:off x="2091973" y="1620606"/>
              <a:ext cx="867334" cy="491812"/>
            </a:xfrm>
            <a:prstGeom prst="roundRect">
              <a:avLst>
                <a:gd name="adj" fmla="val 3031"/>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27" name="Bild 19" descr="rwth_sam_bild_rg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8510" y="1716115"/>
              <a:ext cx="787262" cy="255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8" name="Bild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7054" y="1896470"/>
            <a:ext cx="1529858" cy="1066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echteck 29"/>
          <p:cNvSpPr>
            <a:spLocks noChangeArrowheads="1"/>
          </p:cNvSpPr>
          <p:nvPr/>
        </p:nvSpPr>
        <p:spPr bwMode="auto">
          <a:xfrm>
            <a:off x="840805" y="4189699"/>
            <a:ext cx="1313998" cy="591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de-DE" sz="1200" b="1" dirty="0"/>
              <a:t>Durchführung SAM</a:t>
            </a:r>
          </a:p>
        </p:txBody>
      </p:sp>
      <p:sp>
        <p:nvSpPr>
          <p:cNvPr id="31" name="Rechteck 30"/>
          <p:cNvSpPr>
            <a:spLocks noChangeArrowheads="1"/>
          </p:cNvSpPr>
          <p:nvPr/>
        </p:nvSpPr>
        <p:spPr bwMode="auto">
          <a:xfrm>
            <a:off x="4643236" y="2307649"/>
            <a:ext cx="1444766" cy="591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de-DE" sz="1200" b="1" dirty="0"/>
              <a:t>Einschreibung </a:t>
            </a:r>
          </a:p>
        </p:txBody>
      </p:sp>
      <p:sp>
        <p:nvSpPr>
          <p:cNvPr id="32" name="Rechteck 31"/>
          <p:cNvSpPr>
            <a:spLocks noChangeArrowheads="1"/>
          </p:cNvSpPr>
          <p:nvPr/>
        </p:nvSpPr>
        <p:spPr bwMode="auto">
          <a:xfrm>
            <a:off x="6384617" y="1389633"/>
            <a:ext cx="1674731" cy="591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de-DE" sz="1200" b="1"/>
              <a:t>Abschluss </a:t>
            </a:r>
            <a:br>
              <a:rPr lang="de-DE" sz="1200" b="1"/>
            </a:br>
            <a:r>
              <a:rPr lang="de-DE" sz="1200" b="1"/>
              <a:t>Studium</a:t>
            </a:r>
          </a:p>
        </p:txBody>
      </p:sp>
      <p:sp>
        <p:nvSpPr>
          <p:cNvPr id="17" name="Rechteck 16"/>
          <p:cNvSpPr>
            <a:spLocks noChangeArrowheads="1"/>
          </p:cNvSpPr>
          <p:nvPr/>
        </p:nvSpPr>
        <p:spPr bwMode="auto">
          <a:xfrm>
            <a:off x="2655503" y="3084208"/>
            <a:ext cx="1444766" cy="591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de-DE" sz="1200" b="1" dirty="0"/>
              <a:t>Zentrale Studienberatung</a:t>
            </a:r>
          </a:p>
        </p:txBody>
      </p:sp>
      <p:cxnSp>
        <p:nvCxnSpPr>
          <p:cNvPr id="6" name="Gewinkelte Verbindung 5"/>
          <p:cNvCxnSpPr/>
          <p:nvPr/>
        </p:nvCxnSpPr>
        <p:spPr>
          <a:xfrm flipV="1">
            <a:off x="645768" y="4803756"/>
            <a:ext cx="3784384" cy="91679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winkelte Verbindung 34"/>
          <p:cNvCxnSpPr/>
          <p:nvPr/>
        </p:nvCxnSpPr>
        <p:spPr>
          <a:xfrm flipV="1">
            <a:off x="2563159" y="3886960"/>
            <a:ext cx="3784384" cy="91679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p:nvPr/>
        </p:nvCxnSpPr>
        <p:spPr>
          <a:xfrm flipV="1">
            <a:off x="4455351" y="2966449"/>
            <a:ext cx="3784384" cy="91679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Bild 12"/>
          <p:cNvPicPr>
            <a:picLocks noChangeAspect="1"/>
          </p:cNvPicPr>
          <p:nvPr/>
        </p:nvPicPr>
        <p:blipFill>
          <a:blip r:embed="rId6"/>
          <a:stretch>
            <a:fillRect/>
          </a:stretch>
        </p:blipFill>
        <p:spPr>
          <a:xfrm>
            <a:off x="2708778" y="3703717"/>
            <a:ext cx="1338217" cy="891796"/>
          </a:xfrm>
          <a:prstGeom prst="rect">
            <a:avLst/>
          </a:prstGeom>
        </p:spPr>
      </p:pic>
      <p:sp>
        <p:nvSpPr>
          <p:cNvPr id="19" name="Fußzeilenplatzhalter 1">
            <a:extLst>
              <a:ext uri="{FF2B5EF4-FFF2-40B4-BE49-F238E27FC236}">
                <a16:creationId xmlns:a16="http://schemas.microsoft.com/office/drawing/2014/main" id="{97C29C2F-0257-3C46-95CA-657726B71C48}"/>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41649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Entwicklung von SAM an der RWTH bis heute</a:t>
            </a:r>
          </a:p>
        </p:txBody>
      </p:sp>
      <p:cxnSp>
        <p:nvCxnSpPr>
          <p:cNvPr id="7" name="Gerade Verbindung 6"/>
          <p:cNvCxnSpPr/>
          <p:nvPr/>
        </p:nvCxnSpPr>
        <p:spPr>
          <a:xfrm flipH="1" flipV="1">
            <a:off x="7120223" y="4412075"/>
            <a:ext cx="5293" cy="154279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Gerade Verbindung 7"/>
          <p:cNvCxnSpPr/>
          <p:nvPr/>
        </p:nvCxnSpPr>
        <p:spPr>
          <a:xfrm flipV="1">
            <a:off x="678842" y="4366757"/>
            <a:ext cx="0" cy="116888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flipV="1">
            <a:off x="244416" y="2999409"/>
            <a:ext cx="0" cy="123295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feld 16"/>
          <p:cNvSpPr txBox="1">
            <a:spLocks noChangeArrowheads="1"/>
          </p:cNvSpPr>
          <p:nvPr/>
        </p:nvSpPr>
        <p:spPr bwMode="auto">
          <a:xfrm>
            <a:off x="256917" y="2972843"/>
            <a:ext cx="1770521" cy="576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b="1">
                <a:solidFill>
                  <a:srgbClr val="558ED5"/>
                </a:solidFill>
              </a:rPr>
              <a:t>2001</a:t>
            </a:r>
          </a:p>
          <a:p>
            <a:r>
              <a:rPr lang="de-DE" sz="1200"/>
              <a:t>Idee SAM entsteht</a:t>
            </a:r>
          </a:p>
        </p:txBody>
      </p:sp>
      <p:sp>
        <p:nvSpPr>
          <p:cNvPr id="11" name="Textfeld 18"/>
          <p:cNvSpPr txBox="1">
            <a:spLocks noChangeArrowheads="1"/>
          </p:cNvSpPr>
          <p:nvPr/>
        </p:nvSpPr>
        <p:spPr bwMode="auto">
          <a:xfrm>
            <a:off x="678842" y="4568343"/>
            <a:ext cx="1770521" cy="939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b="1">
                <a:solidFill>
                  <a:srgbClr val="558ED5"/>
                </a:solidFill>
              </a:rPr>
              <a:t>2002</a:t>
            </a:r>
          </a:p>
          <a:p>
            <a:r>
              <a:rPr lang="de-DE" sz="1200"/>
              <a:t>Entwicklung des ersten SAM (Elektrotechnik und Informatik)</a:t>
            </a:r>
          </a:p>
        </p:txBody>
      </p:sp>
      <p:cxnSp>
        <p:nvCxnSpPr>
          <p:cNvPr id="12" name="Gerade Verbindung 11"/>
          <p:cNvCxnSpPr/>
          <p:nvPr/>
        </p:nvCxnSpPr>
        <p:spPr>
          <a:xfrm flipV="1">
            <a:off x="3730763" y="1621122"/>
            <a:ext cx="0" cy="2611243"/>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3" name="Textfeld 21"/>
          <p:cNvSpPr txBox="1">
            <a:spLocks noChangeArrowheads="1"/>
          </p:cNvSpPr>
          <p:nvPr/>
        </p:nvSpPr>
        <p:spPr bwMode="auto">
          <a:xfrm>
            <a:off x="3730763" y="1610183"/>
            <a:ext cx="1772083" cy="245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b="1">
                <a:solidFill>
                  <a:srgbClr val="558ED5"/>
                </a:solidFill>
              </a:rPr>
              <a:t>2008</a:t>
            </a:r>
            <a:br>
              <a:rPr lang="de-DE"/>
            </a:br>
            <a:endParaRPr lang="de-DE"/>
          </a:p>
          <a:p>
            <a:endParaRPr lang="de-DE"/>
          </a:p>
          <a:p>
            <a:endParaRPr lang="de-DE"/>
          </a:p>
          <a:p>
            <a:endParaRPr lang="de-DE"/>
          </a:p>
          <a:p>
            <a:endParaRPr lang="de-DE"/>
          </a:p>
          <a:p>
            <a:r>
              <a:rPr lang="de-DE" sz="1200"/>
              <a:t>Flächendeckende Entwicklung an der RWTH (außer Medizin)</a:t>
            </a:r>
          </a:p>
        </p:txBody>
      </p:sp>
      <p:sp>
        <p:nvSpPr>
          <p:cNvPr id="14" name="Pfeil nach rechts 13"/>
          <p:cNvSpPr/>
          <p:nvPr/>
        </p:nvSpPr>
        <p:spPr>
          <a:xfrm>
            <a:off x="128777" y="4071410"/>
            <a:ext cx="8794782" cy="417236"/>
          </a:xfrm>
          <a:prstGeom prst="rightArrow">
            <a:avLst/>
          </a:prstGeom>
          <a:solidFill>
            <a:srgbClr val="1C3E8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5" name="Gruppierung 75"/>
          <p:cNvGrpSpPr>
            <a:grpSpLocks/>
          </p:cNvGrpSpPr>
          <p:nvPr/>
        </p:nvGrpSpPr>
        <p:grpSpPr bwMode="auto">
          <a:xfrm>
            <a:off x="4671498" y="4404261"/>
            <a:ext cx="1784584" cy="1606982"/>
            <a:chOff x="5338232" y="3854278"/>
            <a:chExt cx="1812698" cy="1633532"/>
          </a:xfrm>
        </p:grpSpPr>
        <p:sp>
          <p:nvSpPr>
            <p:cNvPr id="27" name="Textfeld 22"/>
            <p:cNvSpPr txBox="1">
              <a:spLocks noChangeArrowheads="1"/>
            </p:cNvSpPr>
            <p:nvPr/>
          </p:nvSpPr>
          <p:spPr bwMode="auto">
            <a:xfrm>
              <a:off x="5350932" y="3978753"/>
              <a:ext cx="1799998" cy="15090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b="1" dirty="0">
                  <a:solidFill>
                    <a:srgbClr val="558ED5"/>
                  </a:solidFill>
                </a:rPr>
                <a:t>2012</a:t>
              </a:r>
            </a:p>
            <a:p>
              <a:r>
                <a:rPr lang="de-DE" sz="1200" dirty="0"/>
                <a:t>Verpflichtende Teilnahme am SAM für die Einschreibung an der RWTH; Finanzierung bis 2016 (BMBF, HSP)</a:t>
              </a:r>
            </a:p>
          </p:txBody>
        </p:sp>
        <p:cxnSp>
          <p:nvCxnSpPr>
            <p:cNvPr id="28" name="Gerade Verbindung 27"/>
            <p:cNvCxnSpPr/>
            <p:nvPr/>
          </p:nvCxnSpPr>
          <p:spPr>
            <a:xfrm flipH="1" flipV="1">
              <a:off x="5338232" y="3854278"/>
              <a:ext cx="12698" cy="161233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6" name="Textfeld 51"/>
          <p:cNvSpPr txBox="1">
            <a:spLocks noChangeArrowheads="1"/>
          </p:cNvSpPr>
          <p:nvPr/>
        </p:nvSpPr>
        <p:spPr bwMode="auto">
          <a:xfrm>
            <a:off x="7184293" y="4507398"/>
            <a:ext cx="1772083" cy="1120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b="1" dirty="0">
                <a:solidFill>
                  <a:srgbClr val="558ED5"/>
                </a:solidFill>
              </a:rPr>
              <a:t>2016</a:t>
            </a:r>
          </a:p>
          <a:p>
            <a:r>
              <a:rPr lang="de-DE" sz="1200" dirty="0"/>
              <a:t>Finanzierung bis </a:t>
            </a:r>
            <a:r>
              <a:rPr lang="de-DE" sz="1200" b="1" dirty="0">
                <a:solidFill>
                  <a:srgbClr val="558ED5"/>
                </a:solidFill>
              </a:rPr>
              <a:t>2020</a:t>
            </a:r>
            <a:br>
              <a:rPr lang="de-DE" sz="1200" dirty="0"/>
            </a:br>
            <a:r>
              <a:rPr lang="de-DE" sz="1200" dirty="0"/>
              <a:t>(BMBF, HSP)</a:t>
            </a:r>
          </a:p>
          <a:p>
            <a:endParaRPr lang="de-DE" sz="1200" dirty="0"/>
          </a:p>
          <a:p>
            <a:endParaRPr lang="de-DE" sz="1200" dirty="0"/>
          </a:p>
        </p:txBody>
      </p:sp>
      <p:sp>
        <p:nvSpPr>
          <p:cNvPr id="17" name="Textfeld 20"/>
          <p:cNvSpPr txBox="1">
            <a:spLocks noChangeArrowheads="1"/>
          </p:cNvSpPr>
          <p:nvPr/>
        </p:nvSpPr>
        <p:spPr bwMode="auto">
          <a:xfrm>
            <a:off x="2427485" y="4526150"/>
            <a:ext cx="1772083" cy="112044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b="1">
                <a:solidFill>
                  <a:srgbClr val="558ED5"/>
                </a:solidFill>
              </a:rPr>
              <a:t>2007</a:t>
            </a:r>
          </a:p>
          <a:p>
            <a:r>
              <a:rPr lang="de-DE" sz="1200"/>
              <a:t>TU9 setzt SAM für internationale Studierende ein</a:t>
            </a:r>
          </a:p>
          <a:p>
            <a:endParaRPr lang="de-DE" sz="1200"/>
          </a:p>
        </p:txBody>
      </p:sp>
      <p:cxnSp>
        <p:nvCxnSpPr>
          <p:cNvPr id="18" name="Gerade Verbindung 17"/>
          <p:cNvCxnSpPr/>
          <p:nvPr/>
        </p:nvCxnSpPr>
        <p:spPr>
          <a:xfrm flipH="1" flipV="1">
            <a:off x="2357164" y="4404261"/>
            <a:ext cx="7814" cy="1492363"/>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9" name="Gruppierung 73"/>
          <p:cNvGrpSpPr>
            <a:grpSpLocks/>
          </p:cNvGrpSpPr>
          <p:nvPr/>
        </p:nvGrpSpPr>
        <p:grpSpPr bwMode="auto">
          <a:xfrm>
            <a:off x="1703962" y="1607058"/>
            <a:ext cx="1772083" cy="2625308"/>
            <a:chOff x="1887555" y="1013689"/>
            <a:chExt cx="1799996" cy="2666736"/>
          </a:xfrm>
        </p:grpSpPr>
        <p:cxnSp>
          <p:nvCxnSpPr>
            <p:cNvPr id="24" name="Gerade Verbindung 23"/>
            <p:cNvCxnSpPr/>
            <p:nvPr/>
          </p:nvCxnSpPr>
          <p:spPr>
            <a:xfrm flipV="1">
              <a:off x="1887555" y="1015277"/>
              <a:ext cx="0" cy="266514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5" name="Textfeld 19"/>
            <p:cNvSpPr txBox="1">
              <a:spLocks noChangeArrowheads="1"/>
            </p:cNvSpPr>
            <p:nvPr/>
          </p:nvSpPr>
          <p:spPr bwMode="auto">
            <a:xfrm>
              <a:off x="1887555" y="1013689"/>
              <a:ext cx="1799996" cy="1344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b="1" dirty="0">
                  <a:solidFill>
                    <a:srgbClr val="558ED5"/>
                  </a:solidFill>
                </a:rPr>
                <a:t>2005</a:t>
              </a:r>
            </a:p>
            <a:p>
              <a:r>
                <a:rPr lang="de-DE" sz="1200" dirty="0"/>
                <a:t>SAM-Entwicklung für den DAAD</a:t>
              </a:r>
              <a:br>
                <a:rPr lang="de-DE" sz="1200" dirty="0"/>
              </a:br>
              <a:endParaRPr lang="de-DE" sz="1200" dirty="0"/>
            </a:p>
            <a:p>
              <a:r>
                <a:rPr lang="de-DE" sz="1200" dirty="0"/>
                <a:t>Eigenentwicklung Software </a:t>
              </a:r>
              <a:r>
                <a:rPr lang="de-DE" sz="1200" dirty="0" err="1"/>
                <a:t>testMaker</a:t>
              </a:r>
              <a:r>
                <a:rPr lang="de-DE" sz="1200" dirty="0"/>
                <a:t> 1.0</a:t>
              </a:r>
            </a:p>
          </p:txBody>
        </p:sp>
        <p:pic>
          <p:nvPicPr>
            <p:cNvPr id="26" name="Bild 7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9155" y="2401187"/>
              <a:ext cx="1498600" cy="3175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sp>
        <p:nvSpPr>
          <p:cNvPr id="20" name="Textfeld 76"/>
          <p:cNvSpPr txBox="1">
            <a:spLocks noChangeArrowheads="1"/>
          </p:cNvSpPr>
          <p:nvPr/>
        </p:nvSpPr>
        <p:spPr bwMode="auto">
          <a:xfrm>
            <a:off x="5934146" y="1617823"/>
            <a:ext cx="1772083" cy="2800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cs typeface="ヒラギノ角ゴ Pro W3"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cs typeface="ヒラギノ角ゴ Pro W3" charset="0"/>
              </a:defRPr>
            </a:lvl9pPr>
          </a:lstStyle>
          <a:p>
            <a:r>
              <a:rPr lang="de-DE" b="1" dirty="0">
                <a:solidFill>
                  <a:srgbClr val="558ED5"/>
                </a:solidFill>
              </a:rPr>
              <a:t>2014</a:t>
            </a:r>
          </a:p>
          <a:p>
            <a:r>
              <a:rPr lang="de-DE" sz="1200" dirty="0"/>
              <a:t>100.000 durchgeführte SAM </a:t>
            </a:r>
          </a:p>
          <a:p>
            <a:endParaRPr lang="de-DE" sz="1200" dirty="0"/>
          </a:p>
          <a:p>
            <a:r>
              <a:rPr lang="de-DE" sz="1200" dirty="0"/>
              <a:t>Interne Marketing- Maßnahmen an der RWTH</a:t>
            </a:r>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p:txBody>
      </p:sp>
      <p:cxnSp>
        <p:nvCxnSpPr>
          <p:cNvPr id="21" name="Gerade Verbindung 20"/>
          <p:cNvCxnSpPr/>
          <p:nvPr/>
        </p:nvCxnSpPr>
        <p:spPr>
          <a:xfrm flipV="1">
            <a:off x="5934146" y="1616558"/>
            <a:ext cx="0" cy="256736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2" name="Bild 8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4158" y="3128938"/>
            <a:ext cx="1700200" cy="551627"/>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pic>
      <p:pic>
        <p:nvPicPr>
          <p:cNvPr id="23" name="Bild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9521" y="2041484"/>
            <a:ext cx="1167324" cy="1095442"/>
          </a:xfrm>
          <a:prstGeom prst="rect">
            <a:avLst/>
          </a:prstGeom>
          <a:noFill/>
          <a:ln w="9525">
            <a:solidFill>
              <a:srgbClr val="D9D9D9"/>
            </a:solidFill>
            <a:miter lim="800000"/>
            <a:headEnd/>
            <a:tailEnd/>
          </a:ln>
          <a:extLst>
            <a:ext uri="{909E8E84-426E-40dd-AFC4-6F175D3DCCD1}">
              <a14:hiddenFill xmlns="" xmlns:a14="http://schemas.microsoft.com/office/drawing/2010/main">
                <a:solidFill>
                  <a:srgbClr val="FFFFFF"/>
                </a:solidFill>
              </a14:hiddenFill>
            </a:ext>
          </a:extLst>
        </p:spPr>
      </p:pic>
      <p:sp>
        <p:nvSpPr>
          <p:cNvPr id="29" name="Fußzeilenplatzhalter 1">
            <a:extLst>
              <a:ext uri="{FF2B5EF4-FFF2-40B4-BE49-F238E27FC236}">
                <a16:creationId xmlns:a16="http://schemas.microsoft.com/office/drawing/2014/main" id="{191B6370-5AAD-A54D-BD1F-57C7F7E9BBBE}"/>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401267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Flächendeckendes Angebot: 11 fachspezifische, 1 orientierendes SAM</a:t>
            </a:r>
          </a:p>
        </p:txBody>
      </p:sp>
      <p:pic>
        <p:nvPicPr>
          <p:cNvPr id="6" name="Bild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578" y="1505708"/>
            <a:ext cx="6752057" cy="4464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ußzeilenplatzhalter 1">
            <a:extLst>
              <a:ext uri="{FF2B5EF4-FFF2-40B4-BE49-F238E27FC236}">
                <a16:creationId xmlns:a16="http://schemas.microsoft.com/office/drawing/2014/main" id="{79064E02-7340-7142-90A5-CB0B0B85A96F}"/>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387083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Bild 3" descr="Unbenannt.png">
            <a:extLst>
              <a:ext uri="{FF2B5EF4-FFF2-40B4-BE49-F238E27FC236}">
                <a16:creationId xmlns:a16="http://schemas.microsoft.com/office/drawing/2014/main" id="{C88447C2-7C84-DF43-9CD3-C9BA4DEB29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00213"/>
            <a:ext cx="504031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hteck 1">
            <a:extLst>
              <a:ext uri="{FF2B5EF4-FFF2-40B4-BE49-F238E27FC236}">
                <a16:creationId xmlns:a16="http://schemas.microsoft.com/office/drawing/2014/main" id="{A73142C8-5F36-3143-A488-E9C4EAF330DD}"/>
              </a:ext>
            </a:extLst>
          </p:cNvPr>
          <p:cNvSpPr>
            <a:spLocks noChangeArrowheads="1"/>
          </p:cNvSpPr>
          <p:nvPr/>
        </p:nvSpPr>
        <p:spPr bwMode="auto">
          <a:xfrm>
            <a:off x="5148263" y="1268413"/>
            <a:ext cx="39957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ea typeface="ヒラギノ角ゴ Pro W3" panose="020B0300000000000000" pitchFamily="34" charset="-128"/>
              </a:defRPr>
            </a:lvl1pPr>
            <a:lvl2pPr marL="384175" indent="-285750">
              <a:defRPr sz="2000">
                <a:solidFill>
                  <a:schemeClr val="tx1"/>
                </a:solidFill>
                <a:latin typeface="Arial" panose="020B0604020202020204" pitchFamily="34" charset="0"/>
                <a:ea typeface="ヒラギノ角ゴ Pro W3" panose="020B0300000000000000" pitchFamily="34" charset="-128"/>
              </a:defRPr>
            </a:lvl2pPr>
            <a:lvl3pPr marL="1143000" indent="-228600">
              <a:defRPr sz="2000">
                <a:solidFill>
                  <a:schemeClr val="tx1"/>
                </a:solidFill>
                <a:latin typeface="Arial" panose="020B0604020202020204" pitchFamily="34" charset="0"/>
                <a:ea typeface="ヒラギノ角ゴ Pro W3" panose="020B0300000000000000" pitchFamily="34" charset="-128"/>
              </a:defRPr>
            </a:lvl3pPr>
            <a:lvl4pPr marL="1600200" indent="-228600">
              <a:defRPr sz="2000">
                <a:solidFill>
                  <a:schemeClr val="tx1"/>
                </a:solidFill>
                <a:latin typeface="Arial" panose="020B0604020202020204" pitchFamily="34" charset="0"/>
                <a:ea typeface="ヒラギノ角ゴ Pro W3" panose="020B0300000000000000" pitchFamily="34" charset="-128"/>
              </a:defRPr>
            </a:lvl4pPr>
            <a:lvl5pPr marL="2057400" indent="-228600">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ヒラギノ角ゴ Pro W3" panose="020B0300000000000000" pitchFamily="34" charset="-128"/>
              </a:defRPr>
            </a:lvl9pPr>
          </a:lstStyle>
          <a:p>
            <a:pPr lvl="1">
              <a:spcAft>
                <a:spcPts val="600"/>
              </a:spcAft>
              <a:buFont typeface="Wingdings" pitchFamily="2" charset="2"/>
              <a:buChar char="Ø"/>
            </a:pPr>
            <a:r>
              <a:rPr lang="de-DE" altLang="de-DE" sz="1800" b="1">
                <a:solidFill>
                  <a:srgbClr val="000000"/>
                </a:solidFill>
                <a:cs typeface="Arial" panose="020B0604020202020204" pitchFamily="34" charset="0"/>
              </a:rPr>
              <a:t>Leistungsaufgaben und Fragebogen</a:t>
            </a:r>
            <a:r>
              <a:rPr lang="de-DE" altLang="de-DE" sz="1800">
                <a:solidFill>
                  <a:srgbClr val="000000"/>
                </a:solidFill>
                <a:cs typeface="Arial" panose="020B0604020202020204" pitchFamily="34" charset="0"/>
              </a:rPr>
              <a:t> </a:t>
            </a:r>
            <a:br>
              <a:rPr lang="de-DE" altLang="de-DE" sz="1800">
                <a:solidFill>
                  <a:srgbClr val="000000"/>
                </a:solidFill>
                <a:cs typeface="Arial" panose="020B0604020202020204" pitchFamily="34" charset="0"/>
              </a:rPr>
            </a:br>
            <a:r>
              <a:rPr lang="de-DE" altLang="de-DE" sz="1600">
                <a:solidFill>
                  <a:srgbClr val="000000"/>
                </a:solidFill>
                <a:cs typeface="Arial" panose="020B0604020202020204" pitchFamily="34" charset="0"/>
              </a:rPr>
              <a:t>bezogen auf Studienanforderungen (z.B. Technisches Verständnis, Motivation, Logisches Schlussfolgern)</a:t>
            </a:r>
          </a:p>
          <a:p>
            <a:pPr lvl="1">
              <a:spcAft>
                <a:spcPts val="600"/>
              </a:spcAft>
              <a:buFont typeface="Wingdings" pitchFamily="2" charset="2"/>
              <a:buChar char="Ø"/>
            </a:pPr>
            <a:r>
              <a:rPr lang="de-DE" altLang="de-DE" sz="1800" b="1">
                <a:solidFill>
                  <a:srgbClr val="000000"/>
                </a:solidFill>
                <a:cs typeface="Arial" panose="020B0604020202020204" pitchFamily="34" charset="0"/>
              </a:rPr>
              <a:t>Ergebnisrückmeldung </a:t>
            </a:r>
            <a:br>
              <a:rPr lang="de-DE" altLang="de-DE" sz="1800" b="1">
                <a:solidFill>
                  <a:srgbClr val="000000"/>
                </a:solidFill>
                <a:cs typeface="Arial" panose="020B0604020202020204" pitchFamily="34" charset="0"/>
              </a:rPr>
            </a:br>
            <a:r>
              <a:rPr lang="de-DE" altLang="de-DE" sz="1600">
                <a:solidFill>
                  <a:srgbClr val="000000"/>
                </a:solidFill>
                <a:cs typeface="Arial" panose="020B0604020202020204" pitchFamily="34" charset="0"/>
              </a:rPr>
              <a:t>zu eigenen Stärken und Schwächen im Hinblick auf die Anforderungen des Studiums sowie Handlungs-alternativen</a:t>
            </a:r>
          </a:p>
          <a:p>
            <a:pPr lvl="1">
              <a:spcAft>
                <a:spcPts val="600"/>
              </a:spcAft>
              <a:buFont typeface="Wingdings" pitchFamily="2" charset="2"/>
              <a:buChar char="Ø"/>
            </a:pPr>
            <a:r>
              <a:rPr lang="de-DE" altLang="de-DE" sz="1800" b="1">
                <a:solidFill>
                  <a:srgbClr val="000000"/>
                </a:solidFill>
                <a:cs typeface="Arial" panose="020B0604020202020204" pitchFamily="34" charset="0"/>
              </a:rPr>
              <a:t>Weiterführende Informationen</a:t>
            </a:r>
            <a:br>
              <a:rPr lang="de-DE" altLang="de-DE" sz="1800" b="1">
                <a:solidFill>
                  <a:srgbClr val="000000"/>
                </a:solidFill>
                <a:cs typeface="Arial" panose="020B0604020202020204" pitchFamily="34" charset="0"/>
              </a:rPr>
            </a:br>
            <a:r>
              <a:rPr lang="de-DE" altLang="de-DE" sz="1600">
                <a:solidFill>
                  <a:srgbClr val="000000"/>
                </a:solidFill>
                <a:cs typeface="Arial" panose="020B0604020202020204" pitchFamily="34" charset="0"/>
              </a:rPr>
              <a:t>z.B. zu facheigenen Verfahren</a:t>
            </a:r>
          </a:p>
          <a:p>
            <a:pPr lvl="1">
              <a:spcAft>
                <a:spcPts val="600"/>
              </a:spcAft>
              <a:buFont typeface="Wingdings" pitchFamily="2" charset="2"/>
              <a:buChar char="Ø"/>
            </a:pPr>
            <a:r>
              <a:rPr lang="de-DE" altLang="de-DE" sz="1800" b="1">
                <a:solidFill>
                  <a:srgbClr val="000000"/>
                </a:solidFill>
                <a:cs typeface="Arial" panose="020B0604020202020204" pitchFamily="34" charset="0"/>
              </a:rPr>
              <a:t>Teilnahmebescheinigung</a:t>
            </a:r>
            <a:r>
              <a:rPr lang="de-DE" altLang="de-DE" sz="1800">
                <a:solidFill>
                  <a:srgbClr val="000000"/>
                </a:solidFill>
                <a:cs typeface="Arial" panose="020B0604020202020204" pitchFamily="34" charset="0"/>
              </a:rPr>
              <a:t> </a:t>
            </a:r>
            <a:br>
              <a:rPr lang="de-DE" altLang="de-DE" sz="1800">
                <a:solidFill>
                  <a:srgbClr val="000000"/>
                </a:solidFill>
                <a:cs typeface="Arial" panose="020B0604020202020204" pitchFamily="34" charset="0"/>
              </a:rPr>
            </a:br>
            <a:r>
              <a:rPr lang="de-DE" altLang="de-DE" sz="1600">
                <a:solidFill>
                  <a:srgbClr val="000000"/>
                </a:solidFill>
                <a:cs typeface="Arial" panose="020B0604020202020204" pitchFamily="34" charset="0"/>
              </a:rPr>
              <a:t>Teilnahme ist seit WS 12/13 verpflichtend für die Einschreibung (aber: </a:t>
            </a:r>
            <a:r>
              <a:rPr lang="de-DE" altLang="de-DE" sz="1600" b="1">
                <a:solidFill>
                  <a:srgbClr val="000000"/>
                </a:solidFill>
                <a:cs typeface="Arial" panose="020B0604020202020204" pitchFamily="34" charset="0"/>
                <a:sym typeface="Wingdings" pitchFamily="2" charset="2"/>
              </a:rPr>
              <a:t>≠ </a:t>
            </a:r>
            <a:r>
              <a:rPr lang="de-DE" altLang="de-DE" sz="1600">
                <a:solidFill>
                  <a:srgbClr val="000000"/>
                </a:solidFill>
                <a:cs typeface="Arial" panose="020B0604020202020204" pitchFamily="34" charset="0"/>
                <a:sym typeface="Wingdings" pitchFamily="2" charset="2"/>
              </a:rPr>
              <a:t>Auswahltest)</a:t>
            </a:r>
            <a:endParaRPr lang="de-DE" altLang="de-DE" sz="1600">
              <a:solidFill>
                <a:srgbClr val="000000"/>
              </a:solidFill>
              <a:cs typeface="Arial" panose="020B0604020202020204" pitchFamily="34" charset="0"/>
            </a:endParaRPr>
          </a:p>
          <a:p>
            <a:pPr lvl="1">
              <a:spcAft>
                <a:spcPts val="600"/>
              </a:spcAft>
              <a:buFont typeface="Wingdings" pitchFamily="2" charset="2"/>
              <a:buChar char="Ø"/>
            </a:pPr>
            <a:r>
              <a:rPr lang="de-DE" altLang="de-DE" sz="1800" b="1">
                <a:solidFill>
                  <a:srgbClr val="000000"/>
                </a:solidFill>
                <a:cs typeface="Arial" panose="020B0604020202020204" pitchFamily="34" charset="0"/>
                <a:sym typeface="Wingdings" pitchFamily="2" charset="2"/>
              </a:rPr>
              <a:t>Bearbeitungsdauer</a:t>
            </a:r>
            <a:r>
              <a:rPr lang="de-DE" altLang="de-DE" sz="1800">
                <a:solidFill>
                  <a:srgbClr val="000000"/>
                </a:solidFill>
                <a:cs typeface="Arial" panose="020B0604020202020204" pitchFamily="34" charset="0"/>
                <a:sym typeface="Wingdings" pitchFamily="2" charset="2"/>
              </a:rPr>
              <a:t>: </a:t>
            </a:r>
            <a:r>
              <a:rPr lang="de-DE" altLang="de-DE" sz="1600">
                <a:solidFill>
                  <a:srgbClr val="000000"/>
                </a:solidFill>
                <a:cs typeface="Arial" panose="020B0604020202020204" pitchFamily="34" charset="0"/>
                <a:sym typeface="Wingdings" pitchFamily="2" charset="2"/>
              </a:rPr>
              <a:t>ca. 90 min</a:t>
            </a:r>
          </a:p>
        </p:txBody>
      </p:sp>
      <p:sp>
        <p:nvSpPr>
          <p:cNvPr id="6" name="Fußzeilenplatzhalter 1">
            <a:extLst>
              <a:ext uri="{FF2B5EF4-FFF2-40B4-BE49-F238E27FC236}">
                <a16:creationId xmlns:a16="http://schemas.microsoft.com/office/drawing/2014/main" id="{4D04ED83-9AEC-2E43-85DE-B90A1B88657E}"/>
              </a:ext>
            </a:extLst>
          </p:cNvPr>
          <p:cNvSpPr>
            <a:spLocks noGrp="1"/>
          </p:cNvSpPr>
          <p:nvPr>
            <p:ph type="ftr" sz="quarter" idx="10"/>
          </p:nvPr>
        </p:nvSpPr>
        <p:spPr>
          <a:xfrm>
            <a:off x="287338" y="6227763"/>
            <a:ext cx="6217634" cy="396875"/>
          </a:xfrm>
        </p:spPr>
        <p:txBody>
          <a:bodyPr/>
          <a:lstStyle/>
          <a:p>
            <a:pPr>
              <a:defRPr/>
            </a:pPr>
            <a:r>
              <a:rPr lang="de-DE" sz="1100" dirty="0">
                <a:solidFill>
                  <a:schemeClr val="tx1"/>
                </a:solidFill>
              </a:rPr>
              <a:t>Tag der Lehre der Universität Paderborn – Round Table A: Online-</a:t>
            </a:r>
            <a:r>
              <a:rPr lang="de-DE" sz="1100" dirty="0" err="1">
                <a:solidFill>
                  <a:schemeClr val="tx1"/>
                </a:solidFill>
              </a:rPr>
              <a:t>Self</a:t>
            </a:r>
            <a:r>
              <a:rPr lang="de-DE" sz="1100" dirty="0">
                <a:solidFill>
                  <a:schemeClr val="tx1"/>
                </a:solidFill>
              </a:rPr>
              <a:t>-Assessments</a:t>
            </a:r>
          </a:p>
          <a:p>
            <a:pPr>
              <a:defRPr/>
            </a:pPr>
            <a:r>
              <a:rPr lang="de-DE" dirty="0">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pic>
        <p:nvPicPr>
          <p:cNvPr id="3" name="Grafik 2">
            <a:extLst>
              <a:ext uri="{FF2B5EF4-FFF2-40B4-BE49-F238E27FC236}">
                <a16:creationId xmlns:a16="http://schemas.microsoft.com/office/drawing/2014/main" id="{B5815D45-A716-7C4C-9AA2-60CE4D366324}"/>
              </a:ext>
            </a:extLst>
          </p:cNvPr>
          <p:cNvPicPr>
            <a:picLocks noChangeAspect="1"/>
          </p:cNvPicPr>
          <p:nvPr/>
        </p:nvPicPr>
        <p:blipFill>
          <a:blip r:embed="rId3"/>
          <a:stretch>
            <a:fillRect/>
          </a:stretch>
        </p:blipFill>
        <p:spPr>
          <a:xfrm>
            <a:off x="138476" y="176213"/>
            <a:ext cx="8724900" cy="711200"/>
          </a:xfrm>
          <a:prstGeom prst="rect">
            <a:avLst/>
          </a:prstGeom>
        </p:spPr>
      </p:pic>
    </p:spTree>
    <p:extLst>
      <p:ext uri="{BB962C8B-B14F-4D97-AF65-F5344CB8AC3E}">
        <p14:creationId xmlns:p14="http://schemas.microsoft.com/office/powerpoint/2010/main" val="19997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SAM – OSA an der RWTH Aachen</a:t>
            </a:r>
          </a:p>
        </p:txBody>
      </p:sp>
      <p:sp>
        <p:nvSpPr>
          <p:cNvPr id="3" name="Textplatzhalter 2"/>
          <p:cNvSpPr>
            <a:spLocks noGrp="1"/>
          </p:cNvSpPr>
          <p:nvPr>
            <p:ph type="body" sz="quarter" idx="11"/>
          </p:nvPr>
        </p:nvSpPr>
        <p:spPr/>
        <p:txBody>
          <a:bodyPr/>
          <a:lstStyle/>
          <a:p>
            <a:r>
              <a:rPr lang="de-DE" dirty="0"/>
              <a:t>Kognitive Module</a:t>
            </a:r>
          </a:p>
        </p:txBody>
      </p:sp>
      <p:sp>
        <p:nvSpPr>
          <p:cNvPr id="5" name="Textplatzhalter 4"/>
          <p:cNvSpPr>
            <a:spLocks noGrp="1"/>
          </p:cNvSpPr>
          <p:nvPr>
            <p:ph type="body" sz="quarter" idx="13"/>
          </p:nvPr>
        </p:nvSpPr>
        <p:spPr>
          <a:xfrm>
            <a:off x="439738" y="5160614"/>
            <a:ext cx="8569325" cy="2262167"/>
          </a:xfrm>
        </p:spPr>
        <p:txBody>
          <a:bodyPr/>
          <a:lstStyle/>
          <a:p>
            <a:r>
              <a:rPr lang="de-DE" dirty="0"/>
              <a:t>Motivation</a:t>
            </a:r>
          </a:p>
          <a:p>
            <a:r>
              <a:rPr lang="de-DE" dirty="0"/>
              <a:t>Interessen</a:t>
            </a:r>
          </a:p>
          <a:p>
            <a:r>
              <a:rPr lang="de-DE" dirty="0"/>
              <a:t>Information</a:t>
            </a:r>
          </a:p>
        </p:txBody>
      </p:sp>
      <p:sp>
        <p:nvSpPr>
          <p:cNvPr id="6" name="Textplatzhalter 2"/>
          <p:cNvSpPr txBox="1">
            <a:spLocks/>
          </p:cNvSpPr>
          <p:nvPr/>
        </p:nvSpPr>
        <p:spPr>
          <a:xfrm>
            <a:off x="286675" y="4632886"/>
            <a:ext cx="8569325" cy="252000"/>
          </a:xfrm>
          <a:prstGeom prst="rect">
            <a:avLst/>
          </a:prstGeom>
        </p:spPr>
        <p:txBody>
          <a:bodyPr lIns="0" tIns="0" rIns="0" bIns="0"/>
          <a:lstStyle>
            <a:lvl1pPr marL="0" indent="0" algn="l" defTabSz="216000" rtl="0" eaLnBrk="1" fontAlgn="base" hangingPunct="1">
              <a:lnSpc>
                <a:spcPct val="100000"/>
              </a:lnSpc>
              <a:spcBef>
                <a:spcPts val="0"/>
              </a:spcBef>
              <a:spcAft>
                <a:spcPct val="0"/>
              </a:spcAft>
              <a:buClr>
                <a:schemeClr val="tx2"/>
              </a:buClr>
              <a:buFontTx/>
              <a:buNone/>
              <a:tabLst>
                <a:tab pos="216000" algn="l"/>
              </a:tabLst>
              <a:defRPr sz="2000" b="1" kern="1200">
                <a:solidFill>
                  <a:schemeClr val="tx1"/>
                </a:solidFill>
                <a:latin typeface="Arial" panose="020B0604020202020204" pitchFamily="34" charset="0"/>
                <a:ea typeface="+mn-ea"/>
                <a:cs typeface="Arial" panose="020B0604020202020204" pitchFamily="34" charset="0"/>
              </a:defRPr>
            </a:lvl1pPr>
            <a:lvl2pPr marL="457200" indent="0" algn="l" rtl="0" eaLnBrk="1" fontAlgn="base" hangingPunct="1">
              <a:lnSpc>
                <a:spcPct val="100000"/>
              </a:lnSpc>
              <a:spcBef>
                <a:spcPts val="0"/>
              </a:spcBef>
              <a:spcAft>
                <a:spcPct val="0"/>
              </a:spcAft>
              <a:buClr>
                <a:schemeClr val="tx2"/>
              </a:buClr>
              <a:buFontTx/>
              <a:buNone/>
              <a:tabLst>
                <a:tab pos="432000" algn="l"/>
              </a:tabLst>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216000" rtl="0" eaLnBrk="1" fontAlgn="base" hangingPunct="1">
              <a:lnSpc>
                <a:spcPct val="100000"/>
              </a:lnSpc>
              <a:spcBef>
                <a:spcPts val="0"/>
              </a:spcBef>
              <a:spcAft>
                <a:spcPct val="0"/>
              </a:spcAft>
              <a:buClr>
                <a:schemeClr val="tx2"/>
              </a:buClr>
              <a:buSzPct val="80000"/>
              <a:buFontTx/>
              <a:buNone/>
              <a:tabLst>
                <a:tab pos="648000" algn="l"/>
              </a:tabLst>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216000" rtl="0" eaLnBrk="1" fontAlgn="base" hangingPunct="1">
              <a:lnSpc>
                <a:spcPct val="100000"/>
              </a:lnSpc>
              <a:spcBef>
                <a:spcPts val="0"/>
              </a:spcBef>
              <a:spcAft>
                <a:spcPct val="0"/>
              </a:spcAft>
              <a:buClr>
                <a:schemeClr val="tx2"/>
              </a:buClr>
              <a:buSzPct val="100000"/>
              <a:buFontTx/>
              <a:buNone/>
              <a:tabLst>
                <a:tab pos="864000" algn="l"/>
              </a:tabLst>
              <a:defRPr sz="1800" kern="1200">
                <a:solidFill>
                  <a:schemeClr val="tx1"/>
                </a:solidFill>
                <a:latin typeface="Arial" panose="020B0604020202020204" pitchFamily="34" charset="0"/>
                <a:ea typeface="+mn-ea"/>
                <a:cs typeface="Arial" panose="020B0604020202020204" pitchFamily="34" charset="0"/>
              </a:defRPr>
            </a:lvl4pPr>
            <a:lvl5pPr marL="1828800" indent="0" algn="l" rtl="0" eaLnBrk="1" fontAlgn="base" hangingPunct="1">
              <a:lnSpc>
                <a:spcPct val="90000"/>
              </a:lnSpc>
              <a:spcBef>
                <a:spcPts val="0"/>
              </a:spcBef>
              <a:spcAft>
                <a:spcPct val="0"/>
              </a:spcAft>
              <a:buClr>
                <a:schemeClr val="tx2"/>
              </a:buClr>
              <a:buFontTx/>
              <a:buNone/>
              <a:tabLst>
                <a:tab pos="895350" algn="l"/>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Nicht-kognitive Module</a:t>
            </a:r>
          </a:p>
        </p:txBody>
      </p:sp>
      <p:sp>
        <p:nvSpPr>
          <p:cNvPr id="7" name="Textplatzhalter 4"/>
          <p:cNvSpPr txBox="1">
            <a:spLocks/>
          </p:cNvSpPr>
          <p:nvPr/>
        </p:nvSpPr>
        <p:spPr>
          <a:xfrm>
            <a:off x="439738" y="1837200"/>
            <a:ext cx="8569325" cy="2262167"/>
          </a:xfrm>
          <a:prstGeom prst="rect">
            <a:avLst/>
          </a:prstGeom>
        </p:spPr>
        <p:txBody>
          <a:bodyPr lIns="0" tIns="0" rIns="0" bIns="0"/>
          <a:lstStyle>
            <a:lvl1pPr marL="216000" indent="-216000" algn="l" defTabSz="216000" rtl="0" eaLnBrk="1" fontAlgn="base" hangingPunct="1">
              <a:lnSpc>
                <a:spcPct val="100000"/>
              </a:lnSpc>
              <a:spcBef>
                <a:spcPts val="0"/>
              </a:spcBef>
              <a:spcAft>
                <a:spcPct val="0"/>
              </a:spcAft>
              <a:buClr>
                <a:schemeClr val="tx2"/>
              </a:buClr>
              <a:buFont typeface="Arial" panose="020B0604020202020204" pitchFamily="34" charset="0"/>
              <a:buChar char="•"/>
              <a:tabLst>
                <a:tab pos="216000" algn="l"/>
              </a:tabLst>
              <a:defRPr sz="1800" kern="1200">
                <a:solidFill>
                  <a:schemeClr val="tx1"/>
                </a:solidFill>
                <a:latin typeface="Arial" panose="020B0604020202020204" pitchFamily="34" charset="0"/>
                <a:ea typeface="+mn-ea"/>
                <a:cs typeface="Arial" panose="020B0604020202020204" pitchFamily="34" charset="0"/>
              </a:defRPr>
            </a:lvl1pPr>
            <a:lvl2pPr marL="432000" indent="-215900" algn="l" rtl="0" eaLnBrk="1" fontAlgn="base" hangingPunct="1">
              <a:lnSpc>
                <a:spcPct val="100000"/>
              </a:lnSpc>
              <a:spcBef>
                <a:spcPts val="0"/>
              </a:spcBef>
              <a:spcAft>
                <a:spcPct val="0"/>
              </a:spcAft>
              <a:buClr>
                <a:schemeClr val="tx2"/>
              </a:buClr>
              <a:buFont typeface="Symbol" panose="05050102010706020507" pitchFamily="18" charset="2"/>
              <a:buChar char="-"/>
              <a:tabLst>
                <a:tab pos="432000" algn="l"/>
              </a:tabLst>
              <a:defRPr sz="1600" kern="1200">
                <a:solidFill>
                  <a:schemeClr val="tx1"/>
                </a:solidFill>
                <a:latin typeface="Arial" panose="020B0604020202020204" pitchFamily="34" charset="0"/>
                <a:ea typeface="+mn-ea"/>
                <a:cs typeface="Arial" panose="020B0604020202020204" pitchFamily="34" charset="0"/>
              </a:defRPr>
            </a:lvl2pPr>
            <a:lvl3pPr marL="648000" indent="-215900" algn="l" defTabSz="216000" rtl="0" eaLnBrk="1" fontAlgn="base" hangingPunct="1">
              <a:lnSpc>
                <a:spcPct val="100000"/>
              </a:lnSpc>
              <a:spcBef>
                <a:spcPts val="0"/>
              </a:spcBef>
              <a:spcAft>
                <a:spcPct val="0"/>
              </a:spcAft>
              <a:buClr>
                <a:schemeClr val="tx2"/>
              </a:buClr>
              <a:buSzPct val="80000"/>
              <a:buFont typeface="Wingdings" panose="05000000000000000000" pitchFamily="2" charset="2"/>
              <a:buChar char="§"/>
              <a:tabLst>
                <a:tab pos="648000" algn="l"/>
              </a:tabLst>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216000" rtl="0" eaLnBrk="1" fontAlgn="base" hangingPunct="1">
              <a:lnSpc>
                <a:spcPct val="100000"/>
              </a:lnSpc>
              <a:spcBef>
                <a:spcPts val="0"/>
              </a:spcBef>
              <a:spcAft>
                <a:spcPct val="0"/>
              </a:spcAft>
              <a:buClr>
                <a:schemeClr val="tx2"/>
              </a:buClr>
              <a:buSzPct val="100000"/>
              <a:buFont typeface="Arial" panose="020B0604020202020204" pitchFamily="34" charset="0"/>
              <a:buChar char="-"/>
              <a:tabLst>
                <a:tab pos="864000" algn="l"/>
              </a:tabLst>
              <a:defRPr sz="1600" kern="1200">
                <a:solidFill>
                  <a:schemeClr val="tx1"/>
                </a:solidFill>
                <a:latin typeface="Arial" panose="020B0604020202020204" pitchFamily="34" charset="0"/>
                <a:ea typeface="+mn-ea"/>
                <a:cs typeface="Arial" panose="020B0604020202020204" pitchFamily="34" charset="0"/>
              </a:defRPr>
            </a:lvl4pPr>
            <a:lvl5pPr marL="864000" indent="-216000" algn="l" rtl="0" eaLnBrk="1" fontAlgn="base" hangingPunct="1">
              <a:lnSpc>
                <a:spcPct val="90000"/>
              </a:lnSpc>
              <a:spcBef>
                <a:spcPts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Mathematisches Verständnis</a:t>
            </a:r>
          </a:p>
          <a:p>
            <a:r>
              <a:rPr lang="de-DE" dirty="0"/>
              <a:t>Technisches Verständnis</a:t>
            </a:r>
          </a:p>
          <a:p>
            <a:r>
              <a:rPr lang="de-DE" dirty="0"/>
              <a:t>Logisches Verständnis</a:t>
            </a:r>
          </a:p>
          <a:p>
            <a:r>
              <a:rPr lang="de-DE" dirty="0"/>
              <a:t>Leseverständnis</a:t>
            </a:r>
          </a:p>
          <a:p>
            <a:r>
              <a:rPr lang="de-DE" dirty="0"/>
              <a:t>Räumliches Vorstellungsvermögen</a:t>
            </a:r>
          </a:p>
          <a:p>
            <a:r>
              <a:rPr lang="de-DE" dirty="0"/>
              <a:t>Konzentration</a:t>
            </a:r>
          </a:p>
          <a:p>
            <a:r>
              <a:rPr lang="de-DE" dirty="0"/>
              <a:t>Daten auswerten</a:t>
            </a:r>
          </a:p>
          <a:p>
            <a:r>
              <a:rPr lang="de-DE" dirty="0"/>
              <a:t>Merkfähigkeit</a:t>
            </a:r>
          </a:p>
          <a:p>
            <a:r>
              <a:rPr lang="de-DE" dirty="0"/>
              <a:t>...</a:t>
            </a:r>
          </a:p>
        </p:txBody>
      </p:sp>
      <p:sp>
        <p:nvSpPr>
          <p:cNvPr id="9" name="Fußzeilenplatzhalter 1">
            <a:extLst>
              <a:ext uri="{FF2B5EF4-FFF2-40B4-BE49-F238E27FC236}">
                <a16:creationId xmlns:a16="http://schemas.microsoft.com/office/drawing/2014/main" id="{7821CAD4-B0A1-6A4F-B6A7-906FC29309BA}"/>
              </a:ext>
            </a:extLst>
          </p:cNvPr>
          <p:cNvSpPr txBox="1">
            <a:spLocks/>
          </p:cNvSpPr>
          <p:nvPr/>
        </p:nvSpPr>
        <p:spPr>
          <a:xfrm>
            <a:off x="287338" y="6227763"/>
            <a:ext cx="6217634" cy="3968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de-DE" sz="1100"/>
              <a:t>Tag der Lehre der Universität Paderborn – Round Table A: Online-Self-Assessments</a:t>
            </a:r>
          </a:p>
          <a:p>
            <a:pPr>
              <a:defRPr/>
            </a:pPr>
            <a:r>
              <a:rPr lang="de-DE">
                <a:solidFill>
                  <a:schemeClr val="tx1">
                    <a:alpha val="0"/>
                  </a:schemeClr>
                </a:solidFill>
              </a:rPr>
              <a:t>4. Arbeitstagung der Fachgruppe Differentielle Psychologie, Persönlichkeitspsychologie und Psychologische Diagnostik (DPPD) der deutschen Gesellschaft für Psychologie</a:t>
            </a:r>
          </a:p>
          <a:p>
            <a:pPr>
              <a:defRPr/>
            </a:pPr>
            <a:endParaRPr lang="de-DE" dirty="0">
              <a:solidFill>
                <a:schemeClr val="tx1">
                  <a:alpha val="0"/>
                </a:schemeClr>
              </a:solidFill>
            </a:endParaRPr>
          </a:p>
        </p:txBody>
      </p:sp>
    </p:spTree>
    <p:extLst>
      <p:ext uri="{BB962C8B-B14F-4D97-AF65-F5344CB8AC3E}">
        <p14:creationId xmlns:p14="http://schemas.microsoft.com/office/powerpoint/2010/main" val="1096962122"/>
      </p:ext>
    </p:extLst>
  </p:cSld>
  <p:clrMapOvr>
    <a:masterClrMapping/>
  </p:clrMapOvr>
</p:sld>
</file>

<file path=ppt/theme/theme1.xml><?xml version="1.0" encoding="utf-8"?>
<a:theme xmlns:a="http://schemas.openxmlformats.org/drawingml/2006/main" name="2017_transparent_TUDO">
  <a:themeElements>
    <a:clrScheme name="RWTH Farben">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_Master_RWTH_Institute_addin.potm" id="{FA9CE5CF-6503-41E9-AA94-8366959D0F6A}" vid="{144CF1BC-7E8A-468C-AFB5-AFF6F49A11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2017_transparent_TUDO.potm</Template>
  <TotalTime>0</TotalTime>
  <Words>1664</Words>
  <Application>Microsoft Macintosh PowerPoint</Application>
  <PresentationFormat>Bildschirmpräsentation (4:3)</PresentationFormat>
  <Paragraphs>406</Paragraphs>
  <Slides>31</Slides>
  <Notes>5</Notes>
  <HiddenSlides>4</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ヒラギノ角ゴ Pro W3</vt:lpstr>
      <vt:lpstr>Arial</vt:lpstr>
      <vt:lpstr>Arial Narrow</vt:lpstr>
      <vt:lpstr>Calibri</vt:lpstr>
      <vt:lpstr>Mangal</vt:lpstr>
      <vt:lpstr>Symbol</vt:lpstr>
      <vt:lpstr>Wingdings</vt:lpstr>
      <vt:lpstr>2017_transparent_TUDO</vt:lpstr>
      <vt:lpstr>Online-Self-Assessments als Element des Qualitätsmanagements  in der Studieneingangsphase</vt:lpstr>
      <vt:lpstr>PowerPoint-Präsentation</vt:lpstr>
      <vt:lpstr>1. SAM – OSA an der RWTH Aachen</vt:lpstr>
      <vt:lpstr>1. SAM – OSA an der RWTH Aachen</vt:lpstr>
      <vt:lpstr>1. SAM – OSA an der RWTH Aachen</vt:lpstr>
      <vt:lpstr>1. SAM – OSA an der RWTH Aachen</vt:lpstr>
      <vt:lpstr>1. SAM – OSA an der RWTH Aachen</vt:lpstr>
      <vt:lpstr>PowerPoint-Präsentation</vt:lpstr>
      <vt:lpstr>1. SAM – OSA an der RWTH Aachen</vt:lpstr>
      <vt:lpstr>1. SAM – OSA an der RWTH Aachen</vt:lpstr>
      <vt:lpstr>1. SAM – OSA an der RWTH Aachen</vt:lpstr>
      <vt:lpstr>1. SAM – OSA an der RWTH Aachen</vt:lpstr>
      <vt:lpstr>1. SAM – OSA an der RWTH Aachen</vt:lpstr>
      <vt:lpstr>2. Vor- und Nachteile einer verpflichtenden Teilnahme  </vt:lpstr>
      <vt:lpstr>2. Vor- und Nachteile einer verpflichtenden Teilnahme</vt:lpstr>
      <vt:lpstr>2. Vor- und Nachteile einer verpflichtenden Teilnahme</vt:lpstr>
      <vt:lpstr>2. Vor- und Nachteile einer verpflichtenden Teilnahme</vt:lpstr>
      <vt:lpstr>PowerPoint-Präsentation</vt:lpstr>
      <vt:lpstr>3. OSA und Maßnahmen vor Ort sinnvoll verbinden </vt:lpstr>
      <vt:lpstr>3. OSA und Maßnahmen vor Ort sinnvoll verbinden</vt:lpstr>
      <vt:lpstr>3. OSA und Maßnahmen vor Ort sinnvoll verbinden</vt:lpstr>
      <vt:lpstr>4. Rahmenbedingungen für eine erfolgreiche Implementierung </vt:lpstr>
      <vt:lpstr>4. Rahmenbedingungen für eine erfolgreiche Implementation</vt:lpstr>
      <vt:lpstr>4. Rahmenbedingungen für eine erfolgreiche Implementation</vt:lpstr>
      <vt:lpstr>4. Rahmenbedingungen für eine erfolgreiche Implementation</vt:lpstr>
      <vt:lpstr>4. Rahmenbedingungen für eine erfolgreiche Implementation</vt:lpstr>
      <vt:lpstr>5. Welche Wirkungen sind „messbar“? </vt:lpstr>
      <vt:lpstr>PowerPoint-Präsentation</vt:lpstr>
      <vt:lpstr>5. Messbare Wirkungen</vt:lpstr>
      <vt:lpstr>5. Messbare Wirkungen</vt:lpstr>
      <vt:lpstr> </vt:lpstr>
    </vt:vector>
  </TitlesOfParts>
  <Company>RWTH Aachen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pstdieli</dc:creator>
  <cp:lastModifiedBy>anonym</cp:lastModifiedBy>
  <cp:revision>371</cp:revision>
  <cp:lastPrinted>2017-09-06T11:59:41Z</cp:lastPrinted>
  <dcterms:created xsi:type="dcterms:W3CDTF">2014-08-11T16:06:40Z</dcterms:created>
  <dcterms:modified xsi:type="dcterms:W3CDTF">2019-01-15T15:19:48Z</dcterms:modified>
</cp:coreProperties>
</file>