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Lst>
  <p:notesMasterIdLst>
    <p:notesMasterId r:id="rId65"/>
  </p:notesMasterIdLst>
  <p:sldIdLst>
    <p:sldId id="256" r:id="rId3"/>
    <p:sldId id="316" r:id="rId4"/>
    <p:sldId id="350" r:id="rId5"/>
    <p:sldId id="268" r:id="rId6"/>
    <p:sldId id="270" r:id="rId7"/>
    <p:sldId id="269" r:id="rId8"/>
    <p:sldId id="342" r:id="rId9"/>
    <p:sldId id="281" r:id="rId10"/>
    <p:sldId id="317" r:id="rId11"/>
    <p:sldId id="307" r:id="rId12"/>
    <p:sldId id="313" r:id="rId13"/>
    <p:sldId id="343" r:id="rId14"/>
    <p:sldId id="318" r:id="rId15"/>
    <p:sldId id="284" r:id="rId16"/>
    <p:sldId id="285" r:id="rId17"/>
    <p:sldId id="286" r:id="rId18"/>
    <p:sldId id="287" r:id="rId19"/>
    <p:sldId id="288" r:id="rId20"/>
    <p:sldId id="344" r:id="rId21"/>
    <p:sldId id="319" r:id="rId22"/>
    <p:sldId id="293" r:id="rId23"/>
    <p:sldId id="351" r:id="rId24"/>
    <p:sldId id="292" r:id="rId25"/>
    <p:sldId id="327" r:id="rId26"/>
    <p:sldId id="352" r:id="rId27"/>
    <p:sldId id="329" r:id="rId28"/>
    <p:sldId id="346" r:id="rId29"/>
    <p:sldId id="294" r:id="rId30"/>
    <p:sldId id="353" r:id="rId31"/>
    <p:sldId id="328" r:id="rId32"/>
    <p:sldId id="345" r:id="rId33"/>
    <p:sldId id="354" r:id="rId34"/>
    <p:sldId id="296" r:id="rId35"/>
    <p:sldId id="355" r:id="rId36"/>
    <p:sldId id="295" r:id="rId37"/>
    <p:sldId id="347" r:id="rId38"/>
    <p:sldId id="305" r:id="rId39"/>
    <p:sldId id="271" r:id="rId40"/>
    <p:sldId id="272" r:id="rId41"/>
    <p:sldId id="299" r:id="rId42"/>
    <p:sldId id="314" r:id="rId43"/>
    <p:sldId id="297" r:id="rId44"/>
    <p:sldId id="298" r:id="rId45"/>
    <p:sldId id="341" r:id="rId46"/>
    <p:sldId id="320" r:id="rId47"/>
    <p:sldId id="306" r:id="rId48"/>
    <p:sldId id="302" r:id="rId49"/>
    <p:sldId id="330" r:id="rId50"/>
    <p:sldId id="349" r:id="rId51"/>
    <p:sldId id="331" r:id="rId52"/>
    <p:sldId id="279" r:id="rId53"/>
    <p:sldId id="332" r:id="rId54"/>
    <p:sldId id="356" r:id="rId55"/>
    <p:sldId id="340" r:id="rId56"/>
    <p:sldId id="334" r:id="rId57"/>
    <p:sldId id="348" r:id="rId58"/>
    <p:sldId id="321" r:id="rId59"/>
    <p:sldId id="337" r:id="rId60"/>
    <p:sldId id="336" r:id="rId61"/>
    <p:sldId id="339" r:id="rId62"/>
    <p:sldId id="326" r:id="rId63"/>
    <p:sldId id="315" r:id="rId6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477" userDrawn="1">
          <p15:clr>
            <a:srgbClr val="A4A3A4"/>
          </p15:clr>
        </p15:guide>
        <p15:guide id="2" orient="horz" pos="861" userDrawn="1">
          <p15:clr>
            <a:srgbClr val="A4A3A4"/>
          </p15:clr>
        </p15:guide>
        <p15:guide id="3" pos="284" userDrawn="1">
          <p15:clr>
            <a:srgbClr val="A4A3A4"/>
          </p15:clr>
        </p15:guide>
        <p15:guide id="4" orient="horz" pos="1625" userDrawn="1">
          <p15:clr>
            <a:srgbClr val="A4A3A4"/>
          </p15:clr>
        </p15:guide>
        <p15:guide id="5" orient="horz" pos="3906" userDrawn="1">
          <p15:clr>
            <a:srgbClr val="A4A3A4"/>
          </p15:clr>
        </p15:guide>
        <p15:guide id="6" orient="horz" pos="1920" userDrawn="1">
          <p15:clr>
            <a:srgbClr val="A4A3A4"/>
          </p15:clr>
        </p15:guide>
        <p15:guide id="7" pos="2948" userDrawn="1">
          <p15:clr>
            <a:srgbClr val="A4A3A4"/>
          </p15:clr>
        </p15:guide>
        <p15:guide id="8" pos="2767" userDrawn="1">
          <p15:clr>
            <a:srgbClr val="A4A3A4"/>
          </p15:clr>
        </p15:guide>
        <p15:guide id="9" orient="horz" pos="11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Strube" initials="S" lastIdx="2" clrIdx="0">
    <p:extLst>
      <p:ext uri="{19B8F6BF-5375-455C-9EA6-DF929625EA0E}">
        <p15:presenceInfo xmlns:p15="http://schemas.microsoft.com/office/powerpoint/2012/main" userId="Strube" providerId="None"/>
      </p:ext>
    </p:extLst>
  </p:cmAuthor>
  <p:cmAuthor id="5" name="Linda Hagemann" initials="LH" lastIdx="4" clrIdx="1">
    <p:extLst>
      <p:ext uri="{19B8F6BF-5375-455C-9EA6-DF929625EA0E}">
        <p15:presenceInfo xmlns:p15="http://schemas.microsoft.com/office/powerpoint/2012/main" userId="S-1-5-21-119559289-553000661-1254845835-13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B0E2"/>
    <a:srgbClr val="00205B"/>
    <a:srgbClr val="A93983"/>
    <a:srgbClr val="19194D"/>
    <a:srgbClr val="EBEBEB"/>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96327" autoAdjust="0"/>
  </p:normalViewPr>
  <p:slideViewPr>
    <p:cSldViewPr snapToGrid="0" showGuides="1">
      <p:cViewPr varScale="1">
        <p:scale>
          <a:sx n="123" d="100"/>
          <a:sy n="123" d="100"/>
        </p:scale>
        <p:origin x="1504" y="192"/>
      </p:cViewPr>
      <p:guideLst>
        <p:guide pos="5477"/>
        <p:guide orient="horz" pos="861"/>
        <p:guide pos="284"/>
        <p:guide orient="horz" pos="1625"/>
        <p:guide orient="horz" pos="3906"/>
        <p:guide orient="horz" pos="1920"/>
        <p:guide pos="2948"/>
        <p:guide pos="2767"/>
        <p:guide orient="horz" pos="11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Spalte1</c:v>
                </c:pt>
              </c:strCache>
            </c:strRef>
          </c:tx>
          <c:spPr>
            <a:solidFill>
              <a:srgbClr val="00205B"/>
            </a:solidFill>
            <a:ln>
              <a:solidFill>
                <a:srgbClr val="00205B"/>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555555"/>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Tabelle1!$A$2:$A$16</c:f>
              <c:strCache>
                <c:ptCount val="15"/>
                <c:pt idx="0">
                  <c:v>1972/73</c:v>
                </c:pt>
                <c:pt idx="1">
                  <c:v>1980/81</c:v>
                </c:pt>
                <c:pt idx="2">
                  <c:v>1990/91</c:v>
                </c:pt>
                <c:pt idx="3">
                  <c:v>2010/11</c:v>
                </c:pt>
                <c:pt idx="4">
                  <c:v>2011/12</c:v>
                </c:pt>
                <c:pt idx="5">
                  <c:v>2012/13</c:v>
                </c:pt>
                <c:pt idx="6">
                  <c:v>2013/14</c:v>
                </c:pt>
                <c:pt idx="7">
                  <c:v>2014/15</c:v>
                </c:pt>
                <c:pt idx="8">
                  <c:v>2015/16</c:v>
                </c:pt>
                <c:pt idx="9">
                  <c:v>2016/17</c:v>
                </c:pt>
                <c:pt idx="10">
                  <c:v>2017/18</c:v>
                </c:pt>
                <c:pt idx="11">
                  <c:v>2018/19</c:v>
                </c:pt>
                <c:pt idx="12">
                  <c:v>2019/20</c:v>
                </c:pt>
                <c:pt idx="13">
                  <c:v>2020/21</c:v>
                </c:pt>
                <c:pt idx="14">
                  <c:v>2021/22</c:v>
                </c:pt>
              </c:strCache>
            </c:strRef>
          </c:cat>
          <c:val>
            <c:numRef>
              <c:f>Tabelle1!$B$2:$B$16</c:f>
              <c:numCache>
                <c:formatCode>#,##0</c:formatCode>
                <c:ptCount val="15"/>
                <c:pt idx="0">
                  <c:v>2500</c:v>
                </c:pt>
                <c:pt idx="1">
                  <c:v>6400</c:v>
                </c:pt>
                <c:pt idx="2">
                  <c:v>12200</c:v>
                </c:pt>
                <c:pt idx="3">
                  <c:v>15228</c:v>
                </c:pt>
                <c:pt idx="4">
                  <c:v>17566</c:v>
                </c:pt>
                <c:pt idx="5">
                  <c:v>18794</c:v>
                </c:pt>
                <c:pt idx="6">
                  <c:v>19566</c:v>
                </c:pt>
                <c:pt idx="7">
                  <c:v>19931</c:v>
                </c:pt>
                <c:pt idx="8">
                  <c:v>19900</c:v>
                </c:pt>
                <c:pt idx="9">
                  <c:v>20308</c:v>
                </c:pt>
                <c:pt idx="10">
                  <c:v>20205</c:v>
                </c:pt>
                <c:pt idx="11">
                  <c:v>20344</c:v>
                </c:pt>
                <c:pt idx="12">
                  <c:v>20293</c:v>
                </c:pt>
                <c:pt idx="13">
                  <c:v>19948</c:v>
                </c:pt>
                <c:pt idx="14">
                  <c:v>19076</c:v>
                </c:pt>
              </c:numCache>
            </c:numRef>
          </c:val>
          <c:extLst>
            <c:ext xmlns:c16="http://schemas.microsoft.com/office/drawing/2014/chart" uri="{C3380CC4-5D6E-409C-BE32-E72D297353CC}">
              <c16:uniqueId val="{00000000-2A67-49A2-AC15-7F04A74F9BCB}"/>
            </c:ext>
          </c:extLst>
        </c:ser>
        <c:dLbls>
          <c:showLegendKey val="0"/>
          <c:showVal val="0"/>
          <c:showCatName val="0"/>
          <c:showSerName val="0"/>
          <c:showPercent val="0"/>
          <c:showBubbleSize val="0"/>
        </c:dLbls>
        <c:gapWidth val="100"/>
        <c:overlap val="100"/>
        <c:axId val="674177928"/>
        <c:axId val="674178584"/>
      </c:barChart>
      <c:catAx>
        <c:axId val="674177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555555"/>
                </a:solidFill>
                <a:latin typeface="+mn-lt"/>
                <a:ea typeface="+mn-ea"/>
                <a:cs typeface="+mn-cs"/>
              </a:defRPr>
            </a:pPr>
            <a:endParaRPr lang="de-DE"/>
          </a:p>
        </c:txPr>
        <c:crossAx val="674178584"/>
        <c:crosses val="autoZero"/>
        <c:auto val="1"/>
        <c:lblAlgn val="ctr"/>
        <c:lblOffset val="100"/>
        <c:noMultiLvlLbl val="0"/>
      </c:catAx>
      <c:valAx>
        <c:axId val="674178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555555"/>
                </a:solidFill>
                <a:latin typeface="+mn-lt"/>
                <a:ea typeface="+mn-ea"/>
                <a:cs typeface="+mn-cs"/>
              </a:defRPr>
            </a:pPr>
            <a:endParaRPr lang="de-DE"/>
          </a:p>
        </c:txPr>
        <c:crossAx val="674177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20"/>
      <c:rotY val="0"/>
      <c:depthPercent val="100"/>
      <c:rAngAx val="0"/>
      <c:perspective val="1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Tabelle1!$B$1</c:f>
              <c:strCache>
                <c:ptCount val="1"/>
                <c:pt idx="0">
                  <c:v>Personal</c:v>
                </c:pt>
              </c:strCache>
            </c:strRef>
          </c:tx>
          <c:dPt>
            <c:idx val="0"/>
            <c:bubble3D val="0"/>
            <c:spPr>
              <a:solidFill>
                <a:schemeClr val="accent1">
                  <a:shade val="4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F02F-4F1A-ADFE-3E2EE99F3297}"/>
              </c:ext>
            </c:extLst>
          </c:dPt>
          <c:dPt>
            <c:idx val="1"/>
            <c:bubble3D val="0"/>
            <c:spPr>
              <a:solidFill>
                <a:schemeClr val="accent1">
                  <a:shade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F02F-4F1A-ADFE-3E2EE99F3297}"/>
              </c:ext>
            </c:extLst>
          </c:dPt>
          <c:dPt>
            <c:idx val="2"/>
            <c:bubble3D val="0"/>
            <c:spPr>
              <a:solidFill>
                <a:schemeClr val="accent1">
                  <a:shade val="82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F02F-4F1A-ADFE-3E2EE99F3297}"/>
              </c:ext>
            </c:extLst>
          </c:dPt>
          <c:dPt>
            <c:idx val="3"/>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7-F02F-4F1A-ADFE-3E2EE99F3297}"/>
              </c:ext>
            </c:extLst>
          </c:dPt>
          <c:dPt>
            <c:idx val="4"/>
            <c:bubble3D val="0"/>
            <c:spPr>
              <a:solidFill>
                <a:schemeClr val="accent1">
                  <a:tint val="83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F02F-4F1A-ADFE-3E2EE99F3297}"/>
              </c:ext>
            </c:extLst>
          </c:dPt>
          <c:dPt>
            <c:idx val="5"/>
            <c:bubble3D val="0"/>
            <c:spPr>
              <a:solidFill>
                <a:schemeClr val="accent1">
                  <a:tint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F02F-4F1A-ADFE-3E2EE99F3297}"/>
              </c:ext>
            </c:extLst>
          </c:dPt>
          <c:dPt>
            <c:idx val="6"/>
            <c:bubble3D val="0"/>
            <c:spPr>
              <a:solidFill>
                <a:schemeClr val="accent1">
                  <a:tint val="48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F02F-4F1A-ADFE-3E2EE99F3297}"/>
              </c:ext>
            </c:extLst>
          </c:dPt>
          <c:dLbls>
            <c:dLbl>
              <c:idx val="0"/>
              <c:layout>
                <c:manualLayout>
                  <c:x val="5.0216270929593444E-2"/>
                  <c:y val="-6.4396520064009238E-3"/>
                </c:manualLayout>
              </c:layout>
              <c:tx>
                <c:rich>
                  <a:bodyPr/>
                  <a:lstStyle/>
                  <a:p>
                    <a:fld id="{729328F1-81BF-4FAE-8094-FCB06B1291CB}" type="CATEGORYNAME">
                      <a:rPr lang="en-US" sz="1400"/>
                      <a:pPr/>
                      <a:t>[RUBRIKENNAME]</a:t>
                    </a:fld>
                    <a:r>
                      <a:rPr lang="en-US" sz="1400" baseline="0" dirty="0"/>
                      <a:t>
</a:t>
                    </a:r>
                    <a:fld id="{91EFCB76-581C-4386-9382-026A74D7821B}" type="VALUE">
                      <a:rPr lang="en-US" sz="1400" baseline="0"/>
                      <a:pPr/>
                      <a:t>[WERT]</a:t>
                    </a:fld>
                    <a:endParaRPr lang="en-US" sz="1400"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02F-4F1A-ADFE-3E2EE99F3297}"/>
                </c:ext>
              </c:extLst>
            </c:dLbl>
            <c:dLbl>
              <c:idx val="1"/>
              <c:layout>
                <c:manualLayout>
                  <c:x val="-0.15502622000708521"/>
                  <c:y val="7.0695091448169475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FAB0CFED-E88E-4E8A-BE5D-E2EFFC6A9371}" type="CATEGORYNAME">
                      <a:rPr lang="en-US" sz="1400"/>
                      <a:pPr>
                        <a:defRPr>
                          <a:solidFill>
                            <a:schemeClr val="bg1"/>
                          </a:solidFill>
                        </a:defRPr>
                      </a:pPr>
                      <a:t>[RUBRIKENNAME]</a:t>
                    </a:fld>
                    <a:r>
                      <a:rPr lang="en-US" sz="1400" baseline="0" dirty="0"/>
                      <a:t>
</a:t>
                    </a:r>
                    <a:fld id="{EAEBCB14-623E-46B9-A77C-B6FC619223BC}" type="VALUE">
                      <a:rPr lang="en-US" sz="1400" baseline="0"/>
                      <a:pPr>
                        <a:defRPr>
                          <a:solidFill>
                            <a:schemeClr val="bg1"/>
                          </a:solidFill>
                        </a:defRPr>
                      </a:pPr>
                      <a:t>[WERT]</a:t>
                    </a:fld>
                    <a:endParaRPr lang="en-US" sz="1400" baseline="0" dirty="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15:layout>
                    <c:manualLayout>
                      <c:w val="0.29007159501281538"/>
                      <c:h val="0.16635736946683377"/>
                    </c:manualLayout>
                  </c15:layout>
                  <c15:dlblFieldTable/>
                  <c15:showDataLabelsRange val="0"/>
                </c:ext>
                <c:ext xmlns:c16="http://schemas.microsoft.com/office/drawing/2014/chart" uri="{C3380CC4-5D6E-409C-BE32-E72D297353CC}">
                  <c16:uniqueId val="{00000003-F02F-4F1A-ADFE-3E2EE99F3297}"/>
                </c:ext>
              </c:extLst>
            </c:dLbl>
            <c:dLbl>
              <c:idx val="2"/>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B1C127AA-F182-4CDF-A16F-A90C8E0C20CE}" type="CATEGORYNAME">
                      <a:rPr lang="en-US" sz="1400"/>
                      <a:pPr>
                        <a:defRPr>
                          <a:solidFill>
                            <a:schemeClr val="bg1"/>
                          </a:solidFill>
                        </a:defRPr>
                      </a:pPr>
                      <a:t>[RUBRIKENNAME]</a:t>
                    </a:fld>
                    <a:r>
                      <a:rPr lang="en-US" sz="1400" baseline="0" dirty="0"/>
                      <a:t>
</a:t>
                    </a:r>
                    <a:fld id="{69C12A37-B655-4843-9E01-DC390D65B59E}" type="VALUE">
                      <a:rPr lang="en-US" sz="1400" baseline="0"/>
                      <a:pPr>
                        <a:defRPr>
                          <a:solidFill>
                            <a:schemeClr val="bg1"/>
                          </a:solidFill>
                        </a:defRPr>
                      </a:pPr>
                      <a:t>[WERT]</a:t>
                    </a:fld>
                    <a:endParaRPr lang="en-US" sz="1400" baseline="0" dirty="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02F-4F1A-ADFE-3E2EE99F3297}"/>
                </c:ext>
              </c:extLst>
            </c:dLbl>
            <c:dLbl>
              <c:idx val="3"/>
              <c:layout>
                <c:manualLayout>
                  <c:x val="0.26304112141348679"/>
                  <c:y val="-0.21373626047439401"/>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C9180C5C-F915-45DC-8B89-278024B09D96}" type="CATEGORYNAME">
                      <a:rPr lang="en-US" sz="1400"/>
                      <a:pPr>
                        <a:defRPr>
                          <a:solidFill>
                            <a:schemeClr val="bg1"/>
                          </a:solidFill>
                        </a:defRPr>
                      </a:pPr>
                      <a:t>[RUBRIKENNAME]</a:t>
                    </a:fld>
                    <a:r>
                      <a:rPr lang="en-US" sz="1400" baseline="0" dirty="0"/>
                      <a:t>
</a:t>
                    </a:r>
                    <a:fld id="{98863876-5AC4-4B0A-9D3B-CA0809E4564C}" type="VALUE">
                      <a:rPr lang="en-US" sz="1400" baseline="0"/>
                      <a:pPr>
                        <a:defRPr>
                          <a:solidFill>
                            <a:schemeClr val="bg1"/>
                          </a:solidFill>
                        </a:defRPr>
                      </a:pPr>
                      <a:t>[WERT]</a:t>
                    </a:fld>
                    <a:endParaRPr lang="en-US" sz="1400" baseline="0" dirty="0"/>
                  </a:p>
                </c:rich>
              </c:tx>
              <c:numFmt formatCode="#&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02F-4F1A-ADFE-3E2EE99F3297}"/>
                </c:ext>
              </c:extLst>
            </c:dLbl>
            <c:dLbl>
              <c:idx val="4"/>
              <c:layout>
                <c:manualLayout>
                  <c:x val="-7.7603428477690292E-2"/>
                  <c:y val="2.463361220472441E-2"/>
                </c:manualLayout>
              </c:layout>
              <c:tx>
                <c:rich>
                  <a:bodyPr/>
                  <a:lstStyle/>
                  <a:p>
                    <a:fld id="{8E1F4283-D7A8-4749-AB25-F12BC0BBBEC9}" type="CATEGORYNAME">
                      <a:rPr lang="en-US" sz="1400"/>
                      <a:pPr/>
                      <a:t>[RUBRIKENNAME]</a:t>
                    </a:fld>
                    <a:r>
                      <a:rPr lang="en-US" sz="1400" baseline="0" dirty="0"/>
                      <a:t>
</a:t>
                    </a:r>
                    <a:fld id="{5BCF013C-0347-433F-8477-086A2AF7460E}" type="VALUE">
                      <a:rPr lang="en-US" sz="1400" baseline="0"/>
                      <a:pPr/>
                      <a:t>[WERT]</a:t>
                    </a:fld>
                    <a:endParaRPr lang="en-US" sz="1400"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F02F-4F1A-ADFE-3E2EE99F3297}"/>
                </c:ext>
              </c:extLst>
            </c:dLbl>
            <c:dLbl>
              <c:idx val="5"/>
              <c:layout>
                <c:manualLayout>
                  <c:x val="7.0745371479763813E-2"/>
                  <c:y val="-6.4872654559386721E-3"/>
                </c:manualLayout>
              </c:layout>
              <c:tx>
                <c:rich>
                  <a:bodyPr/>
                  <a:lstStyle/>
                  <a:p>
                    <a:fld id="{3A97BB60-09E6-404F-9B84-85B42764D17A}" type="CATEGORYNAME">
                      <a:rPr lang="en-US" sz="1400"/>
                      <a:pPr/>
                      <a:t>[RUBRIKENNAME]</a:t>
                    </a:fld>
                    <a:r>
                      <a:rPr lang="en-US" sz="1400" baseline="0" dirty="0"/>
                      <a:t>
</a:t>
                    </a:r>
                    <a:fld id="{2D07C947-5FAF-4B90-A3D9-6B2A5EA55FC5}" type="VALUE">
                      <a:rPr lang="en-US" sz="1400" baseline="0"/>
                      <a:pPr/>
                      <a:t>[WERT]</a:t>
                    </a:fld>
                    <a:endParaRPr lang="en-US" sz="1400"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F02F-4F1A-ADFE-3E2EE99F329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Tabelle1!$A$2:$A$8</c:f>
              <c:strCache>
                <c:ptCount val="6"/>
                <c:pt idx="0">
                  <c:v>Trainees/Apprentices</c:v>
                </c:pt>
                <c:pt idx="1">
                  <c:v>Non-academic staff</c:v>
                </c:pt>
                <c:pt idx="2">
                  <c:v>Professors</c:v>
                </c:pt>
                <c:pt idx="3">
                  <c:v>Other academic staff</c:v>
                </c:pt>
                <c:pt idx="4">
                  <c:v>Research assisstants</c:v>
                </c:pt>
                <c:pt idx="5">
                  <c:v>Academics staff with civil servant status</c:v>
                </c:pt>
              </c:strCache>
            </c:strRef>
          </c:cat>
          <c:val>
            <c:numRef>
              <c:f>Tabelle1!$B$2:$B$8</c:f>
              <c:numCache>
                <c:formatCode>General</c:formatCode>
                <c:ptCount val="7"/>
                <c:pt idx="0">
                  <c:v>36</c:v>
                </c:pt>
                <c:pt idx="1">
                  <c:v>765</c:v>
                </c:pt>
                <c:pt idx="2">
                  <c:v>259</c:v>
                </c:pt>
                <c:pt idx="3" formatCode="#,##0">
                  <c:v>1412</c:v>
                </c:pt>
                <c:pt idx="4">
                  <c:v>40</c:v>
                </c:pt>
                <c:pt idx="5">
                  <c:v>134</c:v>
                </c:pt>
              </c:numCache>
            </c:numRef>
          </c:val>
          <c:extLst>
            <c:ext xmlns:c16="http://schemas.microsoft.com/office/drawing/2014/chart" uri="{C3380CC4-5D6E-409C-BE32-E72D297353CC}">
              <c16:uniqueId val="{0000000E-F02F-4F1A-ADFE-3E2EE99F3297}"/>
            </c:ext>
          </c:extLst>
        </c:ser>
        <c:dLbls>
          <c:showLegendKey val="0"/>
          <c:showVal val="1"/>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Spalte1</c:v>
                </c:pt>
              </c:strCache>
            </c:strRef>
          </c:tx>
          <c:spPr>
            <a:solidFill>
              <a:srgbClr val="00205B"/>
            </a:solidFill>
            <a:ln>
              <a:solidFill>
                <a:srgbClr val="00205B"/>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555555"/>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Tabelle1!$B$2:$B$15</c:f>
              <c:numCache>
                <c:formatCode>#,##0</c:formatCode>
                <c:ptCount val="14"/>
                <c:pt idx="0">
                  <c:v>28956</c:v>
                </c:pt>
                <c:pt idx="1">
                  <c:v>34874</c:v>
                </c:pt>
                <c:pt idx="2">
                  <c:v>37585</c:v>
                </c:pt>
                <c:pt idx="3">
                  <c:v>37815</c:v>
                </c:pt>
                <c:pt idx="4">
                  <c:v>38811</c:v>
                </c:pt>
                <c:pt idx="5">
                  <c:v>37573</c:v>
                </c:pt>
                <c:pt idx="6">
                  <c:v>43472</c:v>
                </c:pt>
                <c:pt idx="7">
                  <c:v>44217</c:v>
                </c:pt>
                <c:pt idx="8">
                  <c:v>44260</c:v>
                </c:pt>
                <c:pt idx="9">
                  <c:v>50382</c:v>
                </c:pt>
                <c:pt idx="10">
                  <c:v>52080</c:v>
                </c:pt>
                <c:pt idx="11">
                  <c:v>57488</c:v>
                </c:pt>
                <c:pt idx="12">
                  <c:v>60993</c:v>
                </c:pt>
                <c:pt idx="13">
                  <c:v>63799</c:v>
                </c:pt>
              </c:numCache>
            </c:numRef>
          </c:val>
          <c:extLst>
            <c:ext xmlns:c16="http://schemas.microsoft.com/office/drawing/2014/chart" uri="{C3380CC4-5D6E-409C-BE32-E72D297353CC}">
              <c16:uniqueId val="{00000000-25A7-4FC0-B31E-BA422329C691}"/>
            </c:ext>
          </c:extLst>
        </c:ser>
        <c:dLbls>
          <c:showLegendKey val="0"/>
          <c:showVal val="0"/>
          <c:showCatName val="0"/>
          <c:showSerName val="0"/>
          <c:showPercent val="0"/>
          <c:showBubbleSize val="0"/>
        </c:dLbls>
        <c:gapWidth val="100"/>
        <c:overlap val="100"/>
        <c:axId val="674177928"/>
        <c:axId val="674178584"/>
      </c:barChart>
      <c:catAx>
        <c:axId val="674177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555555"/>
                </a:solidFill>
                <a:latin typeface="+mn-lt"/>
                <a:ea typeface="+mn-ea"/>
                <a:cs typeface="+mn-cs"/>
              </a:defRPr>
            </a:pPr>
            <a:endParaRPr lang="de-DE"/>
          </a:p>
        </c:txPr>
        <c:crossAx val="674178584"/>
        <c:crosses val="autoZero"/>
        <c:auto val="1"/>
        <c:lblAlgn val="ctr"/>
        <c:lblOffset val="100"/>
        <c:noMultiLvlLbl val="0"/>
      </c:catAx>
      <c:valAx>
        <c:axId val="674178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555555"/>
                </a:solidFill>
                <a:latin typeface="+mn-lt"/>
                <a:ea typeface="+mn-ea"/>
                <a:cs typeface="+mn-cs"/>
              </a:defRPr>
            </a:pPr>
            <a:endParaRPr lang="de-DE"/>
          </a:p>
        </c:txPr>
        <c:crossAx val="674177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C34EE-ABA8-453A-8450-81D0F297F3A1}" type="datetimeFigureOut">
              <a:rPr lang="de-DE" smtClean="0"/>
              <a:t>20.02.23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381F8-F1C5-473C-82D3-4A56FBD5CEB6}" type="slidenum">
              <a:rPr lang="de-DE" smtClean="0"/>
              <a:t>‹Nr.›</a:t>
            </a:fld>
            <a:endParaRPr lang="de-DE"/>
          </a:p>
        </p:txBody>
      </p:sp>
    </p:spTree>
    <p:extLst>
      <p:ext uri="{BB962C8B-B14F-4D97-AF65-F5344CB8AC3E}">
        <p14:creationId xmlns:p14="http://schemas.microsoft.com/office/powerpoint/2010/main" val="187813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1</a:t>
            </a:fld>
            <a:endParaRPr lang="de-DE"/>
          </a:p>
        </p:txBody>
      </p:sp>
    </p:spTree>
    <p:extLst>
      <p:ext uri="{BB962C8B-B14F-4D97-AF65-F5344CB8AC3E}">
        <p14:creationId xmlns:p14="http://schemas.microsoft.com/office/powerpoint/2010/main" val="1564922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56</a:t>
            </a:fld>
            <a:endParaRPr lang="de-DE"/>
          </a:p>
        </p:txBody>
      </p:sp>
    </p:spTree>
    <p:extLst>
      <p:ext uri="{BB962C8B-B14F-4D97-AF65-F5344CB8AC3E}">
        <p14:creationId xmlns:p14="http://schemas.microsoft.com/office/powerpoint/2010/main" val="96357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3</a:t>
            </a:fld>
            <a:endParaRPr lang="de-DE"/>
          </a:p>
        </p:txBody>
      </p:sp>
    </p:spTree>
    <p:extLst>
      <p:ext uri="{BB962C8B-B14F-4D97-AF65-F5344CB8AC3E}">
        <p14:creationId xmlns:p14="http://schemas.microsoft.com/office/powerpoint/2010/main" val="87368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7</a:t>
            </a:fld>
            <a:endParaRPr lang="de-DE"/>
          </a:p>
        </p:txBody>
      </p:sp>
    </p:spTree>
    <p:extLst>
      <p:ext uri="{BB962C8B-B14F-4D97-AF65-F5344CB8AC3E}">
        <p14:creationId xmlns:p14="http://schemas.microsoft.com/office/powerpoint/2010/main" val="307838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12</a:t>
            </a:fld>
            <a:endParaRPr lang="de-DE"/>
          </a:p>
        </p:txBody>
      </p:sp>
    </p:spTree>
    <p:extLst>
      <p:ext uri="{BB962C8B-B14F-4D97-AF65-F5344CB8AC3E}">
        <p14:creationId xmlns:p14="http://schemas.microsoft.com/office/powerpoint/2010/main" val="123654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19</a:t>
            </a:fld>
            <a:endParaRPr lang="de-DE"/>
          </a:p>
        </p:txBody>
      </p:sp>
    </p:spTree>
    <p:extLst>
      <p:ext uri="{BB962C8B-B14F-4D97-AF65-F5344CB8AC3E}">
        <p14:creationId xmlns:p14="http://schemas.microsoft.com/office/powerpoint/2010/main" val="3833902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32</a:t>
            </a:fld>
            <a:endParaRPr lang="de-DE"/>
          </a:p>
        </p:txBody>
      </p:sp>
    </p:spTree>
    <p:extLst>
      <p:ext uri="{BB962C8B-B14F-4D97-AF65-F5344CB8AC3E}">
        <p14:creationId xmlns:p14="http://schemas.microsoft.com/office/powerpoint/2010/main" val="2175407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36</a:t>
            </a:fld>
            <a:endParaRPr lang="de-DE"/>
          </a:p>
        </p:txBody>
      </p:sp>
    </p:spTree>
    <p:extLst>
      <p:ext uri="{BB962C8B-B14F-4D97-AF65-F5344CB8AC3E}">
        <p14:creationId xmlns:p14="http://schemas.microsoft.com/office/powerpoint/2010/main" val="299523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44</a:t>
            </a:fld>
            <a:endParaRPr lang="de-DE"/>
          </a:p>
        </p:txBody>
      </p:sp>
    </p:spTree>
    <p:extLst>
      <p:ext uri="{BB962C8B-B14F-4D97-AF65-F5344CB8AC3E}">
        <p14:creationId xmlns:p14="http://schemas.microsoft.com/office/powerpoint/2010/main" val="219881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49</a:t>
            </a:fld>
            <a:endParaRPr lang="de-DE"/>
          </a:p>
        </p:txBody>
      </p:sp>
    </p:spTree>
    <p:extLst>
      <p:ext uri="{BB962C8B-B14F-4D97-AF65-F5344CB8AC3E}">
        <p14:creationId xmlns:p14="http://schemas.microsoft.com/office/powerpoint/2010/main" val="20713492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2-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3636000"/>
            <a:ext cx="504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6320350" cy="644792"/>
          </a:xfrm>
          <a:solidFill>
            <a:schemeClr val="accent1"/>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Titel der Präsentation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4191562" cy="644792"/>
          </a:xfrm>
          <a:solidFill>
            <a:schemeClr val="accent1"/>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44" name="Regieanweisung">
            <a:extLst>
              <a:ext uri="{FF2B5EF4-FFF2-40B4-BE49-F238E27FC236}">
                <a16:creationId xmlns:a16="http://schemas.microsoft.com/office/drawing/2014/main" id="{BD9CDD0A-1368-4F46-8672-866D7080458E}"/>
              </a:ext>
            </a:extLst>
          </p:cNvPr>
          <p:cNvGrpSpPr/>
          <p:nvPr userDrawn="1"/>
        </p:nvGrpSpPr>
        <p:grpSpPr>
          <a:xfrm>
            <a:off x="449261" y="0"/>
            <a:ext cx="10746739" cy="7236000"/>
            <a:chOff x="449261" y="0"/>
            <a:chExt cx="10746739" cy="7236000"/>
          </a:xfrm>
        </p:grpSpPr>
        <p:sp>
          <p:nvSpPr>
            <p:cNvPr id="45" name="Regieanweisung">
              <a:extLst>
                <a:ext uri="{FF2B5EF4-FFF2-40B4-BE49-F238E27FC236}">
                  <a16:creationId xmlns:a16="http://schemas.microsoft.com/office/drawing/2014/main" id="{560FFD55-3E28-4D21-83D3-26E82A94F509}"/>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46" name="Regieanweisung">
              <a:extLst>
                <a:ext uri="{FF2B5EF4-FFF2-40B4-BE49-F238E27FC236}">
                  <a16:creationId xmlns:a16="http://schemas.microsoft.com/office/drawing/2014/main" id="{EC34B320-4C1E-4245-9A41-CCC9ABD7B744}"/>
                </a:ext>
              </a:extLst>
            </p:cNvPr>
            <p:cNvGrpSpPr/>
            <p:nvPr userDrawn="1"/>
          </p:nvGrpSpPr>
          <p:grpSpPr>
            <a:xfrm>
              <a:off x="9252000" y="2579687"/>
              <a:ext cx="1800001" cy="1548574"/>
              <a:chOff x="7667999" y="8675426"/>
              <a:chExt cx="1800001" cy="1548574"/>
            </a:xfrm>
          </p:grpSpPr>
          <p:sp>
            <p:nvSpPr>
              <p:cNvPr id="48" name="Text // Listenebene erhöhen">
                <a:extLst>
                  <a:ext uri="{FF2B5EF4-FFF2-40B4-BE49-F238E27FC236}">
                    <a16:creationId xmlns:a16="http://schemas.microsoft.com/office/drawing/2014/main" id="{B757752A-C1E6-452A-91B8-858E40A3D3BE}"/>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49" name="Text // Listenebene verringern">
                <a:extLst>
                  <a:ext uri="{FF2B5EF4-FFF2-40B4-BE49-F238E27FC236}">
                    <a16:creationId xmlns:a16="http://schemas.microsoft.com/office/drawing/2014/main" id="{400EBAEB-E122-42C8-8E38-D00900C961D2}"/>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50" name="Listenebenen">
                <a:extLst>
                  <a:ext uri="{FF2B5EF4-FFF2-40B4-BE49-F238E27FC236}">
                    <a16:creationId xmlns:a16="http://schemas.microsoft.com/office/drawing/2014/main" id="{B0B9B240-565C-498F-B402-B565B062DF28}"/>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51" name="Bild // Listenebene verringern">
                <a:extLst>
                  <a:ext uri="{FF2B5EF4-FFF2-40B4-BE49-F238E27FC236}">
                    <a16:creationId xmlns:a16="http://schemas.microsoft.com/office/drawing/2014/main" id="{80EB6D53-C1D8-44C2-9009-C09B6B2DB64E}"/>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52" name="Bild // Listenebene erhöhen">
                <a:extLst>
                  <a:ext uri="{FF2B5EF4-FFF2-40B4-BE49-F238E27FC236}">
                    <a16:creationId xmlns:a16="http://schemas.microsoft.com/office/drawing/2014/main" id="{FCE5168F-772A-43BE-8D47-EBF6CAD14199}"/>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47" name="Fußzeile">
              <a:extLst>
                <a:ext uri="{FF2B5EF4-FFF2-40B4-BE49-F238E27FC236}">
                  <a16:creationId xmlns:a16="http://schemas.microsoft.com/office/drawing/2014/main" id="{5989EFAD-B8FB-4939-A268-FBA2A1B06188}"/>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pic>
        <p:nvPicPr>
          <p:cNvPr id="20" name="Grafik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9261" y="449864"/>
            <a:ext cx="2041436" cy="716400"/>
          </a:xfrm>
          <a:prstGeom prst="rect">
            <a:avLst/>
          </a:prstGeom>
        </p:spPr>
      </p:pic>
    </p:spTree>
    <p:extLst>
      <p:ext uri="{BB962C8B-B14F-4D97-AF65-F5344CB8AC3E}">
        <p14:creationId xmlns:p14="http://schemas.microsoft.com/office/powerpoint/2010/main" val="941350155"/>
      </p:ext>
    </p:extLst>
  </p:cSld>
  <p:clrMapOvr>
    <a:masterClrMapping/>
  </p:clrMapOvr>
  <p:extLst>
    <p:ext uri="{DCECCB84-F9BA-43D5-87BE-67443E8EF086}">
      <p15:sldGuideLst xmlns:p15="http://schemas.microsoft.com/office/powerpoint/2012/main">
        <p15:guide id="1" pos="283" userDrawn="1">
          <p15:clr>
            <a:srgbClr val="FBAE40"/>
          </p15:clr>
        </p15:guide>
        <p15:guide id="2" pos="547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folie 2-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9" name="Logo UPD">
            <a:extLst>
              <a:ext uri="{FF2B5EF4-FFF2-40B4-BE49-F238E27FC236}">
                <a16:creationId xmlns:a16="http://schemas.microsoft.com/office/drawing/2014/main" id="{E81273A0-F1FD-4D3C-9023-9330F259261C}"/>
              </a:ext>
            </a:extLst>
          </p:cNvPr>
          <p:cNvSpPr>
            <a:spLocks noChangeAspect="1" noEditPoints="1"/>
          </p:cNvSpPr>
          <p:nvPr userDrawn="1"/>
        </p:nvSpPr>
        <p:spPr bwMode="auto">
          <a:xfrm>
            <a:off x="450850" y="450000"/>
            <a:ext cx="2080800" cy="716264"/>
          </a:xfrm>
          <a:custGeom>
            <a:avLst/>
            <a:gdLst>
              <a:gd name="T0" fmla="*/ 1928 w 5780"/>
              <a:gd name="T1" fmla="*/ 1975 h 1982"/>
              <a:gd name="T2" fmla="*/ 1430 w 5780"/>
              <a:gd name="T3" fmla="*/ 1979 h 1982"/>
              <a:gd name="T4" fmla="*/ 1430 w 5780"/>
              <a:gd name="T5" fmla="*/ 1979 h 1982"/>
              <a:gd name="T6" fmla="*/ 700 w 5780"/>
              <a:gd name="T7" fmla="*/ 1409 h 1982"/>
              <a:gd name="T8" fmla="*/ 1502 w 5780"/>
              <a:gd name="T9" fmla="*/ 1906 h 1982"/>
              <a:gd name="T10" fmla="*/ 1464 w 5780"/>
              <a:gd name="T11" fmla="*/ 1919 h 1982"/>
              <a:gd name="T12" fmla="*/ 5452 w 5780"/>
              <a:gd name="T13" fmla="*/ 883 h 1982"/>
              <a:gd name="T14" fmla="*/ 5769 w 5780"/>
              <a:gd name="T15" fmla="*/ 883 h 1982"/>
              <a:gd name="T16" fmla="*/ 5065 w 5780"/>
              <a:gd name="T17" fmla="*/ 1291 h 1982"/>
              <a:gd name="T18" fmla="*/ 5462 w 5780"/>
              <a:gd name="T19" fmla="*/ 1291 h 1982"/>
              <a:gd name="T20" fmla="*/ 5320 w 5780"/>
              <a:gd name="T21" fmla="*/ 1101 h 1982"/>
              <a:gd name="T22" fmla="*/ 5383 w 5780"/>
              <a:gd name="T23" fmla="*/ 751 h 1982"/>
              <a:gd name="T24" fmla="*/ 5240 w 5780"/>
              <a:gd name="T25" fmla="*/ 751 h 1982"/>
              <a:gd name="T26" fmla="*/ 4884 w 5780"/>
              <a:gd name="T27" fmla="*/ 1291 h 1982"/>
              <a:gd name="T28" fmla="*/ 4603 w 5780"/>
              <a:gd name="T29" fmla="*/ 1291 h 1982"/>
              <a:gd name="T30" fmla="*/ 4502 w 5780"/>
              <a:gd name="T31" fmla="*/ 1148 h 1982"/>
              <a:gd name="T32" fmla="*/ 4455 w 5780"/>
              <a:gd name="T33" fmla="*/ 911 h 1982"/>
              <a:gd name="T34" fmla="*/ 4292 w 5780"/>
              <a:gd name="T35" fmla="*/ 1076 h 1982"/>
              <a:gd name="T36" fmla="*/ 4162 w 5780"/>
              <a:gd name="T37" fmla="*/ 1257 h 1982"/>
              <a:gd name="T38" fmla="*/ 3959 w 5780"/>
              <a:gd name="T39" fmla="*/ 1083 h 1982"/>
              <a:gd name="T40" fmla="*/ 3856 w 5780"/>
              <a:gd name="T41" fmla="*/ 1291 h 1982"/>
              <a:gd name="T42" fmla="*/ 4102 w 5780"/>
              <a:gd name="T43" fmla="*/ 1291 h 1982"/>
              <a:gd name="T44" fmla="*/ 3856 w 5780"/>
              <a:gd name="T45" fmla="*/ 881 h 1982"/>
              <a:gd name="T46" fmla="*/ 3502 w 5780"/>
              <a:gd name="T47" fmla="*/ 1224 h 1982"/>
              <a:gd name="T48" fmla="*/ 3500 w 5780"/>
              <a:gd name="T49" fmla="*/ 882 h 1982"/>
              <a:gd name="T50" fmla="*/ 3691 w 5780"/>
              <a:gd name="T51" fmla="*/ 1291 h 1982"/>
              <a:gd name="T52" fmla="*/ 3159 w 5780"/>
              <a:gd name="T53" fmla="*/ 1181 h 1982"/>
              <a:gd name="T54" fmla="*/ 3196 w 5780"/>
              <a:gd name="T55" fmla="*/ 1293 h 1982"/>
              <a:gd name="T56" fmla="*/ 2819 w 5780"/>
              <a:gd name="T57" fmla="*/ 818 h 1982"/>
              <a:gd name="T58" fmla="*/ 2621 w 5780"/>
              <a:gd name="T59" fmla="*/ 1034 h 1982"/>
              <a:gd name="T60" fmla="*/ 2373 w 5780"/>
              <a:gd name="T61" fmla="*/ 818 h 1982"/>
              <a:gd name="T62" fmla="*/ 2445 w 5780"/>
              <a:gd name="T63" fmla="*/ 928 h 1982"/>
              <a:gd name="T64" fmla="*/ 2252 w 5780"/>
              <a:gd name="T65" fmla="*/ 818 h 1982"/>
              <a:gd name="T66" fmla="*/ 2004 w 5780"/>
              <a:gd name="T67" fmla="*/ 818 h 1982"/>
              <a:gd name="T68" fmla="*/ 5711 w 5780"/>
              <a:gd name="T69" fmla="*/ 1975 h 1982"/>
              <a:gd name="T70" fmla="*/ 5643 w 5780"/>
              <a:gd name="T71" fmla="*/ 1854 h 1982"/>
              <a:gd name="T72" fmla="*/ 5468 w 5780"/>
              <a:gd name="T73" fmla="*/ 1975 h 1982"/>
              <a:gd name="T74" fmla="*/ 5629 w 5780"/>
              <a:gd name="T75" fmla="*/ 1975 h 1982"/>
              <a:gd name="T76" fmla="*/ 5261 w 5780"/>
              <a:gd name="T77" fmla="*/ 1637 h 1982"/>
              <a:gd name="T78" fmla="*/ 5040 w 5780"/>
              <a:gd name="T79" fmla="*/ 1770 h 1982"/>
              <a:gd name="T80" fmla="*/ 5179 w 5780"/>
              <a:gd name="T81" fmla="*/ 1638 h 1982"/>
              <a:gd name="T82" fmla="*/ 5083 w 5780"/>
              <a:gd name="T83" fmla="*/ 1565 h 1982"/>
              <a:gd name="T84" fmla="*/ 4643 w 5780"/>
              <a:gd name="T85" fmla="*/ 1982 h 1982"/>
              <a:gd name="T86" fmla="*/ 4639 w 5780"/>
              <a:gd name="T87" fmla="*/ 1555 h 1982"/>
              <a:gd name="T88" fmla="*/ 4264 w 5780"/>
              <a:gd name="T89" fmla="*/ 1525 h 1982"/>
              <a:gd name="T90" fmla="*/ 4337 w 5780"/>
              <a:gd name="T91" fmla="*/ 1841 h 1982"/>
              <a:gd name="T92" fmla="*/ 4162 w 5780"/>
              <a:gd name="T93" fmla="*/ 1760 h 1982"/>
              <a:gd name="T94" fmla="*/ 4158 w 5780"/>
              <a:gd name="T95" fmla="*/ 1695 h 1982"/>
              <a:gd name="T96" fmla="*/ 4235 w 5780"/>
              <a:gd name="T97" fmla="*/ 1630 h 1982"/>
              <a:gd name="T98" fmla="*/ 3731 w 5780"/>
              <a:gd name="T99" fmla="*/ 1501 h 1982"/>
              <a:gd name="T100" fmla="*/ 3694 w 5780"/>
              <a:gd name="T101" fmla="*/ 1785 h 1982"/>
              <a:gd name="T102" fmla="*/ 3781 w 5780"/>
              <a:gd name="T103" fmla="*/ 1695 h 1982"/>
              <a:gd name="T104" fmla="*/ 3802 w 5780"/>
              <a:gd name="T105" fmla="*/ 1638 h 1982"/>
              <a:gd name="T106" fmla="*/ 3433 w 5780"/>
              <a:gd name="T107" fmla="*/ 1760 h 1982"/>
              <a:gd name="T108" fmla="*/ 3471 w 5780"/>
              <a:gd name="T109" fmla="*/ 1501 h 1982"/>
              <a:gd name="T110" fmla="*/ 3032 w 5780"/>
              <a:gd name="T111" fmla="*/ 1568 h 1982"/>
              <a:gd name="T112" fmla="*/ 3033 w 5780"/>
              <a:gd name="T113" fmla="*/ 1908 h 1982"/>
              <a:gd name="T114" fmla="*/ 2827 w 5780"/>
              <a:gd name="T115" fmla="*/ 1564 h 1982"/>
              <a:gd name="T116" fmla="*/ 2507 w 5780"/>
              <a:gd name="T117" fmla="*/ 1501 h 1982"/>
              <a:gd name="T118" fmla="*/ 2533 w 5780"/>
              <a:gd name="T119" fmla="*/ 1850 h 1982"/>
              <a:gd name="T120" fmla="*/ 2459 w 5780"/>
              <a:gd name="T121" fmla="*/ 1579 h 1982"/>
              <a:gd name="T122" fmla="*/ 2006 w 5780"/>
              <a:gd name="T123" fmla="*/ 1731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80" h="1982">
                <a:moveTo>
                  <a:pt x="2239" y="1643"/>
                </a:moveTo>
                <a:cubicBezTo>
                  <a:pt x="2239" y="1591"/>
                  <a:pt x="2216" y="1549"/>
                  <a:pt x="2174" y="1524"/>
                </a:cubicBezTo>
                <a:cubicBezTo>
                  <a:pt x="2148" y="1508"/>
                  <a:pt x="2123" y="1501"/>
                  <a:pt x="2054" y="1501"/>
                </a:cubicBezTo>
                <a:lnTo>
                  <a:pt x="1928" y="1501"/>
                </a:lnTo>
                <a:lnTo>
                  <a:pt x="1928" y="1975"/>
                </a:lnTo>
                <a:lnTo>
                  <a:pt x="2006" y="1975"/>
                </a:lnTo>
                <a:lnTo>
                  <a:pt x="2006" y="1794"/>
                </a:lnTo>
                <a:lnTo>
                  <a:pt x="2086" y="1794"/>
                </a:lnTo>
                <a:cubicBezTo>
                  <a:pt x="2171" y="1794"/>
                  <a:pt x="2239" y="1736"/>
                  <a:pt x="2239" y="1643"/>
                </a:cubicBezTo>
                <a:close/>
                <a:moveTo>
                  <a:pt x="1430" y="1979"/>
                </a:moveTo>
                <a:lnTo>
                  <a:pt x="0" y="1979"/>
                </a:lnTo>
                <a:lnTo>
                  <a:pt x="0" y="1397"/>
                </a:lnTo>
                <a:lnTo>
                  <a:pt x="299" y="1164"/>
                </a:lnTo>
                <a:lnTo>
                  <a:pt x="299" y="1747"/>
                </a:lnTo>
                <a:lnTo>
                  <a:pt x="1430" y="1979"/>
                </a:lnTo>
                <a:close/>
                <a:moveTo>
                  <a:pt x="700" y="583"/>
                </a:moveTo>
                <a:lnTo>
                  <a:pt x="413" y="815"/>
                </a:lnTo>
                <a:lnTo>
                  <a:pt x="413" y="1641"/>
                </a:lnTo>
                <a:lnTo>
                  <a:pt x="1438" y="1945"/>
                </a:lnTo>
                <a:lnTo>
                  <a:pt x="700" y="1409"/>
                </a:lnTo>
                <a:lnTo>
                  <a:pt x="700" y="583"/>
                </a:lnTo>
                <a:close/>
                <a:moveTo>
                  <a:pt x="1502" y="815"/>
                </a:moveTo>
                <a:lnTo>
                  <a:pt x="1227" y="594"/>
                </a:lnTo>
                <a:lnTo>
                  <a:pt x="1227" y="1025"/>
                </a:lnTo>
                <a:lnTo>
                  <a:pt x="1502" y="1906"/>
                </a:lnTo>
                <a:lnTo>
                  <a:pt x="1502" y="815"/>
                </a:lnTo>
                <a:close/>
                <a:moveTo>
                  <a:pt x="1112" y="0"/>
                </a:moveTo>
                <a:lnTo>
                  <a:pt x="815" y="233"/>
                </a:lnTo>
                <a:lnTo>
                  <a:pt x="815" y="1316"/>
                </a:lnTo>
                <a:lnTo>
                  <a:pt x="1464" y="1919"/>
                </a:lnTo>
                <a:lnTo>
                  <a:pt x="1112" y="1107"/>
                </a:lnTo>
                <a:lnTo>
                  <a:pt x="1112" y="0"/>
                </a:lnTo>
                <a:close/>
                <a:moveTo>
                  <a:pt x="5780" y="818"/>
                </a:moveTo>
                <a:lnTo>
                  <a:pt x="5452" y="818"/>
                </a:lnTo>
                <a:lnTo>
                  <a:pt x="5452" y="883"/>
                </a:lnTo>
                <a:lnTo>
                  <a:pt x="5572" y="883"/>
                </a:lnTo>
                <a:lnTo>
                  <a:pt x="5572" y="1291"/>
                </a:lnTo>
                <a:lnTo>
                  <a:pt x="5650" y="1291"/>
                </a:lnTo>
                <a:lnTo>
                  <a:pt x="5650" y="883"/>
                </a:lnTo>
                <a:lnTo>
                  <a:pt x="5769" y="883"/>
                </a:lnTo>
                <a:lnTo>
                  <a:pt x="5780" y="818"/>
                </a:lnTo>
                <a:close/>
                <a:moveTo>
                  <a:pt x="5462" y="1291"/>
                </a:moveTo>
                <a:lnTo>
                  <a:pt x="5311" y="817"/>
                </a:lnTo>
                <a:lnTo>
                  <a:pt x="5220" y="817"/>
                </a:lnTo>
                <a:lnTo>
                  <a:pt x="5065" y="1291"/>
                </a:lnTo>
                <a:lnTo>
                  <a:pt x="5146" y="1291"/>
                </a:lnTo>
                <a:lnTo>
                  <a:pt x="5184" y="1166"/>
                </a:lnTo>
                <a:lnTo>
                  <a:pt x="5338" y="1166"/>
                </a:lnTo>
                <a:lnTo>
                  <a:pt x="5376" y="1291"/>
                </a:lnTo>
                <a:lnTo>
                  <a:pt x="5462" y="1291"/>
                </a:lnTo>
                <a:close/>
                <a:moveTo>
                  <a:pt x="5320" y="1101"/>
                </a:moveTo>
                <a:lnTo>
                  <a:pt x="5204" y="1101"/>
                </a:lnTo>
                <a:cubicBezTo>
                  <a:pt x="5214" y="1069"/>
                  <a:pt x="5263" y="895"/>
                  <a:pt x="5263" y="895"/>
                </a:cubicBezTo>
                <a:lnTo>
                  <a:pt x="5264" y="895"/>
                </a:lnTo>
                <a:cubicBezTo>
                  <a:pt x="5267" y="914"/>
                  <a:pt x="5315" y="1090"/>
                  <a:pt x="5320" y="1101"/>
                </a:cubicBezTo>
                <a:close/>
                <a:moveTo>
                  <a:pt x="5383" y="751"/>
                </a:moveTo>
                <a:cubicBezTo>
                  <a:pt x="5383" y="724"/>
                  <a:pt x="5362" y="703"/>
                  <a:pt x="5338" y="703"/>
                </a:cubicBezTo>
                <a:cubicBezTo>
                  <a:pt x="5312" y="703"/>
                  <a:pt x="5291" y="724"/>
                  <a:pt x="5291" y="751"/>
                </a:cubicBezTo>
                <a:cubicBezTo>
                  <a:pt x="5291" y="777"/>
                  <a:pt x="5312" y="798"/>
                  <a:pt x="5337" y="798"/>
                </a:cubicBezTo>
                <a:cubicBezTo>
                  <a:pt x="5362" y="798"/>
                  <a:pt x="5383" y="777"/>
                  <a:pt x="5383" y="751"/>
                </a:cubicBezTo>
                <a:close/>
                <a:moveTo>
                  <a:pt x="5240" y="751"/>
                </a:moveTo>
                <a:cubicBezTo>
                  <a:pt x="5240" y="724"/>
                  <a:pt x="5219" y="703"/>
                  <a:pt x="5194" y="703"/>
                </a:cubicBezTo>
                <a:cubicBezTo>
                  <a:pt x="5169" y="703"/>
                  <a:pt x="5148" y="724"/>
                  <a:pt x="5148" y="751"/>
                </a:cubicBezTo>
                <a:cubicBezTo>
                  <a:pt x="5148" y="777"/>
                  <a:pt x="5169" y="798"/>
                  <a:pt x="5194" y="798"/>
                </a:cubicBezTo>
                <a:cubicBezTo>
                  <a:pt x="5219" y="798"/>
                  <a:pt x="5240" y="777"/>
                  <a:pt x="5240" y="751"/>
                </a:cubicBezTo>
                <a:close/>
                <a:moveTo>
                  <a:pt x="5092" y="818"/>
                </a:moveTo>
                <a:lnTo>
                  <a:pt x="4764" y="818"/>
                </a:lnTo>
                <a:lnTo>
                  <a:pt x="4764" y="883"/>
                </a:lnTo>
                <a:lnTo>
                  <a:pt x="4884" y="883"/>
                </a:lnTo>
                <a:lnTo>
                  <a:pt x="4884" y="1291"/>
                </a:lnTo>
                <a:lnTo>
                  <a:pt x="4962" y="1291"/>
                </a:lnTo>
                <a:lnTo>
                  <a:pt x="4962" y="883"/>
                </a:lnTo>
                <a:lnTo>
                  <a:pt x="5081" y="883"/>
                </a:lnTo>
                <a:lnTo>
                  <a:pt x="5092" y="818"/>
                </a:lnTo>
                <a:close/>
                <a:moveTo>
                  <a:pt x="4603" y="1291"/>
                </a:moveTo>
                <a:lnTo>
                  <a:pt x="4684" y="1291"/>
                </a:lnTo>
                <a:lnTo>
                  <a:pt x="4684" y="818"/>
                </a:lnTo>
                <a:lnTo>
                  <a:pt x="4603" y="818"/>
                </a:lnTo>
                <a:lnTo>
                  <a:pt x="4603" y="1291"/>
                </a:lnTo>
                <a:close/>
                <a:moveTo>
                  <a:pt x="4502" y="1148"/>
                </a:moveTo>
                <a:cubicBezTo>
                  <a:pt x="4502" y="1077"/>
                  <a:pt x="4454" y="1033"/>
                  <a:pt x="4386" y="1013"/>
                </a:cubicBezTo>
                <a:lnTo>
                  <a:pt x="4330" y="997"/>
                </a:lnTo>
                <a:cubicBezTo>
                  <a:pt x="4283" y="983"/>
                  <a:pt x="4267" y="968"/>
                  <a:pt x="4267" y="939"/>
                </a:cubicBezTo>
                <a:cubicBezTo>
                  <a:pt x="4267" y="900"/>
                  <a:pt x="4297" y="874"/>
                  <a:pt x="4344" y="874"/>
                </a:cubicBezTo>
                <a:cubicBezTo>
                  <a:pt x="4382" y="874"/>
                  <a:pt x="4412" y="885"/>
                  <a:pt x="4455" y="911"/>
                </a:cubicBezTo>
                <a:lnTo>
                  <a:pt x="4491" y="855"/>
                </a:lnTo>
                <a:cubicBezTo>
                  <a:pt x="4449" y="826"/>
                  <a:pt x="4395" y="810"/>
                  <a:pt x="4341" y="810"/>
                </a:cubicBezTo>
                <a:cubicBezTo>
                  <a:pt x="4246" y="810"/>
                  <a:pt x="4180" y="867"/>
                  <a:pt x="4180" y="950"/>
                </a:cubicBezTo>
                <a:cubicBezTo>
                  <a:pt x="4180" y="978"/>
                  <a:pt x="4187" y="1000"/>
                  <a:pt x="4200" y="1019"/>
                </a:cubicBezTo>
                <a:cubicBezTo>
                  <a:pt x="4218" y="1046"/>
                  <a:pt x="4249" y="1064"/>
                  <a:pt x="4292" y="1076"/>
                </a:cubicBezTo>
                <a:lnTo>
                  <a:pt x="4343" y="1090"/>
                </a:lnTo>
                <a:cubicBezTo>
                  <a:pt x="4391" y="1104"/>
                  <a:pt x="4413" y="1126"/>
                  <a:pt x="4413" y="1161"/>
                </a:cubicBezTo>
                <a:cubicBezTo>
                  <a:pt x="4413" y="1208"/>
                  <a:pt x="4378" y="1236"/>
                  <a:pt x="4320" y="1236"/>
                </a:cubicBezTo>
                <a:cubicBezTo>
                  <a:pt x="4272" y="1236"/>
                  <a:pt x="4234" y="1222"/>
                  <a:pt x="4192" y="1197"/>
                </a:cubicBezTo>
                <a:lnTo>
                  <a:pt x="4162" y="1257"/>
                </a:lnTo>
                <a:cubicBezTo>
                  <a:pt x="4209" y="1285"/>
                  <a:pt x="4263" y="1300"/>
                  <a:pt x="4317" y="1300"/>
                </a:cubicBezTo>
                <a:cubicBezTo>
                  <a:pt x="4438" y="1300"/>
                  <a:pt x="4502" y="1227"/>
                  <a:pt x="4502" y="1148"/>
                </a:cubicBezTo>
                <a:close/>
                <a:moveTo>
                  <a:pt x="4102" y="1291"/>
                </a:moveTo>
                <a:lnTo>
                  <a:pt x="4032" y="1177"/>
                </a:lnTo>
                <a:cubicBezTo>
                  <a:pt x="4008" y="1138"/>
                  <a:pt x="3976" y="1092"/>
                  <a:pt x="3959" y="1083"/>
                </a:cubicBezTo>
                <a:cubicBezTo>
                  <a:pt x="4033" y="1083"/>
                  <a:pt x="4077" y="1021"/>
                  <a:pt x="4077" y="953"/>
                </a:cubicBezTo>
                <a:cubicBezTo>
                  <a:pt x="4077" y="879"/>
                  <a:pt x="4029" y="818"/>
                  <a:pt x="3923" y="818"/>
                </a:cubicBezTo>
                <a:lnTo>
                  <a:pt x="3779" y="818"/>
                </a:lnTo>
                <a:lnTo>
                  <a:pt x="3779" y="1291"/>
                </a:lnTo>
                <a:lnTo>
                  <a:pt x="3856" y="1291"/>
                </a:lnTo>
                <a:lnTo>
                  <a:pt x="3856" y="1086"/>
                </a:lnTo>
                <a:cubicBezTo>
                  <a:pt x="3871" y="1087"/>
                  <a:pt x="3878" y="1092"/>
                  <a:pt x="3887" y="1101"/>
                </a:cubicBezTo>
                <a:cubicBezTo>
                  <a:pt x="3913" y="1127"/>
                  <a:pt x="3935" y="1159"/>
                  <a:pt x="3967" y="1218"/>
                </a:cubicBezTo>
                <a:lnTo>
                  <a:pt x="4008" y="1291"/>
                </a:lnTo>
                <a:lnTo>
                  <a:pt x="4102" y="1291"/>
                </a:lnTo>
                <a:close/>
                <a:moveTo>
                  <a:pt x="3995" y="954"/>
                </a:moveTo>
                <a:cubicBezTo>
                  <a:pt x="3995" y="978"/>
                  <a:pt x="3986" y="998"/>
                  <a:pt x="3974" y="1011"/>
                </a:cubicBezTo>
                <a:cubicBezTo>
                  <a:pt x="3959" y="1025"/>
                  <a:pt x="3937" y="1031"/>
                  <a:pt x="3896" y="1031"/>
                </a:cubicBezTo>
                <a:lnTo>
                  <a:pt x="3856" y="1031"/>
                </a:lnTo>
                <a:lnTo>
                  <a:pt x="3856" y="881"/>
                </a:lnTo>
                <a:lnTo>
                  <a:pt x="3899" y="881"/>
                </a:lnTo>
                <a:cubicBezTo>
                  <a:pt x="3969" y="881"/>
                  <a:pt x="3995" y="906"/>
                  <a:pt x="3995" y="954"/>
                </a:cubicBezTo>
                <a:close/>
                <a:moveTo>
                  <a:pt x="3691" y="1291"/>
                </a:moveTo>
                <a:lnTo>
                  <a:pt x="3691" y="1224"/>
                </a:lnTo>
                <a:lnTo>
                  <a:pt x="3502" y="1224"/>
                </a:lnTo>
                <a:lnTo>
                  <a:pt x="3502" y="1076"/>
                </a:lnTo>
                <a:lnTo>
                  <a:pt x="3646" y="1076"/>
                </a:lnTo>
                <a:lnTo>
                  <a:pt x="3646" y="1011"/>
                </a:lnTo>
                <a:lnTo>
                  <a:pt x="3500" y="1011"/>
                </a:lnTo>
                <a:lnTo>
                  <a:pt x="3500" y="882"/>
                </a:lnTo>
                <a:lnTo>
                  <a:pt x="3674" y="882"/>
                </a:lnTo>
                <a:lnTo>
                  <a:pt x="3684" y="818"/>
                </a:lnTo>
                <a:lnTo>
                  <a:pt x="3422" y="818"/>
                </a:lnTo>
                <a:lnTo>
                  <a:pt x="3422" y="1291"/>
                </a:lnTo>
                <a:lnTo>
                  <a:pt x="3691" y="1291"/>
                </a:lnTo>
                <a:close/>
                <a:moveTo>
                  <a:pt x="3358" y="818"/>
                </a:moveTo>
                <a:lnTo>
                  <a:pt x="3276" y="818"/>
                </a:lnTo>
                <a:lnTo>
                  <a:pt x="3189" y="1082"/>
                </a:lnTo>
                <a:cubicBezTo>
                  <a:pt x="3166" y="1152"/>
                  <a:pt x="3161" y="1181"/>
                  <a:pt x="3161" y="1181"/>
                </a:cubicBezTo>
                <a:lnTo>
                  <a:pt x="3159" y="1181"/>
                </a:lnTo>
                <a:cubicBezTo>
                  <a:pt x="3159" y="1181"/>
                  <a:pt x="3154" y="1146"/>
                  <a:pt x="3135" y="1086"/>
                </a:cubicBezTo>
                <a:lnTo>
                  <a:pt x="3049" y="818"/>
                </a:lnTo>
                <a:lnTo>
                  <a:pt x="2963" y="818"/>
                </a:lnTo>
                <a:lnTo>
                  <a:pt x="3122" y="1293"/>
                </a:lnTo>
                <a:lnTo>
                  <a:pt x="3196" y="1293"/>
                </a:lnTo>
                <a:lnTo>
                  <a:pt x="3358" y="818"/>
                </a:lnTo>
                <a:close/>
                <a:moveTo>
                  <a:pt x="2819" y="1291"/>
                </a:moveTo>
                <a:lnTo>
                  <a:pt x="2900" y="1291"/>
                </a:lnTo>
                <a:lnTo>
                  <a:pt x="2900" y="818"/>
                </a:lnTo>
                <a:lnTo>
                  <a:pt x="2819" y="818"/>
                </a:lnTo>
                <a:lnTo>
                  <a:pt x="2819" y="1291"/>
                </a:lnTo>
                <a:close/>
                <a:moveTo>
                  <a:pt x="2694" y="1291"/>
                </a:moveTo>
                <a:lnTo>
                  <a:pt x="2694" y="818"/>
                </a:lnTo>
                <a:lnTo>
                  <a:pt x="2620" y="818"/>
                </a:lnTo>
                <a:lnTo>
                  <a:pt x="2621" y="1034"/>
                </a:lnTo>
                <a:cubicBezTo>
                  <a:pt x="2621" y="1077"/>
                  <a:pt x="2626" y="1144"/>
                  <a:pt x="2628" y="1168"/>
                </a:cubicBezTo>
                <a:lnTo>
                  <a:pt x="2626" y="1170"/>
                </a:lnTo>
                <a:cubicBezTo>
                  <a:pt x="2620" y="1149"/>
                  <a:pt x="2599" y="1092"/>
                  <a:pt x="2577" y="1049"/>
                </a:cubicBezTo>
                <a:lnTo>
                  <a:pt x="2462" y="818"/>
                </a:lnTo>
                <a:lnTo>
                  <a:pt x="2373" y="818"/>
                </a:lnTo>
                <a:lnTo>
                  <a:pt x="2373" y="1291"/>
                </a:lnTo>
                <a:lnTo>
                  <a:pt x="2451" y="1291"/>
                </a:lnTo>
                <a:lnTo>
                  <a:pt x="2448" y="1062"/>
                </a:lnTo>
                <a:cubicBezTo>
                  <a:pt x="2447" y="1020"/>
                  <a:pt x="2447" y="970"/>
                  <a:pt x="2443" y="930"/>
                </a:cubicBezTo>
                <a:lnTo>
                  <a:pt x="2445" y="928"/>
                </a:lnTo>
                <a:cubicBezTo>
                  <a:pt x="2454" y="956"/>
                  <a:pt x="2480" y="1016"/>
                  <a:pt x="2505" y="1068"/>
                </a:cubicBezTo>
                <a:lnTo>
                  <a:pt x="2611" y="1291"/>
                </a:lnTo>
                <a:lnTo>
                  <a:pt x="2694" y="1291"/>
                </a:lnTo>
                <a:close/>
                <a:moveTo>
                  <a:pt x="2252" y="1158"/>
                </a:moveTo>
                <a:lnTo>
                  <a:pt x="2252" y="818"/>
                </a:lnTo>
                <a:lnTo>
                  <a:pt x="2173" y="818"/>
                </a:lnTo>
                <a:lnTo>
                  <a:pt x="2173" y="1136"/>
                </a:lnTo>
                <a:cubicBezTo>
                  <a:pt x="2173" y="1198"/>
                  <a:pt x="2145" y="1232"/>
                  <a:pt x="2088" y="1232"/>
                </a:cubicBezTo>
                <a:cubicBezTo>
                  <a:pt x="2030" y="1232"/>
                  <a:pt x="2004" y="1208"/>
                  <a:pt x="2004" y="1136"/>
                </a:cubicBezTo>
                <a:lnTo>
                  <a:pt x="2004" y="818"/>
                </a:lnTo>
                <a:lnTo>
                  <a:pt x="1924" y="818"/>
                </a:lnTo>
                <a:lnTo>
                  <a:pt x="1924" y="1159"/>
                </a:lnTo>
                <a:cubicBezTo>
                  <a:pt x="1924" y="1235"/>
                  <a:pt x="1963" y="1299"/>
                  <a:pt x="2088" y="1299"/>
                </a:cubicBezTo>
                <a:cubicBezTo>
                  <a:pt x="2192" y="1299"/>
                  <a:pt x="2252" y="1245"/>
                  <a:pt x="2252" y="1158"/>
                </a:cubicBezTo>
                <a:close/>
                <a:moveTo>
                  <a:pt x="5711" y="1975"/>
                </a:moveTo>
                <a:lnTo>
                  <a:pt x="5711" y="1501"/>
                </a:lnTo>
                <a:lnTo>
                  <a:pt x="5637" y="1501"/>
                </a:lnTo>
                <a:lnTo>
                  <a:pt x="5638" y="1718"/>
                </a:lnTo>
                <a:cubicBezTo>
                  <a:pt x="5638" y="1761"/>
                  <a:pt x="5643" y="1828"/>
                  <a:pt x="5645" y="1852"/>
                </a:cubicBezTo>
                <a:lnTo>
                  <a:pt x="5643" y="1854"/>
                </a:lnTo>
                <a:cubicBezTo>
                  <a:pt x="5637" y="1832"/>
                  <a:pt x="5616" y="1776"/>
                  <a:pt x="5595" y="1733"/>
                </a:cubicBezTo>
                <a:lnTo>
                  <a:pt x="5480" y="1501"/>
                </a:lnTo>
                <a:lnTo>
                  <a:pt x="5391" y="1501"/>
                </a:lnTo>
                <a:lnTo>
                  <a:pt x="5391" y="1975"/>
                </a:lnTo>
                <a:lnTo>
                  <a:pt x="5468" y="1975"/>
                </a:lnTo>
                <a:lnTo>
                  <a:pt x="5465" y="1746"/>
                </a:lnTo>
                <a:cubicBezTo>
                  <a:pt x="5465" y="1704"/>
                  <a:pt x="5464" y="1654"/>
                  <a:pt x="5460" y="1614"/>
                </a:cubicBezTo>
                <a:lnTo>
                  <a:pt x="5463" y="1612"/>
                </a:lnTo>
                <a:cubicBezTo>
                  <a:pt x="5471" y="1640"/>
                  <a:pt x="5497" y="1700"/>
                  <a:pt x="5523" y="1752"/>
                </a:cubicBezTo>
                <a:lnTo>
                  <a:pt x="5629" y="1975"/>
                </a:lnTo>
                <a:lnTo>
                  <a:pt x="5711" y="1975"/>
                </a:lnTo>
                <a:close/>
                <a:moveTo>
                  <a:pt x="5286" y="1975"/>
                </a:moveTo>
                <a:lnTo>
                  <a:pt x="5216" y="1861"/>
                </a:lnTo>
                <a:cubicBezTo>
                  <a:pt x="5192" y="1822"/>
                  <a:pt x="5160" y="1776"/>
                  <a:pt x="5143" y="1767"/>
                </a:cubicBezTo>
                <a:cubicBezTo>
                  <a:pt x="5217" y="1767"/>
                  <a:pt x="5261" y="1705"/>
                  <a:pt x="5261" y="1637"/>
                </a:cubicBezTo>
                <a:cubicBezTo>
                  <a:pt x="5261" y="1563"/>
                  <a:pt x="5213" y="1501"/>
                  <a:pt x="5107" y="1501"/>
                </a:cubicBezTo>
                <a:lnTo>
                  <a:pt x="4962" y="1501"/>
                </a:lnTo>
                <a:lnTo>
                  <a:pt x="4962" y="1975"/>
                </a:lnTo>
                <a:lnTo>
                  <a:pt x="5040" y="1975"/>
                </a:lnTo>
                <a:lnTo>
                  <a:pt x="5040" y="1770"/>
                </a:lnTo>
                <a:cubicBezTo>
                  <a:pt x="5055" y="1771"/>
                  <a:pt x="5062" y="1776"/>
                  <a:pt x="5070" y="1785"/>
                </a:cubicBezTo>
                <a:cubicBezTo>
                  <a:pt x="5096" y="1811"/>
                  <a:pt x="5118" y="1843"/>
                  <a:pt x="5151" y="1902"/>
                </a:cubicBezTo>
                <a:lnTo>
                  <a:pt x="5192" y="1975"/>
                </a:lnTo>
                <a:lnTo>
                  <a:pt x="5286" y="1975"/>
                </a:lnTo>
                <a:close/>
                <a:moveTo>
                  <a:pt x="5179" y="1638"/>
                </a:moveTo>
                <a:cubicBezTo>
                  <a:pt x="5179" y="1662"/>
                  <a:pt x="5170" y="1682"/>
                  <a:pt x="5157" y="1695"/>
                </a:cubicBezTo>
                <a:cubicBezTo>
                  <a:pt x="5143" y="1709"/>
                  <a:pt x="5121" y="1715"/>
                  <a:pt x="5080" y="1715"/>
                </a:cubicBezTo>
                <a:lnTo>
                  <a:pt x="5040" y="1715"/>
                </a:lnTo>
                <a:lnTo>
                  <a:pt x="5040" y="1565"/>
                </a:lnTo>
                <a:lnTo>
                  <a:pt x="5083" y="1565"/>
                </a:lnTo>
                <a:cubicBezTo>
                  <a:pt x="5153" y="1565"/>
                  <a:pt x="5179" y="1590"/>
                  <a:pt x="5179" y="1638"/>
                </a:cubicBezTo>
                <a:close/>
                <a:moveTo>
                  <a:pt x="4837" y="1739"/>
                </a:moveTo>
                <a:cubicBezTo>
                  <a:pt x="4837" y="1601"/>
                  <a:pt x="4773" y="1495"/>
                  <a:pt x="4639" y="1495"/>
                </a:cubicBezTo>
                <a:cubicBezTo>
                  <a:pt x="4521" y="1495"/>
                  <a:pt x="4442" y="1582"/>
                  <a:pt x="4442" y="1738"/>
                </a:cubicBezTo>
                <a:cubicBezTo>
                  <a:pt x="4442" y="1878"/>
                  <a:pt x="4508" y="1982"/>
                  <a:pt x="4643" y="1982"/>
                </a:cubicBezTo>
                <a:cubicBezTo>
                  <a:pt x="4766" y="1982"/>
                  <a:pt x="4837" y="1886"/>
                  <a:pt x="4837" y="1739"/>
                </a:cubicBezTo>
                <a:close/>
                <a:moveTo>
                  <a:pt x="4747" y="1744"/>
                </a:moveTo>
                <a:cubicBezTo>
                  <a:pt x="4747" y="1871"/>
                  <a:pt x="4711" y="1923"/>
                  <a:pt x="4641" y="1923"/>
                </a:cubicBezTo>
                <a:cubicBezTo>
                  <a:pt x="4560" y="1923"/>
                  <a:pt x="4529" y="1855"/>
                  <a:pt x="4529" y="1733"/>
                </a:cubicBezTo>
                <a:cubicBezTo>
                  <a:pt x="4529" y="1620"/>
                  <a:pt x="4559" y="1555"/>
                  <a:pt x="4639" y="1555"/>
                </a:cubicBezTo>
                <a:cubicBezTo>
                  <a:pt x="4724" y="1555"/>
                  <a:pt x="4747" y="1628"/>
                  <a:pt x="4747" y="1744"/>
                </a:cubicBezTo>
                <a:close/>
                <a:moveTo>
                  <a:pt x="4337" y="1841"/>
                </a:moveTo>
                <a:cubicBezTo>
                  <a:pt x="4337" y="1793"/>
                  <a:pt x="4315" y="1740"/>
                  <a:pt x="4236" y="1721"/>
                </a:cubicBezTo>
                <a:cubicBezTo>
                  <a:pt x="4289" y="1706"/>
                  <a:pt x="4318" y="1668"/>
                  <a:pt x="4318" y="1618"/>
                </a:cubicBezTo>
                <a:cubicBezTo>
                  <a:pt x="4318" y="1578"/>
                  <a:pt x="4300" y="1547"/>
                  <a:pt x="4264" y="1525"/>
                </a:cubicBezTo>
                <a:cubicBezTo>
                  <a:pt x="4235" y="1506"/>
                  <a:pt x="4210" y="1501"/>
                  <a:pt x="4140" y="1501"/>
                </a:cubicBezTo>
                <a:lnTo>
                  <a:pt x="4015" y="1501"/>
                </a:lnTo>
                <a:lnTo>
                  <a:pt x="4015" y="1975"/>
                </a:lnTo>
                <a:lnTo>
                  <a:pt x="4152" y="1975"/>
                </a:lnTo>
                <a:cubicBezTo>
                  <a:pt x="4272" y="1975"/>
                  <a:pt x="4337" y="1934"/>
                  <a:pt x="4337" y="1841"/>
                </a:cubicBezTo>
                <a:close/>
                <a:moveTo>
                  <a:pt x="4250" y="1833"/>
                </a:moveTo>
                <a:cubicBezTo>
                  <a:pt x="4250" y="1876"/>
                  <a:pt x="4224" y="1910"/>
                  <a:pt x="4164" y="1910"/>
                </a:cubicBezTo>
                <a:lnTo>
                  <a:pt x="4093" y="1910"/>
                </a:lnTo>
                <a:lnTo>
                  <a:pt x="4093" y="1760"/>
                </a:lnTo>
                <a:lnTo>
                  <a:pt x="4162" y="1760"/>
                </a:lnTo>
                <a:cubicBezTo>
                  <a:pt x="4184" y="1760"/>
                  <a:pt x="4194" y="1761"/>
                  <a:pt x="4206" y="1764"/>
                </a:cubicBezTo>
                <a:cubicBezTo>
                  <a:pt x="4232" y="1772"/>
                  <a:pt x="4250" y="1800"/>
                  <a:pt x="4250" y="1833"/>
                </a:cubicBezTo>
                <a:close/>
                <a:moveTo>
                  <a:pt x="4235" y="1630"/>
                </a:moveTo>
                <a:cubicBezTo>
                  <a:pt x="4235" y="1642"/>
                  <a:pt x="4231" y="1662"/>
                  <a:pt x="4216" y="1677"/>
                </a:cubicBezTo>
                <a:cubicBezTo>
                  <a:pt x="4201" y="1693"/>
                  <a:pt x="4187" y="1695"/>
                  <a:pt x="4158" y="1695"/>
                </a:cubicBezTo>
                <a:lnTo>
                  <a:pt x="4091" y="1695"/>
                </a:lnTo>
                <a:lnTo>
                  <a:pt x="4091" y="1566"/>
                </a:lnTo>
                <a:lnTo>
                  <a:pt x="4152" y="1566"/>
                </a:lnTo>
                <a:cubicBezTo>
                  <a:pt x="4175" y="1566"/>
                  <a:pt x="4187" y="1568"/>
                  <a:pt x="4197" y="1571"/>
                </a:cubicBezTo>
                <a:cubicBezTo>
                  <a:pt x="4219" y="1579"/>
                  <a:pt x="4235" y="1603"/>
                  <a:pt x="4235" y="1630"/>
                </a:cubicBezTo>
                <a:close/>
                <a:moveTo>
                  <a:pt x="3910" y="1975"/>
                </a:moveTo>
                <a:lnTo>
                  <a:pt x="3840" y="1861"/>
                </a:lnTo>
                <a:cubicBezTo>
                  <a:pt x="3815" y="1822"/>
                  <a:pt x="3784" y="1776"/>
                  <a:pt x="3767" y="1767"/>
                </a:cubicBezTo>
                <a:cubicBezTo>
                  <a:pt x="3841" y="1767"/>
                  <a:pt x="3885" y="1705"/>
                  <a:pt x="3885" y="1637"/>
                </a:cubicBezTo>
                <a:cubicBezTo>
                  <a:pt x="3885" y="1563"/>
                  <a:pt x="3837" y="1501"/>
                  <a:pt x="3731" y="1501"/>
                </a:cubicBezTo>
                <a:lnTo>
                  <a:pt x="3586" y="1501"/>
                </a:lnTo>
                <a:lnTo>
                  <a:pt x="3586" y="1975"/>
                </a:lnTo>
                <a:lnTo>
                  <a:pt x="3664" y="1975"/>
                </a:lnTo>
                <a:lnTo>
                  <a:pt x="3664" y="1770"/>
                </a:lnTo>
                <a:cubicBezTo>
                  <a:pt x="3679" y="1771"/>
                  <a:pt x="3686" y="1776"/>
                  <a:pt x="3694" y="1785"/>
                </a:cubicBezTo>
                <a:cubicBezTo>
                  <a:pt x="3720" y="1811"/>
                  <a:pt x="3742" y="1843"/>
                  <a:pt x="3775" y="1902"/>
                </a:cubicBezTo>
                <a:lnTo>
                  <a:pt x="3816" y="1975"/>
                </a:lnTo>
                <a:lnTo>
                  <a:pt x="3910" y="1975"/>
                </a:lnTo>
                <a:close/>
                <a:moveTo>
                  <a:pt x="3802" y="1638"/>
                </a:moveTo>
                <a:cubicBezTo>
                  <a:pt x="3802" y="1662"/>
                  <a:pt x="3794" y="1682"/>
                  <a:pt x="3781" y="1695"/>
                </a:cubicBezTo>
                <a:cubicBezTo>
                  <a:pt x="3767" y="1709"/>
                  <a:pt x="3745" y="1715"/>
                  <a:pt x="3704" y="1715"/>
                </a:cubicBezTo>
                <a:lnTo>
                  <a:pt x="3664" y="1715"/>
                </a:lnTo>
                <a:lnTo>
                  <a:pt x="3664" y="1565"/>
                </a:lnTo>
                <a:lnTo>
                  <a:pt x="3707" y="1565"/>
                </a:lnTo>
                <a:cubicBezTo>
                  <a:pt x="3777" y="1565"/>
                  <a:pt x="3802" y="1590"/>
                  <a:pt x="3802" y="1638"/>
                </a:cubicBezTo>
                <a:close/>
                <a:moveTo>
                  <a:pt x="3478" y="1975"/>
                </a:moveTo>
                <a:lnTo>
                  <a:pt x="3478" y="1908"/>
                </a:lnTo>
                <a:lnTo>
                  <a:pt x="3289" y="1908"/>
                </a:lnTo>
                <a:lnTo>
                  <a:pt x="3289" y="1760"/>
                </a:lnTo>
                <a:lnTo>
                  <a:pt x="3433" y="1760"/>
                </a:lnTo>
                <a:lnTo>
                  <a:pt x="3433" y="1695"/>
                </a:lnTo>
                <a:lnTo>
                  <a:pt x="3287" y="1695"/>
                </a:lnTo>
                <a:lnTo>
                  <a:pt x="3287" y="1566"/>
                </a:lnTo>
                <a:lnTo>
                  <a:pt x="3461" y="1566"/>
                </a:lnTo>
                <a:lnTo>
                  <a:pt x="3471" y="1501"/>
                </a:lnTo>
                <a:lnTo>
                  <a:pt x="3209" y="1501"/>
                </a:lnTo>
                <a:lnTo>
                  <a:pt x="3209" y="1975"/>
                </a:lnTo>
                <a:lnTo>
                  <a:pt x="3478" y="1975"/>
                </a:lnTo>
                <a:close/>
                <a:moveTo>
                  <a:pt x="3083" y="1739"/>
                </a:moveTo>
                <a:cubicBezTo>
                  <a:pt x="3083" y="1666"/>
                  <a:pt x="3067" y="1609"/>
                  <a:pt x="3032" y="1568"/>
                </a:cubicBezTo>
                <a:cubicBezTo>
                  <a:pt x="2987" y="1518"/>
                  <a:pt x="2935" y="1501"/>
                  <a:pt x="2846" y="1501"/>
                </a:cubicBezTo>
                <a:lnTo>
                  <a:pt x="2747" y="1501"/>
                </a:lnTo>
                <a:lnTo>
                  <a:pt x="2747" y="1975"/>
                </a:lnTo>
                <a:lnTo>
                  <a:pt x="2864" y="1975"/>
                </a:lnTo>
                <a:cubicBezTo>
                  <a:pt x="2953" y="1975"/>
                  <a:pt x="2994" y="1959"/>
                  <a:pt x="3033" y="1908"/>
                </a:cubicBezTo>
                <a:cubicBezTo>
                  <a:pt x="3065" y="1867"/>
                  <a:pt x="3083" y="1811"/>
                  <a:pt x="3083" y="1739"/>
                </a:cubicBezTo>
                <a:close/>
                <a:moveTo>
                  <a:pt x="2996" y="1748"/>
                </a:moveTo>
                <a:cubicBezTo>
                  <a:pt x="2996" y="1855"/>
                  <a:pt x="2962" y="1910"/>
                  <a:pt x="2879" y="1910"/>
                </a:cubicBezTo>
                <a:lnTo>
                  <a:pt x="2827" y="1910"/>
                </a:lnTo>
                <a:lnTo>
                  <a:pt x="2827" y="1564"/>
                </a:lnTo>
                <a:lnTo>
                  <a:pt x="2877" y="1564"/>
                </a:lnTo>
                <a:cubicBezTo>
                  <a:pt x="2919" y="1564"/>
                  <a:pt x="2944" y="1575"/>
                  <a:pt x="2966" y="1605"/>
                </a:cubicBezTo>
                <a:cubicBezTo>
                  <a:pt x="2990" y="1638"/>
                  <a:pt x="2996" y="1687"/>
                  <a:pt x="2996" y="1748"/>
                </a:cubicBezTo>
                <a:close/>
                <a:moveTo>
                  <a:pt x="2658" y="1975"/>
                </a:moveTo>
                <a:lnTo>
                  <a:pt x="2507" y="1501"/>
                </a:lnTo>
                <a:lnTo>
                  <a:pt x="2416" y="1501"/>
                </a:lnTo>
                <a:lnTo>
                  <a:pt x="2260" y="1975"/>
                </a:lnTo>
                <a:lnTo>
                  <a:pt x="2342" y="1975"/>
                </a:lnTo>
                <a:lnTo>
                  <a:pt x="2380" y="1850"/>
                </a:lnTo>
                <a:lnTo>
                  <a:pt x="2533" y="1850"/>
                </a:lnTo>
                <a:lnTo>
                  <a:pt x="2572" y="1975"/>
                </a:lnTo>
                <a:lnTo>
                  <a:pt x="2658" y="1975"/>
                </a:lnTo>
                <a:close/>
                <a:moveTo>
                  <a:pt x="2515" y="1785"/>
                </a:moveTo>
                <a:lnTo>
                  <a:pt x="2399" y="1785"/>
                </a:lnTo>
                <a:cubicBezTo>
                  <a:pt x="2410" y="1753"/>
                  <a:pt x="2459" y="1579"/>
                  <a:pt x="2459" y="1579"/>
                </a:cubicBezTo>
                <a:lnTo>
                  <a:pt x="2459" y="1579"/>
                </a:lnTo>
                <a:cubicBezTo>
                  <a:pt x="2463" y="1598"/>
                  <a:pt x="2511" y="1774"/>
                  <a:pt x="2515" y="1785"/>
                </a:cubicBezTo>
                <a:close/>
                <a:moveTo>
                  <a:pt x="2152" y="1648"/>
                </a:moveTo>
                <a:cubicBezTo>
                  <a:pt x="2152" y="1704"/>
                  <a:pt x="2125" y="1731"/>
                  <a:pt x="2067" y="1731"/>
                </a:cubicBezTo>
                <a:lnTo>
                  <a:pt x="2006" y="1731"/>
                </a:lnTo>
                <a:lnTo>
                  <a:pt x="2006" y="1565"/>
                </a:lnTo>
                <a:lnTo>
                  <a:pt x="2067" y="1565"/>
                </a:lnTo>
                <a:cubicBezTo>
                  <a:pt x="2098" y="1565"/>
                  <a:pt x="2119" y="1573"/>
                  <a:pt x="2133" y="1588"/>
                </a:cubicBezTo>
                <a:cubicBezTo>
                  <a:pt x="2146" y="1602"/>
                  <a:pt x="2152" y="1622"/>
                  <a:pt x="2152" y="1648"/>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3636000"/>
            <a:ext cx="504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6320350" cy="644792"/>
          </a:xfrm>
          <a:solidFill>
            <a:schemeClr val="accent1"/>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Titel der Präsentation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4191562" cy="644792"/>
          </a:xfrm>
          <a:solidFill>
            <a:schemeClr val="accent1"/>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44" name="Regieanweisung">
            <a:extLst>
              <a:ext uri="{FF2B5EF4-FFF2-40B4-BE49-F238E27FC236}">
                <a16:creationId xmlns:a16="http://schemas.microsoft.com/office/drawing/2014/main" id="{BD9CDD0A-1368-4F46-8672-866D7080458E}"/>
              </a:ext>
            </a:extLst>
          </p:cNvPr>
          <p:cNvGrpSpPr/>
          <p:nvPr userDrawn="1"/>
        </p:nvGrpSpPr>
        <p:grpSpPr>
          <a:xfrm>
            <a:off x="449261" y="0"/>
            <a:ext cx="10746739" cy="7236000"/>
            <a:chOff x="449261" y="0"/>
            <a:chExt cx="10746739" cy="7236000"/>
          </a:xfrm>
        </p:grpSpPr>
        <p:sp>
          <p:nvSpPr>
            <p:cNvPr id="45" name="Regieanweisung">
              <a:extLst>
                <a:ext uri="{FF2B5EF4-FFF2-40B4-BE49-F238E27FC236}">
                  <a16:creationId xmlns:a16="http://schemas.microsoft.com/office/drawing/2014/main" id="{560FFD55-3E28-4D21-83D3-26E82A94F509}"/>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46" name="Regieanweisung">
              <a:extLst>
                <a:ext uri="{FF2B5EF4-FFF2-40B4-BE49-F238E27FC236}">
                  <a16:creationId xmlns:a16="http://schemas.microsoft.com/office/drawing/2014/main" id="{EC34B320-4C1E-4245-9A41-CCC9ABD7B744}"/>
                </a:ext>
              </a:extLst>
            </p:cNvPr>
            <p:cNvGrpSpPr/>
            <p:nvPr userDrawn="1"/>
          </p:nvGrpSpPr>
          <p:grpSpPr>
            <a:xfrm>
              <a:off x="9252000" y="2579687"/>
              <a:ext cx="1800001" cy="1548574"/>
              <a:chOff x="7667999" y="8675426"/>
              <a:chExt cx="1800001" cy="1548574"/>
            </a:xfrm>
          </p:grpSpPr>
          <p:sp>
            <p:nvSpPr>
              <p:cNvPr id="48" name="Text // Listenebene erhöhen">
                <a:extLst>
                  <a:ext uri="{FF2B5EF4-FFF2-40B4-BE49-F238E27FC236}">
                    <a16:creationId xmlns:a16="http://schemas.microsoft.com/office/drawing/2014/main" id="{B757752A-C1E6-452A-91B8-858E40A3D3BE}"/>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49" name="Text // Listenebene verringern">
                <a:extLst>
                  <a:ext uri="{FF2B5EF4-FFF2-40B4-BE49-F238E27FC236}">
                    <a16:creationId xmlns:a16="http://schemas.microsoft.com/office/drawing/2014/main" id="{400EBAEB-E122-42C8-8E38-D00900C961D2}"/>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50" name="Listenebenen">
                <a:extLst>
                  <a:ext uri="{FF2B5EF4-FFF2-40B4-BE49-F238E27FC236}">
                    <a16:creationId xmlns:a16="http://schemas.microsoft.com/office/drawing/2014/main" id="{B0B9B240-565C-498F-B402-B565B062DF28}"/>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51" name="Bild // Listenebene verringern">
                <a:extLst>
                  <a:ext uri="{FF2B5EF4-FFF2-40B4-BE49-F238E27FC236}">
                    <a16:creationId xmlns:a16="http://schemas.microsoft.com/office/drawing/2014/main" id="{80EB6D53-C1D8-44C2-9009-C09B6B2DB64E}"/>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52" name="Bild // Listenebene erhöhen">
                <a:extLst>
                  <a:ext uri="{FF2B5EF4-FFF2-40B4-BE49-F238E27FC236}">
                    <a16:creationId xmlns:a16="http://schemas.microsoft.com/office/drawing/2014/main" id="{FCE5168F-772A-43BE-8D47-EBF6CAD14199}"/>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47" name="Fußzeile">
              <a:extLst>
                <a:ext uri="{FF2B5EF4-FFF2-40B4-BE49-F238E27FC236}">
                  <a16:creationId xmlns:a16="http://schemas.microsoft.com/office/drawing/2014/main" id="{5989EFAD-B8FB-4939-A268-FBA2A1B06188}"/>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spTree>
    <p:extLst>
      <p:ext uri="{BB962C8B-B14F-4D97-AF65-F5344CB8AC3E}">
        <p14:creationId xmlns:p14="http://schemas.microsoft.com/office/powerpoint/2010/main" val="701996482"/>
      </p:ext>
    </p:extLst>
  </p:cSld>
  <p:clrMapOvr>
    <a:masterClrMapping/>
  </p:clrMapOvr>
  <p:extLst>
    <p:ext uri="{DCECCB84-F9BA-43D5-87BE-67443E8EF086}">
      <p15:sldGuideLst xmlns:p15="http://schemas.microsoft.com/office/powerpoint/2012/main">
        <p15:guide id="1" pos="283">
          <p15:clr>
            <a:srgbClr val="FBAE40"/>
          </p15:clr>
        </p15:guide>
        <p15:guide id="2" pos="547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folie 3-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9" name="Logo UPD">
            <a:extLst>
              <a:ext uri="{FF2B5EF4-FFF2-40B4-BE49-F238E27FC236}">
                <a16:creationId xmlns:a16="http://schemas.microsoft.com/office/drawing/2014/main" id="{E81273A0-F1FD-4D3C-9023-9330F259261C}"/>
              </a:ext>
            </a:extLst>
          </p:cNvPr>
          <p:cNvSpPr>
            <a:spLocks noChangeAspect="1" noEditPoints="1"/>
          </p:cNvSpPr>
          <p:nvPr userDrawn="1"/>
        </p:nvSpPr>
        <p:spPr bwMode="auto">
          <a:xfrm>
            <a:off x="450850" y="450000"/>
            <a:ext cx="2080800" cy="716264"/>
          </a:xfrm>
          <a:custGeom>
            <a:avLst/>
            <a:gdLst>
              <a:gd name="T0" fmla="*/ 1928 w 5780"/>
              <a:gd name="T1" fmla="*/ 1975 h 1982"/>
              <a:gd name="T2" fmla="*/ 1430 w 5780"/>
              <a:gd name="T3" fmla="*/ 1979 h 1982"/>
              <a:gd name="T4" fmla="*/ 1430 w 5780"/>
              <a:gd name="T5" fmla="*/ 1979 h 1982"/>
              <a:gd name="T6" fmla="*/ 700 w 5780"/>
              <a:gd name="T7" fmla="*/ 1409 h 1982"/>
              <a:gd name="T8" fmla="*/ 1502 w 5780"/>
              <a:gd name="T9" fmla="*/ 1906 h 1982"/>
              <a:gd name="T10" fmla="*/ 1464 w 5780"/>
              <a:gd name="T11" fmla="*/ 1919 h 1982"/>
              <a:gd name="T12" fmla="*/ 5452 w 5780"/>
              <a:gd name="T13" fmla="*/ 883 h 1982"/>
              <a:gd name="T14" fmla="*/ 5769 w 5780"/>
              <a:gd name="T15" fmla="*/ 883 h 1982"/>
              <a:gd name="T16" fmla="*/ 5065 w 5780"/>
              <a:gd name="T17" fmla="*/ 1291 h 1982"/>
              <a:gd name="T18" fmla="*/ 5462 w 5780"/>
              <a:gd name="T19" fmla="*/ 1291 h 1982"/>
              <a:gd name="T20" fmla="*/ 5320 w 5780"/>
              <a:gd name="T21" fmla="*/ 1101 h 1982"/>
              <a:gd name="T22" fmla="*/ 5383 w 5780"/>
              <a:gd name="T23" fmla="*/ 751 h 1982"/>
              <a:gd name="T24" fmla="*/ 5240 w 5780"/>
              <a:gd name="T25" fmla="*/ 751 h 1982"/>
              <a:gd name="T26" fmla="*/ 4884 w 5780"/>
              <a:gd name="T27" fmla="*/ 1291 h 1982"/>
              <a:gd name="T28" fmla="*/ 4603 w 5780"/>
              <a:gd name="T29" fmla="*/ 1291 h 1982"/>
              <a:gd name="T30" fmla="*/ 4502 w 5780"/>
              <a:gd name="T31" fmla="*/ 1148 h 1982"/>
              <a:gd name="T32" fmla="*/ 4455 w 5780"/>
              <a:gd name="T33" fmla="*/ 911 h 1982"/>
              <a:gd name="T34" fmla="*/ 4292 w 5780"/>
              <a:gd name="T35" fmla="*/ 1076 h 1982"/>
              <a:gd name="T36" fmla="*/ 4162 w 5780"/>
              <a:gd name="T37" fmla="*/ 1257 h 1982"/>
              <a:gd name="T38" fmla="*/ 3959 w 5780"/>
              <a:gd name="T39" fmla="*/ 1083 h 1982"/>
              <a:gd name="T40" fmla="*/ 3856 w 5780"/>
              <a:gd name="T41" fmla="*/ 1291 h 1982"/>
              <a:gd name="T42" fmla="*/ 4102 w 5780"/>
              <a:gd name="T43" fmla="*/ 1291 h 1982"/>
              <a:gd name="T44" fmla="*/ 3856 w 5780"/>
              <a:gd name="T45" fmla="*/ 881 h 1982"/>
              <a:gd name="T46" fmla="*/ 3502 w 5780"/>
              <a:gd name="T47" fmla="*/ 1224 h 1982"/>
              <a:gd name="T48" fmla="*/ 3500 w 5780"/>
              <a:gd name="T49" fmla="*/ 882 h 1982"/>
              <a:gd name="T50" fmla="*/ 3691 w 5780"/>
              <a:gd name="T51" fmla="*/ 1291 h 1982"/>
              <a:gd name="T52" fmla="*/ 3159 w 5780"/>
              <a:gd name="T53" fmla="*/ 1181 h 1982"/>
              <a:gd name="T54" fmla="*/ 3196 w 5780"/>
              <a:gd name="T55" fmla="*/ 1293 h 1982"/>
              <a:gd name="T56" fmla="*/ 2819 w 5780"/>
              <a:gd name="T57" fmla="*/ 818 h 1982"/>
              <a:gd name="T58" fmla="*/ 2621 w 5780"/>
              <a:gd name="T59" fmla="*/ 1034 h 1982"/>
              <a:gd name="T60" fmla="*/ 2373 w 5780"/>
              <a:gd name="T61" fmla="*/ 818 h 1982"/>
              <a:gd name="T62" fmla="*/ 2445 w 5780"/>
              <a:gd name="T63" fmla="*/ 928 h 1982"/>
              <a:gd name="T64" fmla="*/ 2252 w 5780"/>
              <a:gd name="T65" fmla="*/ 818 h 1982"/>
              <a:gd name="T66" fmla="*/ 2004 w 5780"/>
              <a:gd name="T67" fmla="*/ 818 h 1982"/>
              <a:gd name="T68" fmla="*/ 5711 w 5780"/>
              <a:gd name="T69" fmla="*/ 1975 h 1982"/>
              <a:gd name="T70" fmla="*/ 5643 w 5780"/>
              <a:gd name="T71" fmla="*/ 1854 h 1982"/>
              <a:gd name="T72" fmla="*/ 5468 w 5780"/>
              <a:gd name="T73" fmla="*/ 1975 h 1982"/>
              <a:gd name="T74" fmla="*/ 5629 w 5780"/>
              <a:gd name="T75" fmla="*/ 1975 h 1982"/>
              <a:gd name="T76" fmla="*/ 5261 w 5780"/>
              <a:gd name="T77" fmla="*/ 1637 h 1982"/>
              <a:gd name="T78" fmla="*/ 5040 w 5780"/>
              <a:gd name="T79" fmla="*/ 1770 h 1982"/>
              <a:gd name="T80" fmla="*/ 5179 w 5780"/>
              <a:gd name="T81" fmla="*/ 1638 h 1982"/>
              <a:gd name="T82" fmla="*/ 5083 w 5780"/>
              <a:gd name="T83" fmla="*/ 1565 h 1982"/>
              <a:gd name="T84" fmla="*/ 4643 w 5780"/>
              <a:gd name="T85" fmla="*/ 1982 h 1982"/>
              <a:gd name="T86" fmla="*/ 4639 w 5780"/>
              <a:gd name="T87" fmla="*/ 1555 h 1982"/>
              <a:gd name="T88" fmla="*/ 4264 w 5780"/>
              <a:gd name="T89" fmla="*/ 1525 h 1982"/>
              <a:gd name="T90" fmla="*/ 4337 w 5780"/>
              <a:gd name="T91" fmla="*/ 1841 h 1982"/>
              <a:gd name="T92" fmla="*/ 4162 w 5780"/>
              <a:gd name="T93" fmla="*/ 1760 h 1982"/>
              <a:gd name="T94" fmla="*/ 4158 w 5780"/>
              <a:gd name="T95" fmla="*/ 1695 h 1982"/>
              <a:gd name="T96" fmla="*/ 4235 w 5780"/>
              <a:gd name="T97" fmla="*/ 1630 h 1982"/>
              <a:gd name="T98" fmla="*/ 3731 w 5780"/>
              <a:gd name="T99" fmla="*/ 1501 h 1982"/>
              <a:gd name="T100" fmla="*/ 3694 w 5780"/>
              <a:gd name="T101" fmla="*/ 1785 h 1982"/>
              <a:gd name="T102" fmla="*/ 3781 w 5780"/>
              <a:gd name="T103" fmla="*/ 1695 h 1982"/>
              <a:gd name="T104" fmla="*/ 3802 w 5780"/>
              <a:gd name="T105" fmla="*/ 1638 h 1982"/>
              <a:gd name="T106" fmla="*/ 3433 w 5780"/>
              <a:gd name="T107" fmla="*/ 1760 h 1982"/>
              <a:gd name="T108" fmla="*/ 3471 w 5780"/>
              <a:gd name="T109" fmla="*/ 1501 h 1982"/>
              <a:gd name="T110" fmla="*/ 3032 w 5780"/>
              <a:gd name="T111" fmla="*/ 1568 h 1982"/>
              <a:gd name="T112" fmla="*/ 3033 w 5780"/>
              <a:gd name="T113" fmla="*/ 1908 h 1982"/>
              <a:gd name="T114" fmla="*/ 2827 w 5780"/>
              <a:gd name="T115" fmla="*/ 1564 h 1982"/>
              <a:gd name="T116" fmla="*/ 2507 w 5780"/>
              <a:gd name="T117" fmla="*/ 1501 h 1982"/>
              <a:gd name="T118" fmla="*/ 2533 w 5780"/>
              <a:gd name="T119" fmla="*/ 1850 h 1982"/>
              <a:gd name="T120" fmla="*/ 2459 w 5780"/>
              <a:gd name="T121" fmla="*/ 1579 h 1982"/>
              <a:gd name="T122" fmla="*/ 2006 w 5780"/>
              <a:gd name="T123" fmla="*/ 1731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80" h="1982">
                <a:moveTo>
                  <a:pt x="2239" y="1643"/>
                </a:moveTo>
                <a:cubicBezTo>
                  <a:pt x="2239" y="1591"/>
                  <a:pt x="2216" y="1549"/>
                  <a:pt x="2174" y="1524"/>
                </a:cubicBezTo>
                <a:cubicBezTo>
                  <a:pt x="2148" y="1508"/>
                  <a:pt x="2123" y="1501"/>
                  <a:pt x="2054" y="1501"/>
                </a:cubicBezTo>
                <a:lnTo>
                  <a:pt x="1928" y="1501"/>
                </a:lnTo>
                <a:lnTo>
                  <a:pt x="1928" y="1975"/>
                </a:lnTo>
                <a:lnTo>
                  <a:pt x="2006" y="1975"/>
                </a:lnTo>
                <a:lnTo>
                  <a:pt x="2006" y="1794"/>
                </a:lnTo>
                <a:lnTo>
                  <a:pt x="2086" y="1794"/>
                </a:lnTo>
                <a:cubicBezTo>
                  <a:pt x="2171" y="1794"/>
                  <a:pt x="2239" y="1736"/>
                  <a:pt x="2239" y="1643"/>
                </a:cubicBezTo>
                <a:close/>
                <a:moveTo>
                  <a:pt x="1430" y="1979"/>
                </a:moveTo>
                <a:lnTo>
                  <a:pt x="0" y="1979"/>
                </a:lnTo>
                <a:lnTo>
                  <a:pt x="0" y="1397"/>
                </a:lnTo>
                <a:lnTo>
                  <a:pt x="299" y="1164"/>
                </a:lnTo>
                <a:lnTo>
                  <a:pt x="299" y="1747"/>
                </a:lnTo>
                <a:lnTo>
                  <a:pt x="1430" y="1979"/>
                </a:lnTo>
                <a:close/>
                <a:moveTo>
                  <a:pt x="700" y="583"/>
                </a:moveTo>
                <a:lnTo>
                  <a:pt x="413" y="815"/>
                </a:lnTo>
                <a:lnTo>
                  <a:pt x="413" y="1641"/>
                </a:lnTo>
                <a:lnTo>
                  <a:pt x="1438" y="1945"/>
                </a:lnTo>
                <a:lnTo>
                  <a:pt x="700" y="1409"/>
                </a:lnTo>
                <a:lnTo>
                  <a:pt x="700" y="583"/>
                </a:lnTo>
                <a:close/>
                <a:moveTo>
                  <a:pt x="1502" y="815"/>
                </a:moveTo>
                <a:lnTo>
                  <a:pt x="1227" y="594"/>
                </a:lnTo>
                <a:lnTo>
                  <a:pt x="1227" y="1025"/>
                </a:lnTo>
                <a:lnTo>
                  <a:pt x="1502" y="1906"/>
                </a:lnTo>
                <a:lnTo>
                  <a:pt x="1502" y="815"/>
                </a:lnTo>
                <a:close/>
                <a:moveTo>
                  <a:pt x="1112" y="0"/>
                </a:moveTo>
                <a:lnTo>
                  <a:pt x="815" y="233"/>
                </a:lnTo>
                <a:lnTo>
                  <a:pt x="815" y="1316"/>
                </a:lnTo>
                <a:lnTo>
                  <a:pt x="1464" y="1919"/>
                </a:lnTo>
                <a:lnTo>
                  <a:pt x="1112" y="1107"/>
                </a:lnTo>
                <a:lnTo>
                  <a:pt x="1112" y="0"/>
                </a:lnTo>
                <a:close/>
                <a:moveTo>
                  <a:pt x="5780" y="818"/>
                </a:moveTo>
                <a:lnTo>
                  <a:pt x="5452" y="818"/>
                </a:lnTo>
                <a:lnTo>
                  <a:pt x="5452" y="883"/>
                </a:lnTo>
                <a:lnTo>
                  <a:pt x="5572" y="883"/>
                </a:lnTo>
                <a:lnTo>
                  <a:pt x="5572" y="1291"/>
                </a:lnTo>
                <a:lnTo>
                  <a:pt x="5650" y="1291"/>
                </a:lnTo>
                <a:lnTo>
                  <a:pt x="5650" y="883"/>
                </a:lnTo>
                <a:lnTo>
                  <a:pt x="5769" y="883"/>
                </a:lnTo>
                <a:lnTo>
                  <a:pt x="5780" y="818"/>
                </a:lnTo>
                <a:close/>
                <a:moveTo>
                  <a:pt x="5462" y="1291"/>
                </a:moveTo>
                <a:lnTo>
                  <a:pt x="5311" y="817"/>
                </a:lnTo>
                <a:lnTo>
                  <a:pt x="5220" y="817"/>
                </a:lnTo>
                <a:lnTo>
                  <a:pt x="5065" y="1291"/>
                </a:lnTo>
                <a:lnTo>
                  <a:pt x="5146" y="1291"/>
                </a:lnTo>
                <a:lnTo>
                  <a:pt x="5184" y="1166"/>
                </a:lnTo>
                <a:lnTo>
                  <a:pt x="5338" y="1166"/>
                </a:lnTo>
                <a:lnTo>
                  <a:pt x="5376" y="1291"/>
                </a:lnTo>
                <a:lnTo>
                  <a:pt x="5462" y="1291"/>
                </a:lnTo>
                <a:close/>
                <a:moveTo>
                  <a:pt x="5320" y="1101"/>
                </a:moveTo>
                <a:lnTo>
                  <a:pt x="5204" y="1101"/>
                </a:lnTo>
                <a:cubicBezTo>
                  <a:pt x="5214" y="1069"/>
                  <a:pt x="5263" y="895"/>
                  <a:pt x="5263" y="895"/>
                </a:cubicBezTo>
                <a:lnTo>
                  <a:pt x="5264" y="895"/>
                </a:lnTo>
                <a:cubicBezTo>
                  <a:pt x="5267" y="914"/>
                  <a:pt x="5315" y="1090"/>
                  <a:pt x="5320" y="1101"/>
                </a:cubicBezTo>
                <a:close/>
                <a:moveTo>
                  <a:pt x="5383" y="751"/>
                </a:moveTo>
                <a:cubicBezTo>
                  <a:pt x="5383" y="724"/>
                  <a:pt x="5362" y="703"/>
                  <a:pt x="5338" y="703"/>
                </a:cubicBezTo>
                <a:cubicBezTo>
                  <a:pt x="5312" y="703"/>
                  <a:pt x="5291" y="724"/>
                  <a:pt x="5291" y="751"/>
                </a:cubicBezTo>
                <a:cubicBezTo>
                  <a:pt x="5291" y="777"/>
                  <a:pt x="5312" y="798"/>
                  <a:pt x="5337" y="798"/>
                </a:cubicBezTo>
                <a:cubicBezTo>
                  <a:pt x="5362" y="798"/>
                  <a:pt x="5383" y="777"/>
                  <a:pt x="5383" y="751"/>
                </a:cubicBezTo>
                <a:close/>
                <a:moveTo>
                  <a:pt x="5240" y="751"/>
                </a:moveTo>
                <a:cubicBezTo>
                  <a:pt x="5240" y="724"/>
                  <a:pt x="5219" y="703"/>
                  <a:pt x="5194" y="703"/>
                </a:cubicBezTo>
                <a:cubicBezTo>
                  <a:pt x="5169" y="703"/>
                  <a:pt x="5148" y="724"/>
                  <a:pt x="5148" y="751"/>
                </a:cubicBezTo>
                <a:cubicBezTo>
                  <a:pt x="5148" y="777"/>
                  <a:pt x="5169" y="798"/>
                  <a:pt x="5194" y="798"/>
                </a:cubicBezTo>
                <a:cubicBezTo>
                  <a:pt x="5219" y="798"/>
                  <a:pt x="5240" y="777"/>
                  <a:pt x="5240" y="751"/>
                </a:cubicBezTo>
                <a:close/>
                <a:moveTo>
                  <a:pt x="5092" y="818"/>
                </a:moveTo>
                <a:lnTo>
                  <a:pt x="4764" y="818"/>
                </a:lnTo>
                <a:lnTo>
                  <a:pt x="4764" y="883"/>
                </a:lnTo>
                <a:lnTo>
                  <a:pt x="4884" y="883"/>
                </a:lnTo>
                <a:lnTo>
                  <a:pt x="4884" y="1291"/>
                </a:lnTo>
                <a:lnTo>
                  <a:pt x="4962" y="1291"/>
                </a:lnTo>
                <a:lnTo>
                  <a:pt x="4962" y="883"/>
                </a:lnTo>
                <a:lnTo>
                  <a:pt x="5081" y="883"/>
                </a:lnTo>
                <a:lnTo>
                  <a:pt x="5092" y="818"/>
                </a:lnTo>
                <a:close/>
                <a:moveTo>
                  <a:pt x="4603" y="1291"/>
                </a:moveTo>
                <a:lnTo>
                  <a:pt x="4684" y="1291"/>
                </a:lnTo>
                <a:lnTo>
                  <a:pt x="4684" y="818"/>
                </a:lnTo>
                <a:lnTo>
                  <a:pt x="4603" y="818"/>
                </a:lnTo>
                <a:lnTo>
                  <a:pt x="4603" y="1291"/>
                </a:lnTo>
                <a:close/>
                <a:moveTo>
                  <a:pt x="4502" y="1148"/>
                </a:moveTo>
                <a:cubicBezTo>
                  <a:pt x="4502" y="1077"/>
                  <a:pt x="4454" y="1033"/>
                  <a:pt x="4386" y="1013"/>
                </a:cubicBezTo>
                <a:lnTo>
                  <a:pt x="4330" y="997"/>
                </a:lnTo>
                <a:cubicBezTo>
                  <a:pt x="4283" y="983"/>
                  <a:pt x="4267" y="968"/>
                  <a:pt x="4267" y="939"/>
                </a:cubicBezTo>
                <a:cubicBezTo>
                  <a:pt x="4267" y="900"/>
                  <a:pt x="4297" y="874"/>
                  <a:pt x="4344" y="874"/>
                </a:cubicBezTo>
                <a:cubicBezTo>
                  <a:pt x="4382" y="874"/>
                  <a:pt x="4412" y="885"/>
                  <a:pt x="4455" y="911"/>
                </a:cubicBezTo>
                <a:lnTo>
                  <a:pt x="4491" y="855"/>
                </a:lnTo>
                <a:cubicBezTo>
                  <a:pt x="4449" y="826"/>
                  <a:pt x="4395" y="810"/>
                  <a:pt x="4341" y="810"/>
                </a:cubicBezTo>
                <a:cubicBezTo>
                  <a:pt x="4246" y="810"/>
                  <a:pt x="4180" y="867"/>
                  <a:pt x="4180" y="950"/>
                </a:cubicBezTo>
                <a:cubicBezTo>
                  <a:pt x="4180" y="978"/>
                  <a:pt x="4187" y="1000"/>
                  <a:pt x="4200" y="1019"/>
                </a:cubicBezTo>
                <a:cubicBezTo>
                  <a:pt x="4218" y="1046"/>
                  <a:pt x="4249" y="1064"/>
                  <a:pt x="4292" y="1076"/>
                </a:cubicBezTo>
                <a:lnTo>
                  <a:pt x="4343" y="1090"/>
                </a:lnTo>
                <a:cubicBezTo>
                  <a:pt x="4391" y="1104"/>
                  <a:pt x="4413" y="1126"/>
                  <a:pt x="4413" y="1161"/>
                </a:cubicBezTo>
                <a:cubicBezTo>
                  <a:pt x="4413" y="1208"/>
                  <a:pt x="4378" y="1236"/>
                  <a:pt x="4320" y="1236"/>
                </a:cubicBezTo>
                <a:cubicBezTo>
                  <a:pt x="4272" y="1236"/>
                  <a:pt x="4234" y="1222"/>
                  <a:pt x="4192" y="1197"/>
                </a:cubicBezTo>
                <a:lnTo>
                  <a:pt x="4162" y="1257"/>
                </a:lnTo>
                <a:cubicBezTo>
                  <a:pt x="4209" y="1285"/>
                  <a:pt x="4263" y="1300"/>
                  <a:pt x="4317" y="1300"/>
                </a:cubicBezTo>
                <a:cubicBezTo>
                  <a:pt x="4438" y="1300"/>
                  <a:pt x="4502" y="1227"/>
                  <a:pt x="4502" y="1148"/>
                </a:cubicBezTo>
                <a:close/>
                <a:moveTo>
                  <a:pt x="4102" y="1291"/>
                </a:moveTo>
                <a:lnTo>
                  <a:pt x="4032" y="1177"/>
                </a:lnTo>
                <a:cubicBezTo>
                  <a:pt x="4008" y="1138"/>
                  <a:pt x="3976" y="1092"/>
                  <a:pt x="3959" y="1083"/>
                </a:cubicBezTo>
                <a:cubicBezTo>
                  <a:pt x="4033" y="1083"/>
                  <a:pt x="4077" y="1021"/>
                  <a:pt x="4077" y="953"/>
                </a:cubicBezTo>
                <a:cubicBezTo>
                  <a:pt x="4077" y="879"/>
                  <a:pt x="4029" y="818"/>
                  <a:pt x="3923" y="818"/>
                </a:cubicBezTo>
                <a:lnTo>
                  <a:pt x="3779" y="818"/>
                </a:lnTo>
                <a:lnTo>
                  <a:pt x="3779" y="1291"/>
                </a:lnTo>
                <a:lnTo>
                  <a:pt x="3856" y="1291"/>
                </a:lnTo>
                <a:lnTo>
                  <a:pt x="3856" y="1086"/>
                </a:lnTo>
                <a:cubicBezTo>
                  <a:pt x="3871" y="1087"/>
                  <a:pt x="3878" y="1092"/>
                  <a:pt x="3887" y="1101"/>
                </a:cubicBezTo>
                <a:cubicBezTo>
                  <a:pt x="3913" y="1127"/>
                  <a:pt x="3935" y="1159"/>
                  <a:pt x="3967" y="1218"/>
                </a:cubicBezTo>
                <a:lnTo>
                  <a:pt x="4008" y="1291"/>
                </a:lnTo>
                <a:lnTo>
                  <a:pt x="4102" y="1291"/>
                </a:lnTo>
                <a:close/>
                <a:moveTo>
                  <a:pt x="3995" y="954"/>
                </a:moveTo>
                <a:cubicBezTo>
                  <a:pt x="3995" y="978"/>
                  <a:pt x="3986" y="998"/>
                  <a:pt x="3974" y="1011"/>
                </a:cubicBezTo>
                <a:cubicBezTo>
                  <a:pt x="3959" y="1025"/>
                  <a:pt x="3937" y="1031"/>
                  <a:pt x="3896" y="1031"/>
                </a:cubicBezTo>
                <a:lnTo>
                  <a:pt x="3856" y="1031"/>
                </a:lnTo>
                <a:lnTo>
                  <a:pt x="3856" y="881"/>
                </a:lnTo>
                <a:lnTo>
                  <a:pt x="3899" y="881"/>
                </a:lnTo>
                <a:cubicBezTo>
                  <a:pt x="3969" y="881"/>
                  <a:pt x="3995" y="906"/>
                  <a:pt x="3995" y="954"/>
                </a:cubicBezTo>
                <a:close/>
                <a:moveTo>
                  <a:pt x="3691" y="1291"/>
                </a:moveTo>
                <a:lnTo>
                  <a:pt x="3691" y="1224"/>
                </a:lnTo>
                <a:lnTo>
                  <a:pt x="3502" y="1224"/>
                </a:lnTo>
                <a:lnTo>
                  <a:pt x="3502" y="1076"/>
                </a:lnTo>
                <a:lnTo>
                  <a:pt x="3646" y="1076"/>
                </a:lnTo>
                <a:lnTo>
                  <a:pt x="3646" y="1011"/>
                </a:lnTo>
                <a:lnTo>
                  <a:pt x="3500" y="1011"/>
                </a:lnTo>
                <a:lnTo>
                  <a:pt x="3500" y="882"/>
                </a:lnTo>
                <a:lnTo>
                  <a:pt x="3674" y="882"/>
                </a:lnTo>
                <a:lnTo>
                  <a:pt x="3684" y="818"/>
                </a:lnTo>
                <a:lnTo>
                  <a:pt x="3422" y="818"/>
                </a:lnTo>
                <a:lnTo>
                  <a:pt x="3422" y="1291"/>
                </a:lnTo>
                <a:lnTo>
                  <a:pt x="3691" y="1291"/>
                </a:lnTo>
                <a:close/>
                <a:moveTo>
                  <a:pt x="3358" y="818"/>
                </a:moveTo>
                <a:lnTo>
                  <a:pt x="3276" y="818"/>
                </a:lnTo>
                <a:lnTo>
                  <a:pt x="3189" y="1082"/>
                </a:lnTo>
                <a:cubicBezTo>
                  <a:pt x="3166" y="1152"/>
                  <a:pt x="3161" y="1181"/>
                  <a:pt x="3161" y="1181"/>
                </a:cubicBezTo>
                <a:lnTo>
                  <a:pt x="3159" y="1181"/>
                </a:lnTo>
                <a:cubicBezTo>
                  <a:pt x="3159" y="1181"/>
                  <a:pt x="3154" y="1146"/>
                  <a:pt x="3135" y="1086"/>
                </a:cubicBezTo>
                <a:lnTo>
                  <a:pt x="3049" y="818"/>
                </a:lnTo>
                <a:lnTo>
                  <a:pt x="2963" y="818"/>
                </a:lnTo>
                <a:lnTo>
                  <a:pt x="3122" y="1293"/>
                </a:lnTo>
                <a:lnTo>
                  <a:pt x="3196" y="1293"/>
                </a:lnTo>
                <a:lnTo>
                  <a:pt x="3358" y="818"/>
                </a:lnTo>
                <a:close/>
                <a:moveTo>
                  <a:pt x="2819" y="1291"/>
                </a:moveTo>
                <a:lnTo>
                  <a:pt x="2900" y="1291"/>
                </a:lnTo>
                <a:lnTo>
                  <a:pt x="2900" y="818"/>
                </a:lnTo>
                <a:lnTo>
                  <a:pt x="2819" y="818"/>
                </a:lnTo>
                <a:lnTo>
                  <a:pt x="2819" y="1291"/>
                </a:lnTo>
                <a:close/>
                <a:moveTo>
                  <a:pt x="2694" y="1291"/>
                </a:moveTo>
                <a:lnTo>
                  <a:pt x="2694" y="818"/>
                </a:lnTo>
                <a:lnTo>
                  <a:pt x="2620" y="818"/>
                </a:lnTo>
                <a:lnTo>
                  <a:pt x="2621" y="1034"/>
                </a:lnTo>
                <a:cubicBezTo>
                  <a:pt x="2621" y="1077"/>
                  <a:pt x="2626" y="1144"/>
                  <a:pt x="2628" y="1168"/>
                </a:cubicBezTo>
                <a:lnTo>
                  <a:pt x="2626" y="1170"/>
                </a:lnTo>
                <a:cubicBezTo>
                  <a:pt x="2620" y="1149"/>
                  <a:pt x="2599" y="1092"/>
                  <a:pt x="2577" y="1049"/>
                </a:cubicBezTo>
                <a:lnTo>
                  <a:pt x="2462" y="818"/>
                </a:lnTo>
                <a:lnTo>
                  <a:pt x="2373" y="818"/>
                </a:lnTo>
                <a:lnTo>
                  <a:pt x="2373" y="1291"/>
                </a:lnTo>
                <a:lnTo>
                  <a:pt x="2451" y="1291"/>
                </a:lnTo>
                <a:lnTo>
                  <a:pt x="2448" y="1062"/>
                </a:lnTo>
                <a:cubicBezTo>
                  <a:pt x="2447" y="1020"/>
                  <a:pt x="2447" y="970"/>
                  <a:pt x="2443" y="930"/>
                </a:cubicBezTo>
                <a:lnTo>
                  <a:pt x="2445" y="928"/>
                </a:lnTo>
                <a:cubicBezTo>
                  <a:pt x="2454" y="956"/>
                  <a:pt x="2480" y="1016"/>
                  <a:pt x="2505" y="1068"/>
                </a:cubicBezTo>
                <a:lnTo>
                  <a:pt x="2611" y="1291"/>
                </a:lnTo>
                <a:lnTo>
                  <a:pt x="2694" y="1291"/>
                </a:lnTo>
                <a:close/>
                <a:moveTo>
                  <a:pt x="2252" y="1158"/>
                </a:moveTo>
                <a:lnTo>
                  <a:pt x="2252" y="818"/>
                </a:lnTo>
                <a:lnTo>
                  <a:pt x="2173" y="818"/>
                </a:lnTo>
                <a:lnTo>
                  <a:pt x="2173" y="1136"/>
                </a:lnTo>
                <a:cubicBezTo>
                  <a:pt x="2173" y="1198"/>
                  <a:pt x="2145" y="1232"/>
                  <a:pt x="2088" y="1232"/>
                </a:cubicBezTo>
                <a:cubicBezTo>
                  <a:pt x="2030" y="1232"/>
                  <a:pt x="2004" y="1208"/>
                  <a:pt x="2004" y="1136"/>
                </a:cubicBezTo>
                <a:lnTo>
                  <a:pt x="2004" y="818"/>
                </a:lnTo>
                <a:lnTo>
                  <a:pt x="1924" y="818"/>
                </a:lnTo>
                <a:lnTo>
                  <a:pt x="1924" y="1159"/>
                </a:lnTo>
                <a:cubicBezTo>
                  <a:pt x="1924" y="1235"/>
                  <a:pt x="1963" y="1299"/>
                  <a:pt x="2088" y="1299"/>
                </a:cubicBezTo>
                <a:cubicBezTo>
                  <a:pt x="2192" y="1299"/>
                  <a:pt x="2252" y="1245"/>
                  <a:pt x="2252" y="1158"/>
                </a:cubicBezTo>
                <a:close/>
                <a:moveTo>
                  <a:pt x="5711" y="1975"/>
                </a:moveTo>
                <a:lnTo>
                  <a:pt x="5711" y="1501"/>
                </a:lnTo>
                <a:lnTo>
                  <a:pt x="5637" y="1501"/>
                </a:lnTo>
                <a:lnTo>
                  <a:pt x="5638" y="1718"/>
                </a:lnTo>
                <a:cubicBezTo>
                  <a:pt x="5638" y="1761"/>
                  <a:pt x="5643" y="1828"/>
                  <a:pt x="5645" y="1852"/>
                </a:cubicBezTo>
                <a:lnTo>
                  <a:pt x="5643" y="1854"/>
                </a:lnTo>
                <a:cubicBezTo>
                  <a:pt x="5637" y="1832"/>
                  <a:pt x="5616" y="1776"/>
                  <a:pt x="5595" y="1733"/>
                </a:cubicBezTo>
                <a:lnTo>
                  <a:pt x="5480" y="1501"/>
                </a:lnTo>
                <a:lnTo>
                  <a:pt x="5391" y="1501"/>
                </a:lnTo>
                <a:lnTo>
                  <a:pt x="5391" y="1975"/>
                </a:lnTo>
                <a:lnTo>
                  <a:pt x="5468" y="1975"/>
                </a:lnTo>
                <a:lnTo>
                  <a:pt x="5465" y="1746"/>
                </a:lnTo>
                <a:cubicBezTo>
                  <a:pt x="5465" y="1704"/>
                  <a:pt x="5464" y="1654"/>
                  <a:pt x="5460" y="1614"/>
                </a:cubicBezTo>
                <a:lnTo>
                  <a:pt x="5463" y="1612"/>
                </a:lnTo>
                <a:cubicBezTo>
                  <a:pt x="5471" y="1640"/>
                  <a:pt x="5497" y="1700"/>
                  <a:pt x="5523" y="1752"/>
                </a:cubicBezTo>
                <a:lnTo>
                  <a:pt x="5629" y="1975"/>
                </a:lnTo>
                <a:lnTo>
                  <a:pt x="5711" y="1975"/>
                </a:lnTo>
                <a:close/>
                <a:moveTo>
                  <a:pt x="5286" y="1975"/>
                </a:moveTo>
                <a:lnTo>
                  <a:pt x="5216" y="1861"/>
                </a:lnTo>
                <a:cubicBezTo>
                  <a:pt x="5192" y="1822"/>
                  <a:pt x="5160" y="1776"/>
                  <a:pt x="5143" y="1767"/>
                </a:cubicBezTo>
                <a:cubicBezTo>
                  <a:pt x="5217" y="1767"/>
                  <a:pt x="5261" y="1705"/>
                  <a:pt x="5261" y="1637"/>
                </a:cubicBezTo>
                <a:cubicBezTo>
                  <a:pt x="5261" y="1563"/>
                  <a:pt x="5213" y="1501"/>
                  <a:pt x="5107" y="1501"/>
                </a:cubicBezTo>
                <a:lnTo>
                  <a:pt x="4962" y="1501"/>
                </a:lnTo>
                <a:lnTo>
                  <a:pt x="4962" y="1975"/>
                </a:lnTo>
                <a:lnTo>
                  <a:pt x="5040" y="1975"/>
                </a:lnTo>
                <a:lnTo>
                  <a:pt x="5040" y="1770"/>
                </a:lnTo>
                <a:cubicBezTo>
                  <a:pt x="5055" y="1771"/>
                  <a:pt x="5062" y="1776"/>
                  <a:pt x="5070" y="1785"/>
                </a:cubicBezTo>
                <a:cubicBezTo>
                  <a:pt x="5096" y="1811"/>
                  <a:pt x="5118" y="1843"/>
                  <a:pt x="5151" y="1902"/>
                </a:cubicBezTo>
                <a:lnTo>
                  <a:pt x="5192" y="1975"/>
                </a:lnTo>
                <a:lnTo>
                  <a:pt x="5286" y="1975"/>
                </a:lnTo>
                <a:close/>
                <a:moveTo>
                  <a:pt x="5179" y="1638"/>
                </a:moveTo>
                <a:cubicBezTo>
                  <a:pt x="5179" y="1662"/>
                  <a:pt x="5170" y="1682"/>
                  <a:pt x="5157" y="1695"/>
                </a:cubicBezTo>
                <a:cubicBezTo>
                  <a:pt x="5143" y="1709"/>
                  <a:pt x="5121" y="1715"/>
                  <a:pt x="5080" y="1715"/>
                </a:cubicBezTo>
                <a:lnTo>
                  <a:pt x="5040" y="1715"/>
                </a:lnTo>
                <a:lnTo>
                  <a:pt x="5040" y="1565"/>
                </a:lnTo>
                <a:lnTo>
                  <a:pt x="5083" y="1565"/>
                </a:lnTo>
                <a:cubicBezTo>
                  <a:pt x="5153" y="1565"/>
                  <a:pt x="5179" y="1590"/>
                  <a:pt x="5179" y="1638"/>
                </a:cubicBezTo>
                <a:close/>
                <a:moveTo>
                  <a:pt x="4837" y="1739"/>
                </a:moveTo>
                <a:cubicBezTo>
                  <a:pt x="4837" y="1601"/>
                  <a:pt x="4773" y="1495"/>
                  <a:pt x="4639" y="1495"/>
                </a:cubicBezTo>
                <a:cubicBezTo>
                  <a:pt x="4521" y="1495"/>
                  <a:pt x="4442" y="1582"/>
                  <a:pt x="4442" y="1738"/>
                </a:cubicBezTo>
                <a:cubicBezTo>
                  <a:pt x="4442" y="1878"/>
                  <a:pt x="4508" y="1982"/>
                  <a:pt x="4643" y="1982"/>
                </a:cubicBezTo>
                <a:cubicBezTo>
                  <a:pt x="4766" y="1982"/>
                  <a:pt x="4837" y="1886"/>
                  <a:pt x="4837" y="1739"/>
                </a:cubicBezTo>
                <a:close/>
                <a:moveTo>
                  <a:pt x="4747" y="1744"/>
                </a:moveTo>
                <a:cubicBezTo>
                  <a:pt x="4747" y="1871"/>
                  <a:pt x="4711" y="1923"/>
                  <a:pt x="4641" y="1923"/>
                </a:cubicBezTo>
                <a:cubicBezTo>
                  <a:pt x="4560" y="1923"/>
                  <a:pt x="4529" y="1855"/>
                  <a:pt x="4529" y="1733"/>
                </a:cubicBezTo>
                <a:cubicBezTo>
                  <a:pt x="4529" y="1620"/>
                  <a:pt x="4559" y="1555"/>
                  <a:pt x="4639" y="1555"/>
                </a:cubicBezTo>
                <a:cubicBezTo>
                  <a:pt x="4724" y="1555"/>
                  <a:pt x="4747" y="1628"/>
                  <a:pt x="4747" y="1744"/>
                </a:cubicBezTo>
                <a:close/>
                <a:moveTo>
                  <a:pt x="4337" y="1841"/>
                </a:moveTo>
                <a:cubicBezTo>
                  <a:pt x="4337" y="1793"/>
                  <a:pt x="4315" y="1740"/>
                  <a:pt x="4236" y="1721"/>
                </a:cubicBezTo>
                <a:cubicBezTo>
                  <a:pt x="4289" y="1706"/>
                  <a:pt x="4318" y="1668"/>
                  <a:pt x="4318" y="1618"/>
                </a:cubicBezTo>
                <a:cubicBezTo>
                  <a:pt x="4318" y="1578"/>
                  <a:pt x="4300" y="1547"/>
                  <a:pt x="4264" y="1525"/>
                </a:cubicBezTo>
                <a:cubicBezTo>
                  <a:pt x="4235" y="1506"/>
                  <a:pt x="4210" y="1501"/>
                  <a:pt x="4140" y="1501"/>
                </a:cubicBezTo>
                <a:lnTo>
                  <a:pt x="4015" y="1501"/>
                </a:lnTo>
                <a:lnTo>
                  <a:pt x="4015" y="1975"/>
                </a:lnTo>
                <a:lnTo>
                  <a:pt x="4152" y="1975"/>
                </a:lnTo>
                <a:cubicBezTo>
                  <a:pt x="4272" y="1975"/>
                  <a:pt x="4337" y="1934"/>
                  <a:pt x="4337" y="1841"/>
                </a:cubicBezTo>
                <a:close/>
                <a:moveTo>
                  <a:pt x="4250" y="1833"/>
                </a:moveTo>
                <a:cubicBezTo>
                  <a:pt x="4250" y="1876"/>
                  <a:pt x="4224" y="1910"/>
                  <a:pt x="4164" y="1910"/>
                </a:cubicBezTo>
                <a:lnTo>
                  <a:pt x="4093" y="1910"/>
                </a:lnTo>
                <a:lnTo>
                  <a:pt x="4093" y="1760"/>
                </a:lnTo>
                <a:lnTo>
                  <a:pt x="4162" y="1760"/>
                </a:lnTo>
                <a:cubicBezTo>
                  <a:pt x="4184" y="1760"/>
                  <a:pt x="4194" y="1761"/>
                  <a:pt x="4206" y="1764"/>
                </a:cubicBezTo>
                <a:cubicBezTo>
                  <a:pt x="4232" y="1772"/>
                  <a:pt x="4250" y="1800"/>
                  <a:pt x="4250" y="1833"/>
                </a:cubicBezTo>
                <a:close/>
                <a:moveTo>
                  <a:pt x="4235" y="1630"/>
                </a:moveTo>
                <a:cubicBezTo>
                  <a:pt x="4235" y="1642"/>
                  <a:pt x="4231" y="1662"/>
                  <a:pt x="4216" y="1677"/>
                </a:cubicBezTo>
                <a:cubicBezTo>
                  <a:pt x="4201" y="1693"/>
                  <a:pt x="4187" y="1695"/>
                  <a:pt x="4158" y="1695"/>
                </a:cubicBezTo>
                <a:lnTo>
                  <a:pt x="4091" y="1695"/>
                </a:lnTo>
                <a:lnTo>
                  <a:pt x="4091" y="1566"/>
                </a:lnTo>
                <a:lnTo>
                  <a:pt x="4152" y="1566"/>
                </a:lnTo>
                <a:cubicBezTo>
                  <a:pt x="4175" y="1566"/>
                  <a:pt x="4187" y="1568"/>
                  <a:pt x="4197" y="1571"/>
                </a:cubicBezTo>
                <a:cubicBezTo>
                  <a:pt x="4219" y="1579"/>
                  <a:pt x="4235" y="1603"/>
                  <a:pt x="4235" y="1630"/>
                </a:cubicBezTo>
                <a:close/>
                <a:moveTo>
                  <a:pt x="3910" y="1975"/>
                </a:moveTo>
                <a:lnTo>
                  <a:pt x="3840" y="1861"/>
                </a:lnTo>
                <a:cubicBezTo>
                  <a:pt x="3815" y="1822"/>
                  <a:pt x="3784" y="1776"/>
                  <a:pt x="3767" y="1767"/>
                </a:cubicBezTo>
                <a:cubicBezTo>
                  <a:pt x="3841" y="1767"/>
                  <a:pt x="3885" y="1705"/>
                  <a:pt x="3885" y="1637"/>
                </a:cubicBezTo>
                <a:cubicBezTo>
                  <a:pt x="3885" y="1563"/>
                  <a:pt x="3837" y="1501"/>
                  <a:pt x="3731" y="1501"/>
                </a:cubicBezTo>
                <a:lnTo>
                  <a:pt x="3586" y="1501"/>
                </a:lnTo>
                <a:lnTo>
                  <a:pt x="3586" y="1975"/>
                </a:lnTo>
                <a:lnTo>
                  <a:pt x="3664" y="1975"/>
                </a:lnTo>
                <a:lnTo>
                  <a:pt x="3664" y="1770"/>
                </a:lnTo>
                <a:cubicBezTo>
                  <a:pt x="3679" y="1771"/>
                  <a:pt x="3686" y="1776"/>
                  <a:pt x="3694" y="1785"/>
                </a:cubicBezTo>
                <a:cubicBezTo>
                  <a:pt x="3720" y="1811"/>
                  <a:pt x="3742" y="1843"/>
                  <a:pt x="3775" y="1902"/>
                </a:cubicBezTo>
                <a:lnTo>
                  <a:pt x="3816" y="1975"/>
                </a:lnTo>
                <a:lnTo>
                  <a:pt x="3910" y="1975"/>
                </a:lnTo>
                <a:close/>
                <a:moveTo>
                  <a:pt x="3802" y="1638"/>
                </a:moveTo>
                <a:cubicBezTo>
                  <a:pt x="3802" y="1662"/>
                  <a:pt x="3794" y="1682"/>
                  <a:pt x="3781" y="1695"/>
                </a:cubicBezTo>
                <a:cubicBezTo>
                  <a:pt x="3767" y="1709"/>
                  <a:pt x="3745" y="1715"/>
                  <a:pt x="3704" y="1715"/>
                </a:cubicBezTo>
                <a:lnTo>
                  <a:pt x="3664" y="1715"/>
                </a:lnTo>
                <a:lnTo>
                  <a:pt x="3664" y="1565"/>
                </a:lnTo>
                <a:lnTo>
                  <a:pt x="3707" y="1565"/>
                </a:lnTo>
                <a:cubicBezTo>
                  <a:pt x="3777" y="1565"/>
                  <a:pt x="3802" y="1590"/>
                  <a:pt x="3802" y="1638"/>
                </a:cubicBezTo>
                <a:close/>
                <a:moveTo>
                  <a:pt x="3478" y="1975"/>
                </a:moveTo>
                <a:lnTo>
                  <a:pt x="3478" y="1908"/>
                </a:lnTo>
                <a:lnTo>
                  <a:pt x="3289" y="1908"/>
                </a:lnTo>
                <a:lnTo>
                  <a:pt x="3289" y="1760"/>
                </a:lnTo>
                <a:lnTo>
                  <a:pt x="3433" y="1760"/>
                </a:lnTo>
                <a:lnTo>
                  <a:pt x="3433" y="1695"/>
                </a:lnTo>
                <a:lnTo>
                  <a:pt x="3287" y="1695"/>
                </a:lnTo>
                <a:lnTo>
                  <a:pt x="3287" y="1566"/>
                </a:lnTo>
                <a:lnTo>
                  <a:pt x="3461" y="1566"/>
                </a:lnTo>
                <a:lnTo>
                  <a:pt x="3471" y="1501"/>
                </a:lnTo>
                <a:lnTo>
                  <a:pt x="3209" y="1501"/>
                </a:lnTo>
                <a:lnTo>
                  <a:pt x="3209" y="1975"/>
                </a:lnTo>
                <a:lnTo>
                  <a:pt x="3478" y="1975"/>
                </a:lnTo>
                <a:close/>
                <a:moveTo>
                  <a:pt x="3083" y="1739"/>
                </a:moveTo>
                <a:cubicBezTo>
                  <a:pt x="3083" y="1666"/>
                  <a:pt x="3067" y="1609"/>
                  <a:pt x="3032" y="1568"/>
                </a:cubicBezTo>
                <a:cubicBezTo>
                  <a:pt x="2987" y="1518"/>
                  <a:pt x="2935" y="1501"/>
                  <a:pt x="2846" y="1501"/>
                </a:cubicBezTo>
                <a:lnTo>
                  <a:pt x="2747" y="1501"/>
                </a:lnTo>
                <a:lnTo>
                  <a:pt x="2747" y="1975"/>
                </a:lnTo>
                <a:lnTo>
                  <a:pt x="2864" y="1975"/>
                </a:lnTo>
                <a:cubicBezTo>
                  <a:pt x="2953" y="1975"/>
                  <a:pt x="2994" y="1959"/>
                  <a:pt x="3033" y="1908"/>
                </a:cubicBezTo>
                <a:cubicBezTo>
                  <a:pt x="3065" y="1867"/>
                  <a:pt x="3083" y="1811"/>
                  <a:pt x="3083" y="1739"/>
                </a:cubicBezTo>
                <a:close/>
                <a:moveTo>
                  <a:pt x="2996" y="1748"/>
                </a:moveTo>
                <a:cubicBezTo>
                  <a:pt x="2996" y="1855"/>
                  <a:pt x="2962" y="1910"/>
                  <a:pt x="2879" y="1910"/>
                </a:cubicBezTo>
                <a:lnTo>
                  <a:pt x="2827" y="1910"/>
                </a:lnTo>
                <a:lnTo>
                  <a:pt x="2827" y="1564"/>
                </a:lnTo>
                <a:lnTo>
                  <a:pt x="2877" y="1564"/>
                </a:lnTo>
                <a:cubicBezTo>
                  <a:pt x="2919" y="1564"/>
                  <a:pt x="2944" y="1575"/>
                  <a:pt x="2966" y="1605"/>
                </a:cubicBezTo>
                <a:cubicBezTo>
                  <a:pt x="2990" y="1638"/>
                  <a:pt x="2996" y="1687"/>
                  <a:pt x="2996" y="1748"/>
                </a:cubicBezTo>
                <a:close/>
                <a:moveTo>
                  <a:pt x="2658" y="1975"/>
                </a:moveTo>
                <a:lnTo>
                  <a:pt x="2507" y="1501"/>
                </a:lnTo>
                <a:lnTo>
                  <a:pt x="2416" y="1501"/>
                </a:lnTo>
                <a:lnTo>
                  <a:pt x="2260" y="1975"/>
                </a:lnTo>
                <a:lnTo>
                  <a:pt x="2342" y="1975"/>
                </a:lnTo>
                <a:lnTo>
                  <a:pt x="2380" y="1850"/>
                </a:lnTo>
                <a:lnTo>
                  <a:pt x="2533" y="1850"/>
                </a:lnTo>
                <a:lnTo>
                  <a:pt x="2572" y="1975"/>
                </a:lnTo>
                <a:lnTo>
                  <a:pt x="2658" y="1975"/>
                </a:lnTo>
                <a:close/>
                <a:moveTo>
                  <a:pt x="2515" y="1785"/>
                </a:moveTo>
                <a:lnTo>
                  <a:pt x="2399" y="1785"/>
                </a:lnTo>
                <a:cubicBezTo>
                  <a:pt x="2410" y="1753"/>
                  <a:pt x="2459" y="1579"/>
                  <a:pt x="2459" y="1579"/>
                </a:cubicBezTo>
                <a:lnTo>
                  <a:pt x="2459" y="1579"/>
                </a:lnTo>
                <a:cubicBezTo>
                  <a:pt x="2463" y="1598"/>
                  <a:pt x="2511" y="1774"/>
                  <a:pt x="2515" y="1785"/>
                </a:cubicBezTo>
                <a:close/>
                <a:moveTo>
                  <a:pt x="2152" y="1648"/>
                </a:moveTo>
                <a:cubicBezTo>
                  <a:pt x="2152" y="1704"/>
                  <a:pt x="2125" y="1731"/>
                  <a:pt x="2067" y="1731"/>
                </a:cubicBezTo>
                <a:lnTo>
                  <a:pt x="2006" y="1731"/>
                </a:lnTo>
                <a:lnTo>
                  <a:pt x="2006" y="1565"/>
                </a:lnTo>
                <a:lnTo>
                  <a:pt x="2067" y="1565"/>
                </a:lnTo>
                <a:cubicBezTo>
                  <a:pt x="2098" y="1565"/>
                  <a:pt x="2119" y="1573"/>
                  <a:pt x="2133" y="1588"/>
                </a:cubicBezTo>
                <a:cubicBezTo>
                  <a:pt x="2146" y="1602"/>
                  <a:pt x="2152" y="1622"/>
                  <a:pt x="2152" y="1648"/>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2952000"/>
            <a:ext cx="468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4289346"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Auf drei Zeilen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6320350"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Titel der Präsentation</a:t>
            </a:r>
          </a:p>
        </p:txBody>
      </p:sp>
      <p:sp>
        <p:nvSpPr>
          <p:cNvPr id="13" name="Vertikaler Textplatzhalter 2">
            <a:extLst>
              <a:ext uri="{FF2B5EF4-FFF2-40B4-BE49-F238E27FC236}">
                <a16:creationId xmlns:a16="http://schemas.microsoft.com/office/drawing/2014/main" id="{E89B4C50-17A2-4499-A9E2-454B62ADBA60}"/>
              </a:ext>
            </a:extLst>
          </p:cNvPr>
          <p:cNvSpPr>
            <a:spLocks noGrp="1"/>
          </p:cNvSpPr>
          <p:nvPr>
            <p:ph type="body" orient="vert" idx="22" hasCustomPrompt="1"/>
          </p:nvPr>
        </p:nvSpPr>
        <p:spPr>
          <a:xfrm>
            <a:off x="0" y="3708988"/>
            <a:ext cx="4191562"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14" name="Regieanweisung">
            <a:extLst>
              <a:ext uri="{FF2B5EF4-FFF2-40B4-BE49-F238E27FC236}">
                <a16:creationId xmlns:a16="http://schemas.microsoft.com/office/drawing/2014/main" id="{8C9887ED-FA56-47D8-A554-04E1CD9323EF}"/>
              </a:ext>
            </a:extLst>
          </p:cNvPr>
          <p:cNvGrpSpPr/>
          <p:nvPr userDrawn="1"/>
        </p:nvGrpSpPr>
        <p:grpSpPr>
          <a:xfrm>
            <a:off x="449261" y="0"/>
            <a:ext cx="10746739" cy="7236000"/>
            <a:chOff x="449261" y="0"/>
            <a:chExt cx="10746739" cy="7236000"/>
          </a:xfrm>
        </p:grpSpPr>
        <p:sp>
          <p:nvSpPr>
            <p:cNvPr id="15" name="Regieanweisung">
              <a:extLst>
                <a:ext uri="{FF2B5EF4-FFF2-40B4-BE49-F238E27FC236}">
                  <a16:creationId xmlns:a16="http://schemas.microsoft.com/office/drawing/2014/main" id="{CE6B8BA5-95EE-4ADF-AAA4-2B444727A703}"/>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6" name="Regieanweisung">
              <a:extLst>
                <a:ext uri="{FF2B5EF4-FFF2-40B4-BE49-F238E27FC236}">
                  <a16:creationId xmlns:a16="http://schemas.microsoft.com/office/drawing/2014/main" id="{222B9A67-489E-4DD3-AD0C-713B472E9ADA}"/>
                </a:ext>
              </a:extLst>
            </p:cNvPr>
            <p:cNvGrpSpPr/>
            <p:nvPr userDrawn="1"/>
          </p:nvGrpSpPr>
          <p:grpSpPr>
            <a:xfrm>
              <a:off x="9252000" y="2579687"/>
              <a:ext cx="1800001" cy="1548574"/>
              <a:chOff x="7667999" y="8675426"/>
              <a:chExt cx="1800001" cy="1548574"/>
            </a:xfrm>
          </p:grpSpPr>
          <p:sp>
            <p:nvSpPr>
              <p:cNvPr id="18" name="Text // Listenebene erhöhen">
                <a:extLst>
                  <a:ext uri="{FF2B5EF4-FFF2-40B4-BE49-F238E27FC236}">
                    <a16:creationId xmlns:a16="http://schemas.microsoft.com/office/drawing/2014/main" id="{84F94400-F15F-43A3-9B21-1301F771A7DD}"/>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19" name="Text // Listenebene verringern">
                <a:extLst>
                  <a:ext uri="{FF2B5EF4-FFF2-40B4-BE49-F238E27FC236}">
                    <a16:creationId xmlns:a16="http://schemas.microsoft.com/office/drawing/2014/main" id="{46971079-7FCD-44C4-9788-235520CB725B}"/>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0" name="Listenebenen">
                <a:extLst>
                  <a:ext uri="{FF2B5EF4-FFF2-40B4-BE49-F238E27FC236}">
                    <a16:creationId xmlns:a16="http://schemas.microsoft.com/office/drawing/2014/main" id="{16FBC351-E303-4C57-9EF6-AA9029784DE2}"/>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1" name="Bild // Listenebene verringern">
                <a:extLst>
                  <a:ext uri="{FF2B5EF4-FFF2-40B4-BE49-F238E27FC236}">
                    <a16:creationId xmlns:a16="http://schemas.microsoft.com/office/drawing/2014/main" id="{ACA43603-CBEF-4D0E-B415-8835AD637354}"/>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22" name="Bild // Listenebene erhöhen">
                <a:extLst>
                  <a:ext uri="{FF2B5EF4-FFF2-40B4-BE49-F238E27FC236}">
                    <a16:creationId xmlns:a16="http://schemas.microsoft.com/office/drawing/2014/main" id="{45BCC3F1-3AC1-4608-B7BA-063CDA8EA5CC}"/>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17" name="Fußzeile">
              <a:extLst>
                <a:ext uri="{FF2B5EF4-FFF2-40B4-BE49-F238E27FC236}">
                  <a16:creationId xmlns:a16="http://schemas.microsoft.com/office/drawing/2014/main" id="{319292A5-0730-4F47-B00E-3B95A0274E67}"/>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spTree>
    <p:extLst>
      <p:ext uri="{BB962C8B-B14F-4D97-AF65-F5344CB8AC3E}">
        <p14:creationId xmlns:p14="http://schemas.microsoft.com/office/powerpoint/2010/main" val="823626856"/>
      </p:ext>
    </p:extLst>
  </p:cSld>
  <p:clrMapOvr>
    <a:masterClrMapping/>
  </p:clrMapOvr>
  <p:extLst>
    <p:ext uri="{DCECCB84-F9BA-43D5-87BE-67443E8EF086}">
      <p15:sldGuideLst xmlns:p15="http://schemas.microsoft.com/office/powerpoint/2012/main">
        <p15:guide id="1" pos="283">
          <p15:clr>
            <a:srgbClr val="FBAE40"/>
          </p15:clr>
        </p15:guide>
        <p15:guide id="2" pos="547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4-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9" name="Logo UPD">
            <a:extLst>
              <a:ext uri="{FF2B5EF4-FFF2-40B4-BE49-F238E27FC236}">
                <a16:creationId xmlns:a16="http://schemas.microsoft.com/office/drawing/2014/main" id="{E81273A0-F1FD-4D3C-9023-9330F259261C}"/>
              </a:ext>
            </a:extLst>
          </p:cNvPr>
          <p:cNvSpPr>
            <a:spLocks noChangeAspect="1" noEditPoints="1"/>
          </p:cNvSpPr>
          <p:nvPr userDrawn="1"/>
        </p:nvSpPr>
        <p:spPr bwMode="auto">
          <a:xfrm>
            <a:off x="450850" y="450000"/>
            <a:ext cx="2080800" cy="716264"/>
          </a:xfrm>
          <a:custGeom>
            <a:avLst/>
            <a:gdLst>
              <a:gd name="T0" fmla="*/ 1928 w 5780"/>
              <a:gd name="T1" fmla="*/ 1975 h 1982"/>
              <a:gd name="T2" fmla="*/ 1430 w 5780"/>
              <a:gd name="T3" fmla="*/ 1979 h 1982"/>
              <a:gd name="T4" fmla="*/ 1430 w 5780"/>
              <a:gd name="T5" fmla="*/ 1979 h 1982"/>
              <a:gd name="T6" fmla="*/ 700 w 5780"/>
              <a:gd name="T7" fmla="*/ 1409 h 1982"/>
              <a:gd name="T8" fmla="*/ 1502 w 5780"/>
              <a:gd name="T9" fmla="*/ 1906 h 1982"/>
              <a:gd name="T10" fmla="*/ 1464 w 5780"/>
              <a:gd name="T11" fmla="*/ 1919 h 1982"/>
              <a:gd name="T12" fmla="*/ 5452 w 5780"/>
              <a:gd name="T13" fmla="*/ 883 h 1982"/>
              <a:gd name="T14" fmla="*/ 5769 w 5780"/>
              <a:gd name="T15" fmla="*/ 883 h 1982"/>
              <a:gd name="T16" fmla="*/ 5065 w 5780"/>
              <a:gd name="T17" fmla="*/ 1291 h 1982"/>
              <a:gd name="T18" fmla="*/ 5462 w 5780"/>
              <a:gd name="T19" fmla="*/ 1291 h 1982"/>
              <a:gd name="T20" fmla="*/ 5320 w 5780"/>
              <a:gd name="T21" fmla="*/ 1101 h 1982"/>
              <a:gd name="T22" fmla="*/ 5383 w 5780"/>
              <a:gd name="T23" fmla="*/ 751 h 1982"/>
              <a:gd name="T24" fmla="*/ 5240 w 5780"/>
              <a:gd name="T25" fmla="*/ 751 h 1982"/>
              <a:gd name="T26" fmla="*/ 4884 w 5780"/>
              <a:gd name="T27" fmla="*/ 1291 h 1982"/>
              <a:gd name="T28" fmla="*/ 4603 w 5780"/>
              <a:gd name="T29" fmla="*/ 1291 h 1982"/>
              <a:gd name="T30" fmla="*/ 4502 w 5780"/>
              <a:gd name="T31" fmla="*/ 1148 h 1982"/>
              <a:gd name="T32" fmla="*/ 4455 w 5780"/>
              <a:gd name="T33" fmla="*/ 911 h 1982"/>
              <a:gd name="T34" fmla="*/ 4292 w 5780"/>
              <a:gd name="T35" fmla="*/ 1076 h 1982"/>
              <a:gd name="T36" fmla="*/ 4162 w 5780"/>
              <a:gd name="T37" fmla="*/ 1257 h 1982"/>
              <a:gd name="T38" fmla="*/ 3959 w 5780"/>
              <a:gd name="T39" fmla="*/ 1083 h 1982"/>
              <a:gd name="T40" fmla="*/ 3856 w 5780"/>
              <a:gd name="T41" fmla="*/ 1291 h 1982"/>
              <a:gd name="T42" fmla="*/ 4102 w 5780"/>
              <a:gd name="T43" fmla="*/ 1291 h 1982"/>
              <a:gd name="T44" fmla="*/ 3856 w 5780"/>
              <a:gd name="T45" fmla="*/ 881 h 1982"/>
              <a:gd name="T46" fmla="*/ 3502 w 5780"/>
              <a:gd name="T47" fmla="*/ 1224 h 1982"/>
              <a:gd name="T48" fmla="*/ 3500 w 5780"/>
              <a:gd name="T49" fmla="*/ 882 h 1982"/>
              <a:gd name="T50" fmla="*/ 3691 w 5780"/>
              <a:gd name="T51" fmla="*/ 1291 h 1982"/>
              <a:gd name="T52" fmla="*/ 3159 w 5780"/>
              <a:gd name="T53" fmla="*/ 1181 h 1982"/>
              <a:gd name="T54" fmla="*/ 3196 w 5780"/>
              <a:gd name="T55" fmla="*/ 1293 h 1982"/>
              <a:gd name="T56" fmla="*/ 2819 w 5780"/>
              <a:gd name="T57" fmla="*/ 818 h 1982"/>
              <a:gd name="T58" fmla="*/ 2621 w 5780"/>
              <a:gd name="T59" fmla="*/ 1034 h 1982"/>
              <a:gd name="T60" fmla="*/ 2373 w 5780"/>
              <a:gd name="T61" fmla="*/ 818 h 1982"/>
              <a:gd name="T62" fmla="*/ 2445 w 5780"/>
              <a:gd name="T63" fmla="*/ 928 h 1982"/>
              <a:gd name="T64" fmla="*/ 2252 w 5780"/>
              <a:gd name="T65" fmla="*/ 818 h 1982"/>
              <a:gd name="T66" fmla="*/ 2004 w 5780"/>
              <a:gd name="T67" fmla="*/ 818 h 1982"/>
              <a:gd name="T68" fmla="*/ 5711 w 5780"/>
              <a:gd name="T69" fmla="*/ 1975 h 1982"/>
              <a:gd name="T70" fmla="*/ 5643 w 5780"/>
              <a:gd name="T71" fmla="*/ 1854 h 1982"/>
              <a:gd name="T72" fmla="*/ 5468 w 5780"/>
              <a:gd name="T73" fmla="*/ 1975 h 1982"/>
              <a:gd name="T74" fmla="*/ 5629 w 5780"/>
              <a:gd name="T75" fmla="*/ 1975 h 1982"/>
              <a:gd name="T76" fmla="*/ 5261 w 5780"/>
              <a:gd name="T77" fmla="*/ 1637 h 1982"/>
              <a:gd name="T78" fmla="*/ 5040 w 5780"/>
              <a:gd name="T79" fmla="*/ 1770 h 1982"/>
              <a:gd name="T80" fmla="*/ 5179 w 5780"/>
              <a:gd name="T81" fmla="*/ 1638 h 1982"/>
              <a:gd name="T82" fmla="*/ 5083 w 5780"/>
              <a:gd name="T83" fmla="*/ 1565 h 1982"/>
              <a:gd name="T84" fmla="*/ 4643 w 5780"/>
              <a:gd name="T85" fmla="*/ 1982 h 1982"/>
              <a:gd name="T86" fmla="*/ 4639 w 5780"/>
              <a:gd name="T87" fmla="*/ 1555 h 1982"/>
              <a:gd name="T88" fmla="*/ 4264 w 5780"/>
              <a:gd name="T89" fmla="*/ 1525 h 1982"/>
              <a:gd name="T90" fmla="*/ 4337 w 5780"/>
              <a:gd name="T91" fmla="*/ 1841 h 1982"/>
              <a:gd name="T92" fmla="*/ 4162 w 5780"/>
              <a:gd name="T93" fmla="*/ 1760 h 1982"/>
              <a:gd name="T94" fmla="*/ 4158 w 5780"/>
              <a:gd name="T95" fmla="*/ 1695 h 1982"/>
              <a:gd name="T96" fmla="*/ 4235 w 5780"/>
              <a:gd name="T97" fmla="*/ 1630 h 1982"/>
              <a:gd name="T98" fmla="*/ 3731 w 5780"/>
              <a:gd name="T99" fmla="*/ 1501 h 1982"/>
              <a:gd name="T100" fmla="*/ 3694 w 5780"/>
              <a:gd name="T101" fmla="*/ 1785 h 1982"/>
              <a:gd name="T102" fmla="*/ 3781 w 5780"/>
              <a:gd name="T103" fmla="*/ 1695 h 1982"/>
              <a:gd name="T104" fmla="*/ 3802 w 5780"/>
              <a:gd name="T105" fmla="*/ 1638 h 1982"/>
              <a:gd name="T106" fmla="*/ 3433 w 5780"/>
              <a:gd name="T107" fmla="*/ 1760 h 1982"/>
              <a:gd name="T108" fmla="*/ 3471 w 5780"/>
              <a:gd name="T109" fmla="*/ 1501 h 1982"/>
              <a:gd name="T110" fmla="*/ 3032 w 5780"/>
              <a:gd name="T111" fmla="*/ 1568 h 1982"/>
              <a:gd name="T112" fmla="*/ 3033 w 5780"/>
              <a:gd name="T113" fmla="*/ 1908 h 1982"/>
              <a:gd name="T114" fmla="*/ 2827 w 5780"/>
              <a:gd name="T115" fmla="*/ 1564 h 1982"/>
              <a:gd name="T116" fmla="*/ 2507 w 5780"/>
              <a:gd name="T117" fmla="*/ 1501 h 1982"/>
              <a:gd name="T118" fmla="*/ 2533 w 5780"/>
              <a:gd name="T119" fmla="*/ 1850 h 1982"/>
              <a:gd name="T120" fmla="*/ 2459 w 5780"/>
              <a:gd name="T121" fmla="*/ 1579 h 1982"/>
              <a:gd name="T122" fmla="*/ 2006 w 5780"/>
              <a:gd name="T123" fmla="*/ 1731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80" h="1982">
                <a:moveTo>
                  <a:pt x="2239" y="1643"/>
                </a:moveTo>
                <a:cubicBezTo>
                  <a:pt x="2239" y="1591"/>
                  <a:pt x="2216" y="1549"/>
                  <a:pt x="2174" y="1524"/>
                </a:cubicBezTo>
                <a:cubicBezTo>
                  <a:pt x="2148" y="1508"/>
                  <a:pt x="2123" y="1501"/>
                  <a:pt x="2054" y="1501"/>
                </a:cubicBezTo>
                <a:lnTo>
                  <a:pt x="1928" y="1501"/>
                </a:lnTo>
                <a:lnTo>
                  <a:pt x="1928" y="1975"/>
                </a:lnTo>
                <a:lnTo>
                  <a:pt x="2006" y="1975"/>
                </a:lnTo>
                <a:lnTo>
                  <a:pt x="2006" y="1794"/>
                </a:lnTo>
                <a:lnTo>
                  <a:pt x="2086" y="1794"/>
                </a:lnTo>
                <a:cubicBezTo>
                  <a:pt x="2171" y="1794"/>
                  <a:pt x="2239" y="1736"/>
                  <a:pt x="2239" y="1643"/>
                </a:cubicBezTo>
                <a:close/>
                <a:moveTo>
                  <a:pt x="1430" y="1979"/>
                </a:moveTo>
                <a:lnTo>
                  <a:pt x="0" y="1979"/>
                </a:lnTo>
                <a:lnTo>
                  <a:pt x="0" y="1397"/>
                </a:lnTo>
                <a:lnTo>
                  <a:pt x="299" y="1164"/>
                </a:lnTo>
                <a:lnTo>
                  <a:pt x="299" y="1747"/>
                </a:lnTo>
                <a:lnTo>
                  <a:pt x="1430" y="1979"/>
                </a:lnTo>
                <a:close/>
                <a:moveTo>
                  <a:pt x="700" y="583"/>
                </a:moveTo>
                <a:lnTo>
                  <a:pt x="413" y="815"/>
                </a:lnTo>
                <a:lnTo>
                  <a:pt x="413" y="1641"/>
                </a:lnTo>
                <a:lnTo>
                  <a:pt x="1438" y="1945"/>
                </a:lnTo>
                <a:lnTo>
                  <a:pt x="700" y="1409"/>
                </a:lnTo>
                <a:lnTo>
                  <a:pt x="700" y="583"/>
                </a:lnTo>
                <a:close/>
                <a:moveTo>
                  <a:pt x="1502" y="815"/>
                </a:moveTo>
                <a:lnTo>
                  <a:pt x="1227" y="594"/>
                </a:lnTo>
                <a:lnTo>
                  <a:pt x="1227" y="1025"/>
                </a:lnTo>
                <a:lnTo>
                  <a:pt x="1502" y="1906"/>
                </a:lnTo>
                <a:lnTo>
                  <a:pt x="1502" y="815"/>
                </a:lnTo>
                <a:close/>
                <a:moveTo>
                  <a:pt x="1112" y="0"/>
                </a:moveTo>
                <a:lnTo>
                  <a:pt x="815" y="233"/>
                </a:lnTo>
                <a:lnTo>
                  <a:pt x="815" y="1316"/>
                </a:lnTo>
                <a:lnTo>
                  <a:pt x="1464" y="1919"/>
                </a:lnTo>
                <a:lnTo>
                  <a:pt x="1112" y="1107"/>
                </a:lnTo>
                <a:lnTo>
                  <a:pt x="1112" y="0"/>
                </a:lnTo>
                <a:close/>
                <a:moveTo>
                  <a:pt x="5780" y="818"/>
                </a:moveTo>
                <a:lnTo>
                  <a:pt x="5452" y="818"/>
                </a:lnTo>
                <a:lnTo>
                  <a:pt x="5452" y="883"/>
                </a:lnTo>
                <a:lnTo>
                  <a:pt x="5572" y="883"/>
                </a:lnTo>
                <a:lnTo>
                  <a:pt x="5572" y="1291"/>
                </a:lnTo>
                <a:lnTo>
                  <a:pt x="5650" y="1291"/>
                </a:lnTo>
                <a:lnTo>
                  <a:pt x="5650" y="883"/>
                </a:lnTo>
                <a:lnTo>
                  <a:pt x="5769" y="883"/>
                </a:lnTo>
                <a:lnTo>
                  <a:pt x="5780" y="818"/>
                </a:lnTo>
                <a:close/>
                <a:moveTo>
                  <a:pt x="5462" y="1291"/>
                </a:moveTo>
                <a:lnTo>
                  <a:pt x="5311" y="817"/>
                </a:lnTo>
                <a:lnTo>
                  <a:pt x="5220" y="817"/>
                </a:lnTo>
                <a:lnTo>
                  <a:pt x="5065" y="1291"/>
                </a:lnTo>
                <a:lnTo>
                  <a:pt x="5146" y="1291"/>
                </a:lnTo>
                <a:lnTo>
                  <a:pt x="5184" y="1166"/>
                </a:lnTo>
                <a:lnTo>
                  <a:pt x="5338" y="1166"/>
                </a:lnTo>
                <a:lnTo>
                  <a:pt x="5376" y="1291"/>
                </a:lnTo>
                <a:lnTo>
                  <a:pt x="5462" y="1291"/>
                </a:lnTo>
                <a:close/>
                <a:moveTo>
                  <a:pt x="5320" y="1101"/>
                </a:moveTo>
                <a:lnTo>
                  <a:pt x="5204" y="1101"/>
                </a:lnTo>
                <a:cubicBezTo>
                  <a:pt x="5214" y="1069"/>
                  <a:pt x="5263" y="895"/>
                  <a:pt x="5263" y="895"/>
                </a:cubicBezTo>
                <a:lnTo>
                  <a:pt x="5264" y="895"/>
                </a:lnTo>
                <a:cubicBezTo>
                  <a:pt x="5267" y="914"/>
                  <a:pt x="5315" y="1090"/>
                  <a:pt x="5320" y="1101"/>
                </a:cubicBezTo>
                <a:close/>
                <a:moveTo>
                  <a:pt x="5383" y="751"/>
                </a:moveTo>
                <a:cubicBezTo>
                  <a:pt x="5383" y="724"/>
                  <a:pt x="5362" y="703"/>
                  <a:pt x="5338" y="703"/>
                </a:cubicBezTo>
                <a:cubicBezTo>
                  <a:pt x="5312" y="703"/>
                  <a:pt x="5291" y="724"/>
                  <a:pt x="5291" y="751"/>
                </a:cubicBezTo>
                <a:cubicBezTo>
                  <a:pt x="5291" y="777"/>
                  <a:pt x="5312" y="798"/>
                  <a:pt x="5337" y="798"/>
                </a:cubicBezTo>
                <a:cubicBezTo>
                  <a:pt x="5362" y="798"/>
                  <a:pt x="5383" y="777"/>
                  <a:pt x="5383" y="751"/>
                </a:cubicBezTo>
                <a:close/>
                <a:moveTo>
                  <a:pt x="5240" y="751"/>
                </a:moveTo>
                <a:cubicBezTo>
                  <a:pt x="5240" y="724"/>
                  <a:pt x="5219" y="703"/>
                  <a:pt x="5194" y="703"/>
                </a:cubicBezTo>
                <a:cubicBezTo>
                  <a:pt x="5169" y="703"/>
                  <a:pt x="5148" y="724"/>
                  <a:pt x="5148" y="751"/>
                </a:cubicBezTo>
                <a:cubicBezTo>
                  <a:pt x="5148" y="777"/>
                  <a:pt x="5169" y="798"/>
                  <a:pt x="5194" y="798"/>
                </a:cubicBezTo>
                <a:cubicBezTo>
                  <a:pt x="5219" y="798"/>
                  <a:pt x="5240" y="777"/>
                  <a:pt x="5240" y="751"/>
                </a:cubicBezTo>
                <a:close/>
                <a:moveTo>
                  <a:pt x="5092" y="818"/>
                </a:moveTo>
                <a:lnTo>
                  <a:pt x="4764" y="818"/>
                </a:lnTo>
                <a:lnTo>
                  <a:pt x="4764" y="883"/>
                </a:lnTo>
                <a:lnTo>
                  <a:pt x="4884" y="883"/>
                </a:lnTo>
                <a:lnTo>
                  <a:pt x="4884" y="1291"/>
                </a:lnTo>
                <a:lnTo>
                  <a:pt x="4962" y="1291"/>
                </a:lnTo>
                <a:lnTo>
                  <a:pt x="4962" y="883"/>
                </a:lnTo>
                <a:lnTo>
                  <a:pt x="5081" y="883"/>
                </a:lnTo>
                <a:lnTo>
                  <a:pt x="5092" y="818"/>
                </a:lnTo>
                <a:close/>
                <a:moveTo>
                  <a:pt x="4603" y="1291"/>
                </a:moveTo>
                <a:lnTo>
                  <a:pt x="4684" y="1291"/>
                </a:lnTo>
                <a:lnTo>
                  <a:pt x="4684" y="818"/>
                </a:lnTo>
                <a:lnTo>
                  <a:pt x="4603" y="818"/>
                </a:lnTo>
                <a:lnTo>
                  <a:pt x="4603" y="1291"/>
                </a:lnTo>
                <a:close/>
                <a:moveTo>
                  <a:pt x="4502" y="1148"/>
                </a:moveTo>
                <a:cubicBezTo>
                  <a:pt x="4502" y="1077"/>
                  <a:pt x="4454" y="1033"/>
                  <a:pt x="4386" y="1013"/>
                </a:cubicBezTo>
                <a:lnTo>
                  <a:pt x="4330" y="997"/>
                </a:lnTo>
                <a:cubicBezTo>
                  <a:pt x="4283" y="983"/>
                  <a:pt x="4267" y="968"/>
                  <a:pt x="4267" y="939"/>
                </a:cubicBezTo>
                <a:cubicBezTo>
                  <a:pt x="4267" y="900"/>
                  <a:pt x="4297" y="874"/>
                  <a:pt x="4344" y="874"/>
                </a:cubicBezTo>
                <a:cubicBezTo>
                  <a:pt x="4382" y="874"/>
                  <a:pt x="4412" y="885"/>
                  <a:pt x="4455" y="911"/>
                </a:cubicBezTo>
                <a:lnTo>
                  <a:pt x="4491" y="855"/>
                </a:lnTo>
                <a:cubicBezTo>
                  <a:pt x="4449" y="826"/>
                  <a:pt x="4395" y="810"/>
                  <a:pt x="4341" y="810"/>
                </a:cubicBezTo>
                <a:cubicBezTo>
                  <a:pt x="4246" y="810"/>
                  <a:pt x="4180" y="867"/>
                  <a:pt x="4180" y="950"/>
                </a:cubicBezTo>
                <a:cubicBezTo>
                  <a:pt x="4180" y="978"/>
                  <a:pt x="4187" y="1000"/>
                  <a:pt x="4200" y="1019"/>
                </a:cubicBezTo>
                <a:cubicBezTo>
                  <a:pt x="4218" y="1046"/>
                  <a:pt x="4249" y="1064"/>
                  <a:pt x="4292" y="1076"/>
                </a:cubicBezTo>
                <a:lnTo>
                  <a:pt x="4343" y="1090"/>
                </a:lnTo>
                <a:cubicBezTo>
                  <a:pt x="4391" y="1104"/>
                  <a:pt x="4413" y="1126"/>
                  <a:pt x="4413" y="1161"/>
                </a:cubicBezTo>
                <a:cubicBezTo>
                  <a:pt x="4413" y="1208"/>
                  <a:pt x="4378" y="1236"/>
                  <a:pt x="4320" y="1236"/>
                </a:cubicBezTo>
                <a:cubicBezTo>
                  <a:pt x="4272" y="1236"/>
                  <a:pt x="4234" y="1222"/>
                  <a:pt x="4192" y="1197"/>
                </a:cubicBezTo>
                <a:lnTo>
                  <a:pt x="4162" y="1257"/>
                </a:lnTo>
                <a:cubicBezTo>
                  <a:pt x="4209" y="1285"/>
                  <a:pt x="4263" y="1300"/>
                  <a:pt x="4317" y="1300"/>
                </a:cubicBezTo>
                <a:cubicBezTo>
                  <a:pt x="4438" y="1300"/>
                  <a:pt x="4502" y="1227"/>
                  <a:pt x="4502" y="1148"/>
                </a:cubicBezTo>
                <a:close/>
                <a:moveTo>
                  <a:pt x="4102" y="1291"/>
                </a:moveTo>
                <a:lnTo>
                  <a:pt x="4032" y="1177"/>
                </a:lnTo>
                <a:cubicBezTo>
                  <a:pt x="4008" y="1138"/>
                  <a:pt x="3976" y="1092"/>
                  <a:pt x="3959" y="1083"/>
                </a:cubicBezTo>
                <a:cubicBezTo>
                  <a:pt x="4033" y="1083"/>
                  <a:pt x="4077" y="1021"/>
                  <a:pt x="4077" y="953"/>
                </a:cubicBezTo>
                <a:cubicBezTo>
                  <a:pt x="4077" y="879"/>
                  <a:pt x="4029" y="818"/>
                  <a:pt x="3923" y="818"/>
                </a:cubicBezTo>
                <a:lnTo>
                  <a:pt x="3779" y="818"/>
                </a:lnTo>
                <a:lnTo>
                  <a:pt x="3779" y="1291"/>
                </a:lnTo>
                <a:lnTo>
                  <a:pt x="3856" y="1291"/>
                </a:lnTo>
                <a:lnTo>
                  <a:pt x="3856" y="1086"/>
                </a:lnTo>
                <a:cubicBezTo>
                  <a:pt x="3871" y="1087"/>
                  <a:pt x="3878" y="1092"/>
                  <a:pt x="3887" y="1101"/>
                </a:cubicBezTo>
                <a:cubicBezTo>
                  <a:pt x="3913" y="1127"/>
                  <a:pt x="3935" y="1159"/>
                  <a:pt x="3967" y="1218"/>
                </a:cubicBezTo>
                <a:lnTo>
                  <a:pt x="4008" y="1291"/>
                </a:lnTo>
                <a:lnTo>
                  <a:pt x="4102" y="1291"/>
                </a:lnTo>
                <a:close/>
                <a:moveTo>
                  <a:pt x="3995" y="954"/>
                </a:moveTo>
                <a:cubicBezTo>
                  <a:pt x="3995" y="978"/>
                  <a:pt x="3986" y="998"/>
                  <a:pt x="3974" y="1011"/>
                </a:cubicBezTo>
                <a:cubicBezTo>
                  <a:pt x="3959" y="1025"/>
                  <a:pt x="3937" y="1031"/>
                  <a:pt x="3896" y="1031"/>
                </a:cubicBezTo>
                <a:lnTo>
                  <a:pt x="3856" y="1031"/>
                </a:lnTo>
                <a:lnTo>
                  <a:pt x="3856" y="881"/>
                </a:lnTo>
                <a:lnTo>
                  <a:pt x="3899" y="881"/>
                </a:lnTo>
                <a:cubicBezTo>
                  <a:pt x="3969" y="881"/>
                  <a:pt x="3995" y="906"/>
                  <a:pt x="3995" y="954"/>
                </a:cubicBezTo>
                <a:close/>
                <a:moveTo>
                  <a:pt x="3691" y="1291"/>
                </a:moveTo>
                <a:lnTo>
                  <a:pt x="3691" y="1224"/>
                </a:lnTo>
                <a:lnTo>
                  <a:pt x="3502" y="1224"/>
                </a:lnTo>
                <a:lnTo>
                  <a:pt x="3502" y="1076"/>
                </a:lnTo>
                <a:lnTo>
                  <a:pt x="3646" y="1076"/>
                </a:lnTo>
                <a:lnTo>
                  <a:pt x="3646" y="1011"/>
                </a:lnTo>
                <a:lnTo>
                  <a:pt x="3500" y="1011"/>
                </a:lnTo>
                <a:lnTo>
                  <a:pt x="3500" y="882"/>
                </a:lnTo>
                <a:lnTo>
                  <a:pt x="3674" y="882"/>
                </a:lnTo>
                <a:lnTo>
                  <a:pt x="3684" y="818"/>
                </a:lnTo>
                <a:lnTo>
                  <a:pt x="3422" y="818"/>
                </a:lnTo>
                <a:lnTo>
                  <a:pt x="3422" y="1291"/>
                </a:lnTo>
                <a:lnTo>
                  <a:pt x="3691" y="1291"/>
                </a:lnTo>
                <a:close/>
                <a:moveTo>
                  <a:pt x="3358" y="818"/>
                </a:moveTo>
                <a:lnTo>
                  <a:pt x="3276" y="818"/>
                </a:lnTo>
                <a:lnTo>
                  <a:pt x="3189" y="1082"/>
                </a:lnTo>
                <a:cubicBezTo>
                  <a:pt x="3166" y="1152"/>
                  <a:pt x="3161" y="1181"/>
                  <a:pt x="3161" y="1181"/>
                </a:cubicBezTo>
                <a:lnTo>
                  <a:pt x="3159" y="1181"/>
                </a:lnTo>
                <a:cubicBezTo>
                  <a:pt x="3159" y="1181"/>
                  <a:pt x="3154" y="1146"/>
                  <a:pt x="3135" y="1086"/>
                </a:cubicBezTo>
                <a:lnTo>
                  <a:pt x="3049" y="818"/>
                </a:lnTo>
                <a:lnTo>
                  <a:pt x="2963" y="818"/>
                </a:lnTo>
                <a:lnTo>
                  <a:pt x="3122" y="1293"/>
                </a:lnTo>
                <a:lnTo>
                  <a:pt x="3196" y="1293"/>
                </a:lnTo>
                <a:lnTo>
                  <a:pt x="3358" y="818"/>
                </a:lnTo>
                <a:close/>
                <a:moveTo>
                  <a:pt x="2819" y="1291"/>
                </a:moveTo>
                <a:lnTo>
                  <a:pt x="2900" y="1291"/>
                </a:lnTo>
                <a:lnTo>
                  <a:pt x="2900" y="818"/>
                </a:lnTo>
                <a:lnTo>
                  <a:pt x="2819" y="818"/>
                </a:lnTo>
                <a:lnTo>
                  <a:pt x="2819" y="1291"/>
                </a:lnTo>
                <a:close/>
                <a:moveTo>
                  <a:pt x="2694" y="1291"/>
                </a:moveTo>
                <a:lnTo>
                  <a:pt x="2694" y="818"/>
                </a:lnTo>
                <a:lnTo>
                  <a:pt x="2620" y="818"/>
                </a:lnTo>
                <a:lnTo>
                  <a:pt x="2621" y="1034"/>
                </a:lnTo>
                <a:cubicBezTo>
                  <a:pt x="2621" y="1077"/>
                  <a:pt x="2626" y="1144"/>
                  <a:pt x="2628" y="1168"/>
                </a:cubicBezTo>
                <a:lnTo>
                  <a:pt x="2626" y="1170"/>
                </a:lnTo>
                <a:cubicBezTo>
                  <a:pt x="2620" y="1149"/>
                  <a:pt x="2599" y="1092"/>
                  <a:pt x="2577" y="1049"/>
                </a:cubicBezTo>
                <a:lnTo>
                  <a:pt x="2462" y="818"/>
                </a:lnTo>
                <a:lnTo>
                  <a:pt x="2373" y="818"/>
                </a:lnTo>
                <a:lnTo>
                  <a:pt x="2373" y="1291"/>
                </a:lnTo>
                <a:lnTo>
                  <a:pt x="2451" y="1291"/>
                </a:lnTo>
                <a:lnTo>
                  <a:pt x="2448" y="1062"/>
                </a:lnTo>
                <a:cubicBezTo>
                  <a:pt x="2447" y="1020"/>
                  <a:pt x="2447" y="970"/>
                  <a:pt x="2443" y="930"/>
                </a:cubicBezTo>
                <a:lnTo>
                  <a:pt x="2445" y="928"/>
                </a:lnTo>
                <a:cubicBezTo>
                  <a:pt x="2454" y="956"/>
                  <a:pt x="2480" y="1016"/>
                  <a:pt x="2505" y="1068"/>
                </a:cubicBezTo>
                <a:lnTo>
                  <a:pt x="2611" y="1291"/>
                </a:lnTo>
                <a:lnTo>
                  <a:pt x="2694" y="1291"/>
                </a:lnTo>
                <a:close/>
                <a:moveTo>
                  <a:pt x="2252" y="1158"/>
                </a:moveTo>
                <a:lnTo>
                  <a:pt x="2252" y="818"/>
                </a:lnTo>
                <a:lnTo>
                  <a:pt x="2173" y="818"/>
                </a:lnTo>
                <a:lnTo>
                  <a:pt x="2173" y="1136"/>
                </a:lnTo>
                <a:cubicBezTo>
                  <a:pt x="2173" y="1198"/>
                  <a:pt x="2145" y="1232"/>
                  <a:pt x="2088" y="1232"/>
                </a:cubicBezTo>
                <a:cubicBezTo>
                  <a:pt x="2030" y="1232"/>
                  <a:pt x="2004" y="1208"/>
                  <a:pt x="2004" y="1136"/>
                </a:cubicBezTo>
                <a:lnTo>
                  <a:pt x="2004" y="818"/>
                </a:lnTo>
                <a:lnTo>
                  <a:pt x="1924" y="818"/>
                </a:lnTo>
                <a:lnTo>
                  <a:pt x="1924" y="1159"/>
                </a:lnTo>
                <a:cubicBezTo>
                  <a:pt x="1924" y="1235"/>
                  <a:pt x="1963" y="1299"/>
                  <a:pt x="2088" y="1299"/>
                </a:cubicBezTo>
                <a:cubicBezTo>
                  <a:pt x="2192" y="1299"/>
                  <a:pt x="2252" y="1245"/>
                  <a:pt x="2252" y="1158"/>
                </a:cubicBezTo>
                <a:close/>
                <a:moveTo>
                  <a:pt x="5711" y="1975"/>
                </a:moveTo>
                <a:lnTo>
                  <a:pt x="5711" y="1501"/>
                </a:lnTo>
                <a:lnTo>
                  <a:pt x="5637" y="1501"/>
                </a:lnTo>
                <a:lnTo>
                  <a:pt x="5638" y="1718"/>
                </a:lnTo>
                <a:cubicBezTo>
                  <a:pt x="5638" y="1761"/>
                  <a:pt x="5643" y="1828"/>
                  <a:pt x="5645" y="1852"/>
                </a:cubicBezTo>
                <a:lnTo>
                  <a:pt x="5643" y="1854"/>
                </a:lnTo>
                <a:cubicBezTo>
                  <a:pt x="5637" y="1832"/>
                  <a:pt x="5616" y="1776"/>
                  <a:pt x="5595" y="1733"/>
                </a:cubicBezTo>
                <a:lnTo>
                  <a:pt x="5480" y="1501"/>
                </a:lnTo>
                <a:lnTo>
                  <a:pt x="5391" y="1501"/>
                </a:lnTo>
                <a:lnTo>
                  <a:pt x="5391" y="1975"/>
                </a:lnTo>
                <a:lnTo>
                  <a:pt x="5468" y="1975"/>
                </a:lnTo>
                <a:lnTo>
                  <a:pt x="5465" y="1746"/>
                </a:lnTo>
                <a:cubicBezTo>
                  <a:pt x="5465" y="1704"/>
                  <a:pt x="5464" y="1654"/>
                  <a:pt x="5460" y="1614"/>
                </a:cubicBezTo>
                <a:lnTo>
                  <a:pt x="5463" y="1612"/>
                </a:lnTo>
                <a:cubicBezTo>
                  <a:pt x="5471" y="1640"/>
                  <a:pt x="5497" y="1700"/>
                  <a:pt x="5523" y="1752"/>
                </a:cubicBezTo>
                <a:lnTo>
                  <a:pt x="5629" y="1975"/>
                </a:lnTo>
                <a:lnTo>
                  <a:pt x="5711" y="1975"/>
                </a:lnTo>
                <a:close/>
                <a:moveTo>
                  <a:pt x="5286" y="1975"/>
                </a:moveTo>
                <a:lnTo>
                  <a:pt x="5216" y="1861"/>
                </a:lnTo>
                <a:cubicBezTo>
                  <a:pt x="5192" y="1822"/>
                  <a:pt x="5160" y="1776"/>
                  <a:pt x="5143" y="1767"/>
                </a:cubicBezTo>
                <a:cubicBezTo>
                  <a:pt x="5217" y="1767"/>
                  <a:pt x="5261" y="1705"/>
                  <a:pt x="5261" y="1637"/>
                </a:cubicBezTo>
                <a:cubicBezTo>
                  <a:pt x="5261" y="1563"/>
                  <a:pt x="5213" y="1501"/>
                  <a:pt x="5107" y="1501"/>
                </a:cubicBezTo>
                <a:lnTo>
                  <a:pt x="4962" y="1501"/>
                </a:lnTo>
                <a:lnTo>
                  <a:pt x="4962" y="1975"/>
                </a:lnTo>
                <a:lnTo>
                  <a:pt x="5040" y="1975"/>
                </a:lnTo>
                <a:lnTo>
                  <a:pt x="5040" y="1770"/>
                </a:lnTo>
                <a:cubicBezTo>
                  <a:pt x="5055" y="1771"/>
                  <a:pt x="5062" y="1776"/>
                  <a:pt x="5070" y="1785"/>
                </a:cubicBezTo>
                <a:cubicBezTo>
                  <a:pt x="5096" y="1811"/>
                  <a:pt x="5118" y="1843"/>
                  <a:pt x="5151" y="1902"/>
                </a:cubicBezTo>
                <a:lnTo>
                  <a:pt x="5192" y="1975"/>
                </a:lnTo>
                <a:lnTo>
                  <a:pt x="5286" y="1975"/>
                </a:lnTo>
                <a:close/>
                <a:moveTo>
                  <a:pt x="5179" y="1638"/>
                </a:moveTo>
                <a:cubicBezTo>
                  <a:pt x="5179" y="1662"/>
                  <a:pt x="5170" y="1682"/>
                  <a:pt x="5157" y="1695"/>
                </a:cubicBezTo>
                <a:cubicBezTo>
                  <a:pt x="5143" y="1709"/>
                  <a:pt x="5121" y="1715"/>
                  <a:pt x="5080" y="1715"/>
                </a:cubicBezTo>
                <a:lnTo>
                  <a:pt x="5040" y="1715"/>
                </a:lnTo>
                <a:lnTo>
                  <a:pt x="5040" y="1565"/>
                </a:lnTo>
                <a:lnTo>
                  <a:pt x="5083" y="1565"/>
                </a:lnTo>
                <a:cubicBezTo>
                  <a:pt x="5153" y="1565"/>
                  <a:pt x="5179" y="1590"/>
                  <a:pt x="5179" y="1638"/>
                </a:cubicBezTo>
                <a:close/>
                <a:moveTo>
                  <a:pt x="4837" y="1739"/>
                </a:moveTo>
                <a:cubicBezTo>
                  <a:pt x="4837" y="1601"/>
                  <a:pt x="4773" y="1495"/>
                  <a:pt x="4639" y="1495"/>
                </a:cubicBezTo>
                <a:cubicBezTo>
                  <a:pt x="4521" y="1495"/>
                  <a:pt x="4442" y="1582"/>
                  <a:pt x="4442" y="1738"/>
                </a:cubicBezTo>
                <a:cubicBezTo>
                  <a:pt x="4442" y="1878"/>
                  <a:pt x="4508" y="1982"/>
                  <a:pt x="4643" y="1982"/>
                </a:cubicBezTo>
                <a:cubicBezTo>
                  <a:pt x="4766" y="1982"/>
                  <a:pt x="4837" y="1886"/>
                  <a:pt x="4837" y="1739"/>
                </a:cubicBezTo>
                <a:close/>
                <a:moveTo>
                  <a:pt x="4747" y="1744"/>
                </a:moveTo>
                <a:cubicBezTo>
                  <a:pt x="4747" y="1871"/>
                  <a:pt x="4711" y="1923"/>
                  <a:pt x="4641" y="1923"/>
                </a:cubicBezTo>
                <a:cubicBezTo>
                  <a:pt x="4560" y="1923"/>
                  <a:pt x="4529" y="1855"/>
                  <a:pt x="4529" y="1733"/>
                </a:cubicBezTo>
                <a:cubicBezTo>
                  <a:pt x="4529" y="1620"/>
                  <a:pt x="4559" y="1555"/>
                  <a:pt x="4639" y="1555"/>
                </a:cubicBezTo>
                <a:cubicBezTo>
                  <a:pt x="4724" y="1555"/>
                  <a:pt x="4747" y="1628"/>
                  <a:pt x="4747" y="1744"/>
                </a:cubicBezTo>
                <a:close/>
                <a:moveTo>
                  <a:pt x="4337" y="1841"/>
                </a:moveTo>
                <a:cubicBezTo>
                  <a:pt x="4337" y="1793"/>
                  <a:pt x="4315" y="1740"/>
                  <a:pt x="4236" y="1721"/>
                </a:cubicBezTo>
                <a:cubicBezTo>
                  <a:pt x="4289" y="1706"/>
                  <a:pt x="4318" y="1668"/>
                  <a:pt x="4318" y="1618"/>
                </a:cubicBezTo>
                <a:cubicBezTo>
                  <a:pt x="4318" y="1578"/>
                  <a:pt x="4300" y="1547"/>
                  <a:pt x="4264" y="1525"/>
                </a:cubicBezTo>
                <a:cubicBezTo>
                  <a:pt x="4235" y="1506"/>
                  <a:pt x="4210" y="1501"/>
                  <a:pt x="4140" y="1501"/>
                </a:cubicBezTo>
                <a:lnTo>
                  <a:pt x="4015" y="1501"/>
                </a:lnTo>
                <a:lnTo>
                  <a:pt x="4015" y="1975"/>
                </a:lnTo>
                <a:lnTo>
                  <a:pt x="4152" y="1975"/>
                </a:lnTo>
                <a:cubicBezTo>
                  <a:pt x="4272" y="1975"/>
                  <a:pt x="4337" y="1934"/>
                  <a:pt x="4337" y="1841"/>
                </a:cubicBezTo>
                <a:close/>
                <a:moveTo>
                  <a:pt x="4250" y="1833"/>
                </a:moveTo>
                <a:cubicBezTo>
                  <a:pt x="4250" y="1876"/>
                  <a:pt x="4224" y="1910"/>
                  <a:pt x="4164" y="1910"/>
                </a:cubicBezTo>
                <a:lnTo>
                  <a:pt x="4093" y="1910"/>
                </a:lnTo>
                <a:lnTo>
                  <a:pt x="4093" y="1760"/>
                </a:lnTo>
                <a:lnTo>
                  <a:pt x="4162" y="1760"/>
                </a:lnTo>
                <a:cubicBezTo>
                  <a:pt x="4184" y="1760"/>
                  <a:pt x="4194" y="1761"/>
                  <a:pt x="4206" y="1764"/>
                </a:cubicBezTo>
                <a:cubicBezTo>
                  <a:pt x="4232" y="1772"/>
                  <a:pt x="4250" y="1800"/>
                  <a:pt x="4250" y="1833"/>
                </a:cubicBezTo>
                <a:close/>
                <a:moveTo>
                  <a:pt x="4235" y="1630"/>
                </a:moveTo>
                <a:cubicBezTo>
                  <a:pt x="4235" y="1642"/>
                  <a:pt x="4231" y="1662"/>
                  <a:pt x="4216" y="1677"/>
                </a:cubicBezTo>
                <a:cubicBezTo>
                  <a:pt x="4201" y="1693"/>
                  <a:pt x="4187" y="1695"/>
                  <a:pt x="4158" y="1695"/>
                </a:cubicBezTo>
                <a:lnTo>
                  <a:pt x="4091" y="1695"/>
                </a:lnTo>
                <a:lnTo>
                  <a:pt x="4091" y="1566"/>
                </a:lnTo>
                <a:lnTo>
                  <a:pt x="4152" y="1566"/>
                </a:lnTo>
                <a:cubicBezTo>
                  <a:pt x="4175" y="1566"/>
                  <a:pt x="4187" y="1568"/>
                  <a:pt x="4197" y="1571"/>
                </a:cubicBezTo>
                <a:cubicBezTo>
                  <a:pt x="4219" y="1579"/>
                  <a:pt x="4235" y="1603"/>
                  <a:pt x="4235" y="1630"/>
                </a:cubicBezTo>
                <a:close/>
                <a:moveTo>
                  <a:pt x="3910" y="1975"/>
                </a:moveTo>
                <a:lnTo>
                  <a:pt x="3840" y="1861"/>
                </a:lnTo>
                <a:cubicBezTo>
                  <a:pt x="3815" y="1822"/>
                  <a:pt x="3784" y="1776"/>
                  <a:pt x="3767" y="1767"/>
                </a:cubicBezTo>
                <a:cubicBezTo>
                  <a:pt x="3841" y="1767"/>
                  <a:pt x="3885" y="1705"/>
                  <a:pt x="3885" y="1637"/>
                </a:cubicBezTo>
                <a:cubicBezTo>
                  <a:pt x="3885" y="1563"/>
                  <a:pt x="3837" y="1501"/>
                  <a:pt x="3731" y="1501"/>
                </a:cubicBezTo>
                <a:lnTo>
                  <a:pt x="3586" y="1501"/>
                </a:lnTo>
                <a:lnTo>
                  <a:pt x="3586" y="1975"/>
                </a:lnTo>
                <a:lnTo>
                  <a:pt x="3664" y="1975"/>
                </a:lnTo>
                <a:lnTo>
                  <a:pt x="3664" y="1770"/>
                </a:lnTo>
                <a:cubicBezTo>
                  <a:pt x="3679" y="1771"/>
                  <a:pt x="3686" y="1776"/>
                  <a:pt x="3694" y="1785"/>
                </a:cubicBezTo>
                <a:cubicBezTo>
                  <a:pt x="3720" y="1811"/>
                  <a:pt x="3742" y="1843"/>
                  <a:pt x="3775" y="1902"/>
                </a:cubicBezTo>
                <a:lnTo>
                  <a:pt x="3816" y="1975"/>
                </a:lnTo>
                <a:lnTo>
                  <a:pt x="3910" y="1975"/>
                </a:lnTo>
                <a:close/>
                <a:moveTo>
                  <a:pt x="3802" y="1638"/>
                </a:moveTo>
                <a:cubicBezTo>
                  <a:pt x="3802" y="1662"/>
                  <a:pt x="3794" y="1682"/>
                  <a:pt x="3781" y="1695"/>
                </a:cubicBezTo>
                <a:cubicBezTo>
                  <a:pt x="3767" y="1709"/>
                  <a:pt x="3745" y="1715"/>
                  <a:pt x="3704" y="1715"/>
                </a:cubicBezTo>
                <a:lnTo>
                  <a:pt x="3664" y="1715"/>
                </a:lnTo>
                <a:lnTo>
                  <a:pt x="3664" y="1565"/>
                </a:lnTo>
                <a:lnTo>
                  <a:pt x="3707" y="1565"/>
                </a:lnTo>
                <a:cubicBezTo>
                  <a:pt x="3777" y="1565"/>
                  <a:pt x="3802" y="1590"/>
                  <a:pt x="3802" y="1638"/>
                </a:cubicBezTo>
                <a:close/>
                <a:moveTo>
                  <a:pt x="3478" y="1975"/>
                </a:moveTo>
                <a:lnTo>
                  <a:pt x="3478" y="1908"/>
                </a:lnTo>
                <a:lnTo>
                  <a:pt x="3289" y="1908"/>
                </a:lnTo>
                <a:lnTo>
                  <a:pt x="3289" y="1760"/>
                </a:lnTo>
                <a:lnTo>
                  <a:pt x="3433" y="1760"/>
                </a:lnTo>
                <a:lnTo>
                  <a:pt x="3433" y="1695"/>
                </a:lnTo>
                <a:lnTo>
                  <a:pt x="3287" y="1695"/>
                </a:lnTo>
                <a:lnTo>
                  <a:pt x="3287" y="1566"/>
                </a:lnTo>
                <a:lnTo>
                  <a:pt x="3461" y="1566"/>
                </a:lnTo>
                <a:lnTo>
                  <a:pt x="3471" y="1501"/>
                </a:lnTo>
                <a:lnTo>
                  <a:pt x="3209" y="1501"/>
                </a:lnTo>
                <a:lnTo>
                  <a:pt x="3209" y="1975"/>
                </a:lnTo>
                <a:lnTo>
                  <a:pt x="3478" y="1975"/>
                </a:lnTo>
                <a:close/>
                <a:moveTo>
                  <a:pt x="3083" y="1739"/>
                </a:moveTo>
                <a:cubicBezTo>
                  <a:pt x="3083" y="1666"/>
                  <a:pt x="3067" y="1609"/>
                  <a:pt x="3032" y="1568"/>
                </a:cubicBezTo>
                <a:cubicBezTo>
                  <a:pt x="2987" y="1518"/>
                  <a:pt x="2935" y="1501"/>
                  <a:pt x="2846" y="1501"/>
                </a:cubicBezTo>
                <a:lnTo>
                  <a:pt x="2747" y="1501"/>
                </a:lnTo>
                <a:lnTo>
                  <a:pt x="2747" y="1975"/>
                </a:lnTo>
                <a:lnTo>
                  <a:pt x="2864" y="1975"/>
                </a:lnTo>
                <a:cubicBezTo>
                  <a:pt x="2953" y="1975"/>
                  <a:pt x="2994" y="1959"/>
                  <a:pt x="3033" y="1908"/>
                </a:cubicBezTo>
                <a:cubicBezTo>
                  <a:pt x="3065" y="1867"/>
                  <a:pt x="3083" y="1811"/>
                  <a:pt x="3083" y="1739"/>
                </a:cubicBezTo>
                <a:close/>
                <a:moveTo>
                  <a:pt x="2996" y="1748"/>
                </a:moveTo>
                <a:cubicBezTo>
                  <a:pt x="2996" y="1855"/>
                  <a:pt x="2962" y="1910"/>
                  <a:pt x="2879" y="1910"/>
                </a:cubicBezTo>
                <a:lnTo>
                  <a:pt x="2827" y="1910"/>
                </a:lnTo>
                <a:lnTo>
                  <a:pt x="2827" y="1564"/>
                </a:lnTo>
                <a:lnTo>
                  <a:pt x="2877" y="1564"/>
                </a:lnTo>
                <a:cubicBezTo>
                  <a:pt x="2919" y="1564"/>
                  <a:pt x="2944" y="1575"/>
                  <a:pt x="2966" y="1605"/>
                </a:cubicBezTo>
                <a:cubicBezTo>
                  <a:pt x="2990" y="1638"/>
                  <a:pt x="2996" y="1687"/>
                  <a:pt x="2996" y="1748"/>
                </a:cubicBezTo>
                <a:close/>
                <a:moveTo>
                  <a:pt x="2658" y="1975"/>
                </a:moveTo>
                <a:lnTo>
                  <a:pt x="2507" y="1501"/>
                </a:lnTo>
                <a:lnTo>
                  <a:pt x="2416" y="1501"/>
                </a:lnTo>
                <a:lnTo>
                  <a:pt x="2260" y="1975"/>
                </a:lnTo>
                <a:lnTo>
                  <a:pt x="2342" y="1975"/>
                </a:lnTo>
                <a:lnTo>
                  <a:pt x="2380" y="1850"/>
                </a:lnTo>
                <a:lnTo>
                  <a:pt x="2533" y="1850"/>
                </a:lnTo>
                <a:lnTo>
                  <a:pt x="2572" y="1975"/>
                </a:lnTo>
                <a:lnTo>
                  <a:pt x="2658" y="1975"/>
                </a:lnTo>
                <a:close/>
                <a:moveTo>
                  <a:pt x="2515" y="1785"/>
                </a:moveTo>
                <a:lnTo>
                  <a:pt x="2399" y="1785"/>
                </a:lnTo>
                <a:cubicBezTo>
                  <a:pt x="2410" y="1753"/>
                  <a:pt x="2459" y="1579"/>
                  <a:pt x="2459" y="1579"/>
                </a:cubicBezTo>
                <a:lnTo>
                  <a:pt x="2459" y="1579"/>
                </a:lnTo>
                <a:cubicBezTo>
                  <a:pt x="2463" y="1598"/>
                  <a:pt x="2511" y="1774"/>
                  <a:pt x="2515" y="1785"/>
                </a:cubicBezTo>
                <a:close/>
                <a:moveTo>
                  <a:pt x="2152" y="1648"/>
                </a:moveTo>
                <a:cubicBezTo>
                  <a:pt x="2152" y="1704"/>
                  <a:pt x="2125" y="1731"/>
                  <a:pt x="2067" y="1731"/>
                </a:cubicBezTo>
                <a:lnTo>
                  <a:pt x="2006" y="1731"/>
                </a:lnTo>
                <a:lnTo>
                  <a:pt x="2006" y="1565"/>
                </a:lnTo>
                <a:lnTo>
                  <a:pt x="2067" y="1565"/>
                </a:lnTo>
                <a:cubicBezTo>
                  <a:pt x="2098" y="1565"/>
                  <a:pt x="2119" y="1573"/>
                  <a:pt x="2133" y="1588"/>
                </a:cubicBezTo>
                <a:cubicBezTo>
                  <a:pt x="2146" y="1602"/>
                  <a:pt x="2152" y="1622"/>
                  <a:pt x="2152" y="1648"/>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2268000"/>
            <a:ext cx="450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br>
              <a:rPr lang="de-DE" dirty="0"/>
            </a:br>
            <a:r>
              <a:rPr lang="de-DE" dirty="0"/>
              <a:t>als Zweizeiler</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2091629"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Zeilen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4558651"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Auf ganzen vier</a:t>
            </a:r>
          </a:p>
        </p:txBody>
      </p:sp>
      <p:sp>
        <p:nvSpPr>
          <p:cNvPr id="13" name="Vertikaler Textplatzhalter 2">
            <a:extLst>
              <a:ext uri="{FF2B5EF4-FFF2-40B4-BE49-F238E27FC236}">
                <a16:creationId xmlns:a16="http://schemas.microsoft.com/office/drawing/2014/main" id="{E89B4C50-17A2-4499-A9E2-454B62ADBA60}"/>
              </a:ext>
            </a:extLst>
          </p:cNvPr>
          <p:cNvSpPr>
            <a:spLocks noGrp="1"/>
          </p:cNvSpPr>
          <p:nvPr>
            <p:ph type="body" orient="vert" idx="22" hasCustomPrompt="1"/>
          </p:nvPr>
        </p:nvSpPr>
        <p:spPr>
          <a:xfrm>
            <a:off x="0" y="3708988"/>
            <a:ext cx="5449535"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Präsentationstitel</a:t>
            </a:r>
          </a:p>
        </p:txBody>
      </p:sp>
      <p:sp>
        <p:nvSpPr>
          <p:cNvPr id="14" name="Vertikaler Textplatzhalter 2">
            <a:extLst>
              <a:ext uri="{FF2B5EF4-FFF2-40B4-BE49-F238E27FC236}">
                <a16:creationId xmlns:a16="http://schemas.microsoft.com/office/drawing/2014/main" id="{2BF5FE1F-FB33-4327-B3C9-F0F64BBE1766}"/>
              </a:ext>
            </a:extLst>
          </p:cNvPr>
          <p:cNvSpPr>
            <a:spLocks noGrp="1"/>
          </p:cNvSpPr>
          <p:nvPr>
            <p:ph type="body" orient="vert" idx="23" hasCustomPrompt="1"/>
          </p:nvPr>
        </p:nvSpPr>
        <p:spPr>
          <a:xfrm>
            <a:off x="0" y="3024000"/>
            <a:ext cx="4191562"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15" name="Regieanweisung">
            <a:extLst>
              <a:ext uri="{FF2B5EF4-FFF2-40B4-BE49-F238E27FC236}">
                <a16:creationId xmlns:a16="http://schemas.microsoft.com/office/drawing/2014/main" id="{A484DCFD-602A-4584-B656-B5E8202DF606}"/>
              </a:ext>
            </a:extLst>
          </p:cNvPr>
          <p:cNvGrpSpPr/>
          <p:nvPr userDrawn="1"/>
        </p:nvGrpSpPr>
        <p:grpSpPr>
          <a:xfrm>
            <a:off x="449261" y="0"/>
            <a:ext cx="10746739" cy="7236000"/>
            <a:chOff x="449261" y="0"/>
            <a:chExt cx="10746739" cy="7236000"/>
          </a:xfrm>
        </p:grpSpPr>
        <p:sp>
          <p:nvSpPr>
            <p:cNvPr id="16" name="Regieanweisung">
              <a:extLst>
                <a:ext uri="{FF2B5EF4-FFF2-40B4-BE49-F238E27FC236}">
                  <a16:creationId xmlns:a16="http://schemas.microsoft.com/office/drawing/2014/main" id="{BDA13368-94B1-4D95-964C-20668D9A53C9}"/>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7" name="Regieanweisung">
              <a:extLst>
                <a:ext uri="{FF2B5EF4-FFF2-40B4-BE49-F238E27FC236}">
                  <a16:creationId xmlns:a16="http://schemas.microsoft.com/office/drawing/2014/main" id="{C9482924-CAA1-4939-8032-C6CB96CD0E61}"/>
                </a:ext>
              </a:extLst>
            </p:cNvPr>
            <p:cNvGrpSpPr/>
            <p:nvPr userDrawn="1"/>
          </p:nvGrpSpPr>
          <p:grpSpPr>
            <a:xfrm>
              <a:off x="9252000" y="2579687"/>
              <a:ext cx="1800001" cy="1548574"/>
              <a:chOff x="7667999" y="8675426"/>
              <a:chExt cx="1800001" cy="1548574"/>
            </a:xfrm>
          </p:grpSpPr>
          <p:sp>
            <p:nvSpPr>
              <p:cNvPr id="19" name="Text // Listenebene erhöhen">
                <a:extLst>
                  <a:ext uri="{FF2B5EF4-FFF2-40B4-BE49-F238E27FC236}">
                    <a16:creationId xmlns:a16="http://schemas.microsoft.com/office/drawing/2014/main" id="{0212010E-35ED-472B-AC42-5AF06DE0E1AE}"/>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20" name="Text // Listenebene verringern">
                <a:extLst>
                  <a:ext uri="{FF2B5EF4-FFF2-40B4-BE49-F238E27FC236}">
                    <a16:creationId xmlns:a16="http://schemas.microsoft.com/office/drawing/2014/main" id="{0C37D0D7-543D-4E47-BB33-F61262B4FAF7}"/>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1" name="Listenebenen">
                <a:extLst>
                  <a:ext uri="{FF2B5EF4-FFF2-40B4-BE49-F238E27FC236}">
                    <a16:creationId xmlns:a16="http://schemas.microsoft.com/office/drawing/2014/main" id="{0862F84C-61DC-41BB-A7DA-AB5ADA6F578A}"/>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2" name="Bild // Listenebene verringern">
                <a:extLst>
                  <a:ext uri="{FF2B5EF4-FFF2-40B4-BE49-F238E27FC236}">
                    <a16:creationId xmlns:a16="http://schemas.microsoft.com/office/drawing/2014/main" id="{1FC184C1-5E3B-43D8-9682-EFC1DEFFB6D2}"/>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23" name="Bild // Listenebene erhöhen">
                <a:extLst>
                  <a:ext uri="{FF2B5EF4-FFF2-40B4-BE49-F238E27FC236}">
                    <a16:creationId xmlns:a16="http://schemas.microsoft.com/office/drawing/2014/main" id="{73C19225-8ED6-4FAD-A66A-7A9BDE9F6F6A}"/>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18" name="Fußzeile">
              <a:extLst>
                <a:ext uri="{FF2B5EF4-FFF2-40B4-BE49-F238E27FC236}">
                  <a16:creationId xmlns:a16="http://schemas.microsoft.com/office/drawing/2014/main" id="{4655E73A-B757-479F-81DD-E70643C94FBA}"/>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spTree>
    <p:extLst>
      <p:ext uri="{BB962C8B-B14F-4D97-AF65-F5344CB8AC3E}">
        <p14:creationId xmlns:p14="http://schemas.microsoft.com/office/powerpoint/2010/main" val="2707668666"/>
      </p:ext>
    </p:extLst>
  </p:cSld>
  <p:clrMapOvr>
    <a:masterClrMapping/>
  </p:clrMapOvr>
  <p:extLst>
    <p:ext uri="{DCECCB84-F9BA-43D5-87BE-67443E8EF086}">
      <p15:sldGuideLst xmlns:p15="http://schemas.microsoft.com/office/powerpoint/2012/main">
        <p15:guide id="1" pos="5477">
          <p15:clr>
            <a:srgbClr val="FBAE40"/>
          </p15:clr>
        </p15:guide>
        <p15:guide id="2" pos="28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2-zeilig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044000"/>
          </a:xfrm>
        </p:spPr>
        <p:txBody>
          <a:bodyPr/>
          <a:lstStyle>
            <a:lvl1pPr>
              <a:defRPr/>
            </a:lvl1pPr>
          </a:lstStyle>
          <a:p>
            <a:r>
              <a:rPr lang="de-DE" dirty="0"/>
              <a:t>Headline</a:t>
            </a:r>
            <a:br>
              <a:rPr lang="de-DE" dirty="0"/>
            </a:br>
            <a:r>
              <a:rPr lang="de-DE" dirty="0"/>
              <a:t>auf zwei Zeilen</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50850" y="2579687"/>
            <a:ext cx="8243888"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2260559455"/>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625">
          <p15:clr>
            <a:srgbClr val="FBAE40"/>
          </p15:clr>
        </p15:guide>
        <p15:guide id="4" orient="horz" pos="861">
          <p15:clr>
            <a:srgbClr val="FBAE40"/>
          </p15:clr>
        </p15:guide>
        <p15:guide id="5" orient="horz" pos="39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2-zeilig // 2-spaltig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044000"/>
          </a:xfrm>
        </p:spPr>
        <p:txBody>
          <a:bodyPr/>
          <a:lstStyle>
            <a:lvl1pPr>
              <a:defRPr/>
            </a:lvl1pPr>
          </a:lstStyle>
          <a:p>
            <a:r>
              <a:rPr lang="de-DE" dirty="0"/>
              <a:t>Headline</a:t>
            </a:r>
            <a:br>
              <a:rPr lang="de-DE" dirty="0"/>
            </a:br>
            <a:r>
              <a:rPr lang="de-DE" dirty="0"/>
              <a:t>auf zwei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9" name="Vertikaler Textplatzhalter 2">
            <a:extLst>
              <a:ext uri="{FF2B5EF4-FFF2-40B4-BE49-F238E27FC236}">
                <a16:creationId xmlns:a16="http://schemas.microsoft.com/office/drawing/2014/main" id="{8FB4FD8D-DC2E-4B42-8BD6-C5077FB4E14C}"/>
              </a:ext>
            </a:extLst>
          </p:cNvPr>
          <p:cNvSpPr>
            <a:spLocks noGrp="1"/>
          </p:cNvSpPr>
          <p:nvPr>
            <p:ph type="body" orient="vert" idx="1" hasCustomPrompt="1"/>
          </p:nvPr>
        </p:nvSpPr>
        <p:spPr>
          <a:xfrm>
            <a:off x="450850" y="2579687"/>
            <a:ext cx="8243888" cy="3621087"/>
          </a:xfrm>
        </p:spPr>
        <p:txBody>
          <a:bodyPr vert="horz" numCol="2" spcCol="23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3275762802"/>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625">
          <p15:clr>
            <a:srgbClr val="FBAE40"/>
          </p15:clr>
        </p15:guide>
        <p15:guide id="4" orient="horz" pos="861">
          <p15:clr>
            <a:srgbClr val="FBAE40"/>
          </p15:clr>
        </p15:guide>
        <p15:guide id="5" orient="horz" pos="39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3-zeilig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476000"/>
          </a:xfrm>
        </p:spPr>
        <p:txBody>
          <a:bodyPr/>
          <a:lstStyle>
            <a:lvl1pPr>
              <a:defRPr/>
            </a:lvl1pPr>
          </a:lstStyle>
          <a:p>
            <a:r>
              <a:rPr lang="de-DE" dirty="0"/>
              <a:t>Headline</a:t>
            </a:r>
            <a:br>
              <a:rPr lang="de-DE" dirty="0"/>
            </a:br>
            <a:r>
              <a:rPr lang="de-DE" dirty="0"/>
              <a:t>auf ganzen</a:t>
            </a:r>
            <a:br>
              <a:rPr lang="de-DE" dirty="0"/>
            </a:br>
            <a:r>
              <a:rPr lang="de-DE" dirty="0"/>
              <a:t>drei Zeilen</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49261" y="3043238"/>
            <a:ext cx="8245477" cy="315753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4294503892"/>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917">
          <p15:clr>
            <a:srgbClr val="FBAE40"/>
          </p15:clr>
        </p15:guide>
        <p15:guide id="4" orient="horz" pos="861">
          <p15:clr>
            <a:srgbClr val="FBAE40"/>
          </p15:clr>
        </p15:guide>
        <p15:guide id="5" orient="horz" pos="39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3-zeilig // Text/Bild">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E61F6595-0C30-4664-8152-9D78417BCD88}"/>
              </a:ext>
            </a:extLst>
          </p:cNvPr>
          <p:cNvSpPr>
            <a:spLocks noGrp="1"/>
          </p:cNvSpPr>
          <p:nvPr>
            <p:ph type="pic" sz="quarter" idx="19" hasCustomPrompt="1"/>
          </p:nvPr>
        </p:nvSpPr>
        <p:spPr>
          <a:xfrm>
            <a:off x="4679951" y="1438274"/>
            <a:ext cx="4013200" cy="4105275"/>
          </a:xfrm>
          <a:prstGeom prst="rect">
            <a:avLst/>
          </a:pr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2" y="1366838"/>
            <a:ext cx="3943351" cy="1476000"/>
          </a:xfrm>
        </p:spPr>
        <p:txBody>
          <a:bodyPr/>
          <a:lstStyle>
            <a:lvl1pPr>
              <a:defRPr/>
            </a:lvl1pPr>
          </a:lstStyle>
          <a:p>
            <a:r>
              <a:rPr lang="de-DE" dirty="0"/>
              <a:t>Headline</a:t>
            </a:r>
            <a:br>
              <a:rPr lang="de-DE" dirty="0"/>
            </a:br>
            <a:r>
              <a:rPr lang="de-DE" dirty="0"/>
              <a:t>auf ganzen</a:t>
            </a:r>
            <a:br>
              <a:rPr lang="de-DE" dirty="0"/>
            </a:br>
            <a:r>
              <a:rPr lang="de-DE" dirty="0"/>
              <a:t>drei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9" name="Vertikaler Textplatzhalter 2">
            <a:extLst>
              <a:ext uri="{FF2B5EF4-FFF2-40B4-BE49-F238E27FC236}">
                <a16:creationId xmlns:a16="http://schemas.microsoft.com/office/drawing/2014/main" id="{44D287F0-DBF5-426F-B35B-53457A9D688C}"/>
              </a:ext>
            </a:extLst>
          </p:cNvPr>
          <p:cNvSpPr>
            <a:spLocks noGrp="1"/>
          </p:cNvSpPr>
          <p:nvPr>
            <p:ph type="body" orient="vert" idx="1" hasCustomPrompt="1"/>
          </p:nvPr>
        </p:nvSpPr>
        <p:spPr>
          <a:xfrm>
            <a:off x="450850" y="3043238"/>
            <a:ext cx="3943351" cy="3157536"/>
          </a:xfrm>
        </p:spPr>
        <p:txBody>
          <a:bodyPr vert="horz" numCol="1" spcCol="23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4" name="Vertikaler Textplatzhalter 2">
            <a:extLst>
              <a:ext uri="{FF2B5EF4-FFF2-40B4-BE49-F238E27FC236}">
                <a16:creationId xmlns:a16="http://schemas.microsoft.com/office/drawing/2014/main" id="{A39B718C-D599-4641-A385-B293319C20A8}"/>
              </a:ext>
            </a:extLst>
          </p:cNvPr>
          <p:cNvSpPr>
            <a:spLocks noGrp="1"/>
          </p:cNvSpPr>
          <p:nvPr>
            <p:ph type="body" orient="vert" idx="20" hasCustomPrompt="1"/>
          </p:nvPr>
        </p:nvSpPr>
        <p:spPr>
          <a:xfrm>
            <a:off x="4679950" y="5725409"/>
            <a:ext cx="4014788" cy="475366"/>
          </a:xfrm>
        </p:spPr>
        <p:txBody>
          <a:bodyPr vert="horz" numCol="1" spcCol="234000"/>
          <a:lstStyle>
            <a:lvl1pPr marL="0" indent="0" algn="l">
              <a:lnSpc>
                <a:spcPct val="97000"/>
              </a:lnSpc>
              <a:buFont typeface="Arial" panose="020B0604020202020204" pitchFamily="34" charset="0"/>
              <a:buNone/>
              <a:defRPr sz="1200" b="0">
                <a:solidFill>
                  <a:schemeClr val="tx1"/>
                </a:solidFill>
                <a:latin typeface="+mn-lt"/>
              </a:defRPr>
            </a:lvl1pPr>
            <a:lvl2pPr marL="0" indent="0" algn="l">
              <a:lnSpc>
                <a:spcPct val="97000"/>
              </a:lnSpc>
              <a:buFont typeface="Arial" panose="020B0604020202020204" pitchFamily="34" charset="0"/>
              <a:buNone/>
              <a:defRPr sz="1200" b="0">
                <a:solidFill>
                  <a:schemeClr val="tx1"/>
                </a:solidFill>
                <a:latin typeface="+mn-lt"/>
              </a:defRPr>
            </a:lvl2pPr>
            <a:lvl3pPr marL="0" indent="0" algn="l">
              <a:lnSpc>
                <a:spcPct val="97000"/>
              </a:lnSpc>
              <a:buNone/>
              <a:defRPr sz="1200" b="0">
                <a:solidFill>
                  <a:schemeClr val="tx1"/>
                </a:solidFill>
                <a:latin typeface="+mn-lt"/>
              </a:defRPr>
            </a:lvl3pPr>
            <a:lvl4pPr marL="0" indent="0" algn="l">
              <a:lnSpc>
                <a:spcPct val="97000"/>
              </a:lnSpc>
              <a:buNone/>
              <a:defRPr sz="1200" b="0">
                <a:solidFill>
                  <a:schemeClr val="tx1"/>
                </a:solidFill>
                <a:latin typeface="+mn-lt"/>
              </a:defRPr>
            </a:lvl4pPr>
            <a:lvl5pPr marL="0" indent="0" algn="l">
              <a:lnSpc>
                <a:spcPct val="97000"/>
              </a:lnSpc>
              <a:buNone/>
              <a:defRPr sz="1200" b="0">
                <a:solidFill>
                  <a:schemeClr val="tx1"/>
                </a:solidFill>
                <a:latin typeface="+mn-lt"/>
              </a:defRPr>
            </a:lvl5pPr>
            <a:lvl6pPr marL="0" indent="0" algn="l">
              <a:lnSpc>
                <a:spcPct val="97000"/>
              </a:lnSpc>
              <a:buNone/>
              <a:defRPr sz="1200" b="0">
                <a:solidFill>
                  <a:schemeClr val="tx1"/>
                </a:solidFill>
                <a:latin typeface="+mn-lt"/>
              </a:defRPr>
            </a:lvl6pPr>
            <a:lvl7pPr marL="0" indent="0" algn="l">
              <a:lnSpc>
                <a:spcPct val="97000"/>
              </a:lnSpc>
              <a:buNone/>
              <a:defRPr sz="1200" b="0">
                <a:solidFill>
                  <a:schemeClr val="tx1"/>
                </a:solidFill>
                <a:latin typeface="+mn-lt"/>
              </a:defRPr>
            </a:lvl7pPr>
            <a:lvl8pPr marL="0" indent="0" algn="l">
              <a:lnSpc>
                <a:spcPct val="97000"/>
              </a:lnSpc>
              <a:buNone/>
              <a:defRPr sz="1200" b="0">
                <a:solidFill>
                  <a:schemeClr val="tx1"/>
                </a:solidFill>
                <a:latin typeface="+mn-lt"/>
              </a:defRPr>
            </a:lvl8pPr>
            <a:lvl9pPr marL="0" indent="0" algn="l">
              <a:lnSpc>
                <a:spcPct val="97000"/>
              </a:lnSpc>
              <a:buNone/>
              <a:defRPr sz="1200" b="0">
                <a:solidFill>
                  <a:schemeClr val="tx1"/>
                </a:solidFill>
                <a:latin typeface="+mn-lt"/>
              </a:defRPr>
            </a:lvl9pPr>
          </a:lstStyle>
          <a:p>
            <a:pPr lvl="0"/>
            <a:r>
              <a:rPr lang="de-DE" dirty="0"/>
              <a:t>Bildunterschrift</a:t>
            </a:r>
          </a:p>
        </p:txBody>
      </p:sp>
    </p:spTree>
    <p:extLst>
      <p:ext uri="{BB962C8B-B14F-4D97-AF65-F5344CB8AC3E}">
        <p14:creationId xmlns:p14="http://schemas.microsoft.com/office/powerpoint/2010/main" val="1548722683"/>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917">
          <p15:clr>
            <a:srgbClr val="FBAE40"/>
          </p15:clr>
        </p15:guide>
        <p15:guide id="4" orient="horz" pos="861">
          <p15:clr>
            <a:srgbClr val="FBAE40"/>
          </p15:clr>
        </p15:guide>
        <p15:guide id="5" orient="horz" pos="3906">
          <p15:clr>
            <a:srgbClr val="FBAE40"/>
          </p15:clr>
        </p15:guide>
        <p15:guide id="6" pos="2767">
          <p15:clr>
            <a:srgbClr val="FBAE40"/>
          </p15:clr>
        </p15:guide>
        <p15:guide id="7" pos="29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2-zeilig kurz // 2x Inah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2" y="1366838"/>
            <a:ext cx="3943352" cy="1044000"/>
          </a:xfrm>
        </p:spPr>
        <p:txBody>
          <a:bodyPr/>
          <a:lstStyle>
            <a:lvl1pPr>
              <a:defRPr/>
            </a:lvl1pPr>
          </a:lstStyle>
          <a:p>
            <a:r>
              <a:rPr lang="de-DE" dirty="0"/>
              <a:t>Headline kurz</a:t>
            </a:r>
            <a:br>
              <a:rPr lang="de-DE" dirty="0"/>
            </a:br>
            <a:r>
              <a:rPr lang="de-DE" dirty="0"/>
              <a:t>auf zwei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11" name="Inhaltsplatzhalter 2">
            <a:extLst>
              <a:ext uri="{FF2B5EF4-FFF2-40B4-BE49-F238E27FC236}">
                <a16:creationId xmlns:a16="http://schemas.microsoft.com/office/drawing/2014/main" id="{511C3849-4A62-4281-8865-052CE3E98220}"/>
              </a:ext>
            </a:extLst>
          </p:cNvPr>
          <p:cNvSpPr>
            <a:spLocks noGrp="1"/>
          </p:cNvSpPr>
          <p:nvPr>
            <p:ph idx="1" hasCustomPrompt="1"/>
          </p:nvPr>
        </p:nvSpPr>
        <p:spPr>
          <a:xfrm>
            <a:off x="450850" y="2579687"/>
            <a:ext cx="3941763"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4" name="Inhaltsplatzhalter 2">
            <a:extLst>
              <a:ext uri="{FF2B5EF4-FFF2-40B4-BE49-F238E27FC236}">
                <a16:creationId xmlns:a16="http://schemas.microsoft.com/office/drawing/2014/main" id="{4C9754B1-C6C8-4316-BA2C-DA72E278B026}"/>
              </a:ext>
            </a:extLst>
          </p:cNvPr>
          <p:cNvSpPr>
            <a:spLocks noGrp="1"/>
          </p:cNvSpPr>
          <p:nvPr>
            <p:ph idx="14" hasCustomPrompt="1"/>
          </p:nvPr>
        </p:nvSpPr>
        <p:spPr>
          <a:xfrm>
            <a:off x="4679950" y="2581847"/>
            <a:ext cx="4013200"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2213448668"/>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625">
          <p15:clr>
            <a:srgbClr val="FBAE40"/>
          </p15:clr>
        </p15:guide>
        <p15:guide id="4" orient="horz" pos="861">
          <p15:clr>
            <a:srgbClr val="FBAE40"/>
          </p15:clr>
        </p15:guide>
        <p15:guide id="5" orient="horz" pos="3906">
          <p15:clr>
            <a:srgbClr val="FBAE40"/>
          </p15:clr>
        </p15:guide>
        <p15:guide id="6" pos="2767">
          <p15:clr>
            <a:srgbClr val="FBAE40"/>
          </p15:clr>
        </p15:guide>
        <p15:guide id="7" pos="29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klein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360000"/>
          </a:xfrm>
        </p:spPr>
        <p:txBody>
          <a:bodyPr/>
          <a:lstStyle>
            <a:lvl1pPr>
              <a:lnSpc>
                <a:spcPct val="100000"/>
              </a:lnSpc>
              <a:defRPr sz="2000"/>
            </a:lvl1pPr>
          </a:lstStyle>
          <a:p>
            <a:r>
              <a:rPr lang="de-DE" dirty="0"/>
              <a:t>Headline</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50850" y="1860551"/>
            <a:ext cx="8243888" cy="4340224"/>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3476297509"/>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172">
          <p15:clr>
            <a:srgbClr val="FBAE40"/>
          </p15:clr>
        </p15:guide>
        <p15:guide id="4" orient="horz" pos="861">
          <p15:clr>
            <a:srgbClr val="FBAE40"/>
          </p15:clr>
        </p15:guide>
        <p15:guide id="5" orient="horz" pos="390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3-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2952000"/>
            <a:ext cx="468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4289346"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Auf drei Zeilen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6320350"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Titel der Präsentation</a:t>
            </a:r>
          </a:p>
        </p:txBody>
      </p:sp>
      <p:sp>
        <p:nvSpPr>
          <p:cNvPr id="13" name="Vertikaler Textplatzhalter 2">
            <a:extLst>
              <a:ext uri="{FF2B5EF4-FFF2-40B4-BE49-F238E27FC236}">
                <a16:creationId xmlns:a16="http://schemas.microsoft.com/office/drawing/2014/main" id="{E89B4C50-17A2-4499-A9E2-454B62ADBA60}"/>
              </a:ext>
            </a:extLst>
          </p:cNvPr>
          <p:cNvSpPr>
            <a:spLocks noGrp="1"/>
          </p:cNvSpPr>
          <p:nvPr>
            <p:ph type="body" orient="vert" idx="22" hasCustomPrompt="1"/>
          </p:nvPr>
        </p:nvSpPr>
        <p:spPr>
          <a:xfrm>
            <a:off x="0" y="3708988"/>
            <a:ext cx="4191562"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14" name="Regieanweisung">
            <a:extLst>
              <a:ext uri="{FF2B5EF4-FFF2-40B4-BE49-F238E27FC236}">
                <a16:creationId xmlns:a16="http://schemas.microsoft.com/office/drawing/2014/main" id="{8C9887ED-FA56-47D8-A554-04E1CD9323EF}"/>
              </a:ext>
            </a:extLst>
          </p:cNvPr>
          <p:cNvGrpSpPr/>
          <p:nvPr userDrawn="1"/>
        </p:nvGrpSpPr>
        <p:grpSpPr>
          <a:xfrm>
            <a:off x="449261" y="0"/>
            <a:ext cx="10746739" cy="7236000"/>
            <a:chOff x="449261" y="0"/>
            <a:chExt cx="10746739" cy="7236000"/>
          </a:xfrm>
        </p:grpSpPr>
        <p:sp>
          <p:nvSpPr>
            <p:cNvPr id="15" name="Regieanweisung">
              <a:extLst>
                <a:ext uri="{FF2B5EF4-FFF2-40B4-BE49-F238E27FC236}">
                  <a16:creationId xmlns:a16="http://schemas.microsoft.com/office/drawing/2014/main" id="{CE6B8BA5-95EE-4ADF-AAA4-2B444727A703}"/>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6" name="Regieanweisung">
              <a:extLst>
                <a:ext uri="{FF2B5EF4-FFF2-40B4-BE49-F238E27FC236}">
                  <a16:creationId xmlns:a16="http://schemas.microsoft.com/office/drawing/2014/main" id="{222B9A67-489E-4DD3-AD0C-713B472E9ADA}"/>
                </a:ext>
              </a:extLst>
            </p:cNvPr>
            <p:cNvGrpSpPr/>
            <p:nvPr userDrawn="1"/>
          </p:nvGrpSpPr>
          <p:grpSpPr>
            <a:xfrm>
              <a:off x="9252000" y="2579687"/>
              <a:ext cx="1800001" cy="1548574"/>
              <a:chOff x="7667999" y="8675426"/>
              <a:chExt cx="1800001" cy="1548574"/>
            </a:xfrm>
          </p:grpSpPr>
          <p:sp>
            <p:nvSpPr>
              <p:cNvPr id="18" name="Text // Listenebene erhöhen">
                <a:extLst>
                  <a:ext uri="{FF2B5EF4-FFF2-40B4-BE49-F238E27FC236}">
                    <a16:creationId xmlns:a16="http://schemas.microsoft.com/office/drawing/2014/main" id="{84F94400-F15F-43A3-9B21-1301F771A7DD}"/>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19" name="Text // Listenebene verringern">
                <a:extLst>
                  <a:ext uri="{FF2B5EF4-FFF2-40B4-BE49-F238E27FC236}">
                    <a16:creationId xmlns:a16="http://schemas.microsoft.com/office/drawing/2014/main" id="{46971079-7FCD-44C4-9788-235520CB725B}"/>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0" name="Listenebenen">
                <a:extLst>
                  <a:ext uri="{FF2B5EF4-FFF2-40B4-BE49-F238E27FC236}">
                    <a16:creationId xmlns:a16="http://schemas.microsoft.com/office/drawing/2014/main" id="{16FBC351-E303-4C57-9EF6-AA9029784DE2}"/>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1" name="Bild // Listenebene verringern">
                <a:extLst>
                  <a:ext uri="{FF2B5EF4-FFF2-40B4-BE49-F238E27FC236}">
                    <a16:creationId xmlns:a16="http://schemas.microsoft.com/office/drawing/2014/main" id="{ACA43603-CBEF-4D0E-B415-8835AD637354}"/>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22" name="Bild // Listenebene erhöhen">
                <a:extLst>
                  <a:ext uri="{FF2B5EF4-FFF2-40B4-BE49-F238E27FC236}">
                    <a16:creationId xmlns:a16="http://schemas.microsoft.com/office/drawing/2014/main" id="{45BCC3F1-3AC1-4608-B7BA-063CDA8EA5CC}"/>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17" name="Fußzeile">
              <a:extLst>
                <a:ext uri="{FF2B5EF4-FFF2-40B4-BE49-F238E27FC236}">
                  <a16:creationId xmlns:a16="http://schemas.microsoft.com/office/drawing/2014/main" id="{319292A5-0730-4F47-B00E-3B95A0274E67}"/>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pic>
        <p:nvPicPr>
          <p:cNvPr id="23" name="Grafik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9261" y="449864"/>
            <a:ext cx="2041436" cy="716400"/>
          </a:xfrm>
          <a:prstGeom prst="rect">
            <a:avLst/>
          </a:prstGeom>
        </p:spPr>
      </p:pic>
    </p:spTree>
    <p:extLst>
      <p:ext uri="{BB962C8B-B14F-4D97-AF65-F5344CB8AC3E}">
        <p14:creationId xmlns:p14="http://schemas.microsoft.com/office/powerpoint/2010/main" val="402468200"/>
      </p:ext>
    </p:extLst>
  </p:cSld>
  <p:clrMapOvr>
    <a:masterClrMapping/>
  </p:clrMapOvr>
  <p:extLst>
    <p:ext uri="{DCECCB84-F9BA-43D5-87BE-67443E8EF086}">
      <p15:sldGuideLst xmlns:p15="http://schemas.microsoft.com/office/powerpoint/2012/main">
        <p15:guide id="1" pos="283" userDrawn="1">
          <p15:clr>
            <a:srgbClr val="FBAE40"/>
          </p15:clr>
        </p15:guide>
        <p15:guide id="2" pos="547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4-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2268000"/>
            <a:ext cx="450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br>
              <a:rPr lang="de-DE" dirty="0"/>
            </a:br>
            <a:r>
              <a:rPr lang="de-DE" dirty="0"/>
              <a:t>als Zweizeiler</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2091629"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Zeilen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4558651"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Auf ganzen vier</a:t>
            </a:r>
          </a:p>
        </p:txBody>
      </p:sp>
      <p:sp>
        <p:nvSpPr>
          <p:cNvPr id="13" name="Vertikaler Textplatzhalter 2">
            <a:extLst>
              <a:ext uri="{FF2B5EF4-FFF2-40B4-BE49-F238E27FC236}">
                <a16:creationId xmlns:a16="http://schemas.microsoft.com/office/drawing/2014/main" id="{E89B4C50-17A2-4499-A9E2-454B62ADBA60}"/>
              </a:ext>
            </a:extLst>
          </p:cNvPr>
          <p:cNvSpPr>
            <a:spLocks noGrp="1"/>
          </p:cNvSpPr>
          <p:nvPr>
            <p:ph type="body" orient="vert" idx="22" hasCustomPrompt="1"/>
          </p:nvPr>
        </p:nvSpPr>
        <p:spPr>
          <a:xfrm>
            <a:off x="0" y="3708988"/>
            <a:ext cx="5449535"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Präsentationstitel</a:t>
            </a:r>
          </a:p>
        </p:txBody>
      </p:sp>
      <p:sp>
        <p:nvSpPr>
          <p:cNvPr id="14" name="Vertikaler Textplatzhalter 2">
            <a:extLst>
              <a:ext uri="{FF2B5EF4-FFF2-40B4-BE49-F238E27FC236}">
                <a16:creationId xmlns:a16="http://schemas.microsoft.com/office/drawing/2014/main" id="{2BF5FE1F-FB33-4327-B3C9-F0F64BBE1766}"/>
              </a:ext>
            </a:extLst>
          </p:cNvPr>
          <p:cNvSpPr>
            <a:spLocks noGrp="1"/>
          </p:cNvSpPr>
          <p:nvPr>
            <p:ph type="body" orient="vert" idx="23" hasCustomPrompt="1"/>
          </p:nvPr>
        </p:nvSpPr>
        <p:spPr>
          <a:xfrm>
            <a:off x="0" y="3024000"/>
            <a:ext cx="4191562"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15" name="Regieanweisung">
            <a:extLst>
              <a:ext uri="{FF2B5EF4-FFF2-40B4-BE49-F238E27FC236}">
                <a16:creationId xmlns:a16="http://schemas.microsoft.com/office/drawing/2014/main" id="{A484DCFD-602A-4584-B656-B5E8202DF606}"/>
              </a:ext>
            </a:extLst>
          </p:cNvPr>
          <p:cNvGrpSpPr/>
          <p:nvPr userDrawn="1"/>
        </p:nvGrpSpPr>
        <p:grpSpPr>
          <a:xfrm>
            <a:off x="449261" y="0"/>
            <a:ext cx="10746739" cy="7236000"/>
            <a:chOff x="449261" y="0"/>
            <a:chExt cx="10746739" cy="7236000"/>
          </a:xfrm>
        </p:grpSpPr>
        <p:sp>
          <p:nvSpPr>
            <p:cNvPr id="16" name="Regieanweisung">
              <a:extLst>
                <a:ext uri="{FF2B5EF4-FFF2-40B4-BE49-F238E27FC236}">
                  <a16:creationId xmlns:a16="http://schemas.microsoft.com/office/drawing/2014/main" id="{BDA13368-94B1-4D95-964C-20668D9A53C9}"/>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7" name="Regieanweisung">
              <a:extLst>
                <a:ext uri="{FF2B5EF4-FFF2-40B4-BE49-F238E27FC236}">
                  <a16:creationId xmlns:a16="http://schemas.microsoft.com/office/drawing/2014/main" id="{C9482924-CAA1-4939-8032-C6CB96CD0E61}"/>
                </a:ext>
              </a:extLst>
            </p:cNvPr>
            <p:cNvGrpSpPr/>
            <p:nvPr userDrawn="1"/>
          </p:nvGrpSpPr>
          <p:grpSpPr>
            <a:xfrm>
              <a:off x="9252000" y="2579687"/>
              <a:ext cx="1800001" cy="1548574"/>
              <a:chOff x="7667999" y="8675426"/>
              <a:chExt cx="1800001" cy="1548574"/>
            </a:xfrm>
          </p:grpSpPr>
          <p:sp>
            <p:nvSpPr>
              <p:cNvPr id="19" name="Text // Listenebene erhöhen">
                <a:extLst>
                  <a:ext uri="{FF2B5EF4-FFF2-40B4-BE49-F238E27FC236}">
                    <a16:creationId xmlns:a16="http://schemas.microsoft.com/office/drawing/2014/main" id="{0212010E-35ED-472B-AC42-5AF06DE0E1AE}"/>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20" name="Text // Listenebene verringern">
                <a:extLst>
                  <a:ext uri="{FF2B5EF4-FFF2-40B4-BE49-F238E27FC236}">
                    <a16:creationId xmlns:a16="http://schemas.microsoft.com/office/drawing/2014/main" id="{0C37D0D7-543D-4E47-BB33-F61262B4FAF7}"/>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1" name="Listenebenen">
                <a:extLst>
                  <a:ext uri="{FF2B5EF4-FFF2-40B4-BE49-F238E27FC236}">
                    <a16:creationId xmlns:a16="http://schemas.microsoft.com/office/drawing/2014/main" id="{0862F84C-61DC-41BB-A7DA-AB5ADA6F578A}"/>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2" name="Bild // Listenebene verringern">
                <a:extLst>
                  <a:ext uri="{FF2B5EF4-FFF2-40B4-BE49-F238E27FC236}">
                    <a16:creationId xmlns:a16="http://schemas.microsoft.com/office/drawing/2014/main" id="{1FC184C1-5E3B-43D8-9682-EFC1DEFFB6D2}"/>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23" name="Bild // Listenebene erhöhen">
                <a:extLst>
                  <a:ext uri="{FF2B5EF4-FFF2-40B4-BE49-F238E27FC236}">
                    <a16:creationId xmlns:a16="http://schemas.microsoft.com/office/drawing/2014/main" id="{73C19225-8ED6-4FAD-A66A-7A9BDE9F6F6A}"/>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18" name="Fußzeile">
              <a:extLst>
                <a:ext uri="{FF2B5EF4-FFF2-40B4-BE49-F238E27FC236}">
                  <a16:creationId xmlns:a16="http://schemas.microsoft.com/office/drawing/2014/main" id="{4655E73A-B757-479F-81DD-E70643C94FBA}"/>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pic>
        <p:nvPicPr>
          <p:cNvPr id="24" name="Grafik 2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9261" y="449864"/>
            <a:ext cx="2041436" cy="716400"/>
          </a:xfrm>
          <a:prstGeom prst="rect">
            <a:avLst/>
          </a:prstGeom>
        </p:spPr>
      </p:pic>
    </p:spTree>
    <p:extLst>
      <p:ext uri="{BB962C8B-B14F-4D97-AF65-F5344CB8AC3E}">
        <p14:creationId xmlns:p14="http://schemas.microsoft.com/office/powerpoint/2010/main" val="4271878691"/>
      </p:ext>
    </p:extLst>
  </p:cSld>
  <p:clrMapOvr>
    <a:masterClrMapping/>
  </p:clrMapOvr>
  <p:extLst>
    <p:ext uri="{DCECCB84-F9BA-43D5-87BE-67443E8EF086}">
      <p15:sldGuideLst xmlns:p15="http://schemas.microsoft.com/office/powerpoint/2012/main">
        <p15:guide id="1" pos="5477" userDrawn="1">
          <p15:clr>
            <a:srgbClr val="FBAE40"/>
          </p15:clr>
        </p15:guide>
        <p15:guide id="2" pos="28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2-zeilig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044000"/>
          </a:xfrm>
        </p:spPr>
        <p:txBody>
          <a:bodyPr/>
          <a:lstStyle>
            <a:lvl1pPr>
              <a:defRPr/>
            </a:lvl1pPr>
          </a:lstStyle>
          <a:p>
            <a:r>
              <a:rPr lang="de-DE" dirty="0"/>
              <a:t>Headline</a:t>
            </a:r>
            <a:br>
              <a:rPr lang="de-DE" dirty="0"/>
            </a:br>
            <a:r>
              <a:rPr lang="de-DE" dirty="0"/>
              <a:t>auf zwei Zeilen</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50850" y="2579687"/>
            <a:ext cx="8243888"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473165824"/>
      </p:ext>
    </p:extLst>
  </p:cSld>
  <p:clrMapOvr>
    <a:masterClrMapping/>
  </p:clrMapOvr>
  <p:extLst>
    <p:ext uri="{DCECCB84-F9BA-43D5-87BE-67443E8EF086}">
      <p15:sldGuideLst xmlns:p15="http://schemas.microsoft.com/office/powerpoint/2012/main">
        <p15:guide id="1" pos="284" userDrawn="1">
          <p15:clr>
            <a:srgbClr val="FBAE40"/>
          </p15:clr>
        </p15:guide>
        <p15:guide id="2" pos="5477" userDrawn="1">
          <p15:clr>
            <a:srgbClr val="FBAE40"/>
          </p15:clr>
        </p15:guide>
        <p15:guide id="3" orient="horz" pos="1625" userDrawn="1">
          <p15:clr>
            <a:srgbClr val="FBAE40"/>
          </p15:clr>
        </p15:guide>
        <p15:guide id="4" orient="horz" pos="861" userDrawn="1">
          <p15:clr>
            <a:srgbClr val="FBAE40"/>
          </p15:clr>
        </p15:guide>
        <p15:guide id="5" orient="horz" pos="390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2-zeilig // 2-spaltig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044000"/>
          </a:xfrm>
        </p:spPr>
        <p:txBody>
          <a:bodyPr/>
          <a:lstStyle>
            <a:lvl1pPr>
              <a:defRPr/>
            </a:lvl1pPr>
          </a:lstStyle>
          <a:p>
            <a:r>
              <a:rPr lang="de-DE" dirty="0"/>
              <a:t>Headline</a:t>
            </a:r>
            <a:br>
              <a:rPr lang="de-DE" dirty="0"/>
            </a:br>
            <a:r>
              <a:rPr lang="de-DE" dirty="0"/>
              <a:t>auf zwei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9" name="Vertikaler Textplatzhalter 2">
            <a:extLst>
              <a:ext uri="{FF2B5EF4-FFF2-40B4-BE49-F238E27FC236}">
                <a16:creationId xmlns:a16="http://schemas.microsoft.com/office/drawing/2014/main" id="{8FB4FD8D-DC2E-4B42-8BD6-C5077FB4E14C}"/>
              </a:ext>
            </a:extLst>
          </p:cNvPr>
          <p:cNvSpPr>
            <a:spLocks noGrp="1"/>
          </p:cNvSpPr>
          <p:nvPr>
            <p:ph type="body" orient="vert" idx="1" hasCustomPrompt="1"/>
          </p:nvPr>
        </p:nvSpPr>
        <p:spPr>
          <a:xfrm>
            <a:off x="450850" y="2579687"/>
            <a:ext cx="8243888" cy="3621087"/>
          </a:xfrm>
        </p:spPr>
        <p:txBody>
          <a:bodyPr vert="horz" numCol="2" spcCol="23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731735105"/>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625">
          <p15:clr>
            <a:srgbClr val="FBAE40"/>
          </p15:clr>
        </p15:guide>
        <p15:guide id="4" orient="horz" pos="861">
          <p15:clr>
            <a:srgbClr val="FBAE40"/>
          </p15:clr>
        </p15:guide>
        <p15:guide id="5" orient="horz" pos="390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3-zeilig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476000"/>
          </a:xfrm>
        </p:spPr>
        <p:txBody>
          <a:bodyPr/>
          <a:lstStyle>
            <a:lvl1pPr>
              <a:defRPr/>
            </a:lvl1pPr>
          </a:lstStyle>
          <a:p>
            <a:r>
              <a:rPr lang="de-DE" dirty="0"/>
              <a:t>Headline</a:t>
            </a:r>
            <a:br>
              <a:rPr lang="de-DE" dirty="0"/>
            </a:br>
            <a:r>
              <a:rPr lang="de-DE" dirty="0"/>
              <a:t>auf ganzen</a:t>
            </a:r>
            <a:br>
              <a:rPr lang="de-DE" dirty="0"/>
            </a:br>
            <a:r>
              <a:rPr lang="de-DE" dirty="0"/>
              <a:t>drei Zeilen</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49261" y="3043238"/>
            <a:ext cx="8245477" cy="315753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394645157"/>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917" userDrawn="1">
          <p15:clr>
            <a:srgbClr val="FBAE40"/>
          </p15:clr>
        </p15:guide>
        <p15:guide id="4" orient="horz" pos="861">
          <p15:clr>
            <a:srgbClr val="FBAE40"/>
          </p15:clr>
        </p15:guide>
        <p15:guide id="5" orient="horz" pos="390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3-zeilig // Text/Bild">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E61F6595-0C30-4664-8152-9D78417BCD88}"/>
              </a:ext>
            </a:extLst>
          </p:cNvPr>
          <p:cNvSpPr>
            <a:spLocks noGrp="1"/>
          </p:cNvSpPr>
          <p:nvPr>
            <p:ph type="pic" sz="quarter" idx="19" hasCustomPrompt="1"/>
          </p:nvPr>
        </p:nvSpPr>
        <p:spPr>
          <a:xfrm>
            <a:off x="4679951" y="1438274"/>
            <a:ext cx="4013200" cy="4105275"/>
          </a:xfrm>
          <a:prstGeom prst="rect">
            <a:avLst/>
          </a:pr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2" y="1366838"/>
            <a:ext cx="3943351" cy="1476000"/>
          </a:xfrm>
        </p:spPr>
        <p:txBody>
          <a:bodyPr/>
          <a:lstStyle>
            <a:lvl1pPr>
              <a:defRPr/>
            </a:lvl1pPr>
          </a:lstStyle>
          <a:p>
            <a:r>
              <a:rPr lang="de-DE" dirty="0"/>
              <a:t>Headline</a:t>
            </a:r>
            <a:br>
              <a:rPr lang="de-DE" dirty="0"/>
            </a:br>
            <a:r>
              <a:rPr lang="de-DE" dirty="0"/>
              <a:t>auf ganzen</a:t>
            </a:r>
            <a:br>
              <a:rPr lang="de-DE" dirty="0"/>
            </a:br>
            <a:r>
              <a:rPr lang="de-DE" dirty="0"/>
              <a:t>drei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9" name="Vertikaler Textplatzhalter 2">
            <a:extLst>
              <a:ext uri="{FF2B5EF4-FFF2-40B4-BE49-F238E27FC236}">
                <a16:creationId xmlns:a16="http://schemas.microsoft.com/office/drawing/2014/main" id="{44D287F0-DBF5-426F-B35B-53457A9D688C}"/>
              </a:ext>
            </a:extLst>
          </p:cNvPr>
          <p:cNvSpPr>
            <a:spLocks noGrp="1"/>
          </p:cNvSpPr>
          <p:nvPr>
            <p:ph type="body" orient="vert" idx="1" hasCustomPrompt="1"/>
          </p:nvPr>
        </p:nvSpPr>
        <p:spPr>
          <a:xfrm>
            <a:off x="450850" y="3043238"/>
            <a:ext cx="3943351" cy="3157536"/>
          </a:xfrm>
        </p:spPr>
        <p:txBody>
          <a:bodyPr vert="horz" numCol="1" spcCol="23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4" name="Vertikaler Textplatzhalter 2">
            <a:extLst>
              <a:ext uri="{FF2B5EF4-FFF2-40B4-BE49-F238E27FC236}">
                <a16:creationId xmlns:a16="http://schemas.microsoft.com/office/drawing/2014/main" id="{A39B718C-D599-4641-A385-B293319C20A8}"/>
              </a:ext>
            </a:extLst>
          </p:cNvPr>
          <p:cNvSpPr>
            <a:spLocks noGrp="1"/>
          </p:cNvSpPr>
          <p:nvPr>
            <p:ph type="body" orient="vert" idx="20" hasCustomPrompt="1"/>
          </p:nvPr>
        </p:nvSpPr>
        <p:spPr>
          <a:xfrm>
            <a:off x="4679950" y="5725409"/>
            <a:ext cx="4014788" cy="475366"/>
          </a:xfrm>
        </p:spPr>
        <p:txBody>
          <a:bodyPr vert="horz" numCol="1" spcCol="234000"/>
          <a:lstStyle>
            <a:lvl1pPr marL="0" indent="0" algn="l">
              <a:lnSpc>
                <a:spcPct val="97000"/>
              </a:lnSpc>
              <a:buFont typeface="Arial" panose="020B0604020202020204" pitchFamily="34" charset="0"/>
              <a:buNone/>
              <a:defRPr sz="1200" b="0">
                <a:solidFill>
                  <a:schemeClr val="tx1"/>
                </a:solidFill>
                <a:latin typeface="+mn-lt"/>
              </a:defRPr>
            </a:lvl1pPr>
            <a:lvl2pPr marL="0" indent="0" algn="l">
              <a:lnSpc>
                <a:spcPct val="97000"/>
              </a:lnSpc>
              <a:buFont typeface="Arial" panose="020B0604020202020204" pitchFamily="34" charset="0"/>
              <a:buNone/>
              <a:defRPr sz="1200" b="0">
                <a:solidFill>
                  <a:schemeClr val="tx1"/>
                </a:solidFill>
                <a:latin typeface="+mn-lt"/>
              </a:defRPr>
            </a:lvl2pPr>
            <a:lvl3pPr marL="0" indent="0" algn="l">
              <a:lnSpc>
                <a:spcPct val="97000"/>
              </a:lnSpc>
              <a:buNone/>
              <a:defRPr sz="1200" b="0">
                <a:solidFill>
                  <a:schemeClr val="tx1"/>
                </a:solidFill>
                <a:latin typeface="+mn-lt"/>
              </a:defRPr>
            </a:lvl3pPr>
            <a:lvl4pPr marL="0" indent="0" algn="l">
              <a:lnSpc>
                <a:spcPct val="97000"/>
              </a:lnSpc>
              <a:buNone/>
              <a:defRPr sz="1200" b="0">
                <a:solidFill>
                  <a:schemeClr val="tx1"/>
                </a:solidFill>
                <a:latin typeface="+mn-lt"/>
              </a:defRPr>
            </a:lvl4pPr>
            <a:lvl5pPr marL="0" indent="0" algn="l">
              <a:lnSpc>
                <a:spcPct val="97000"/>
              </a:lnSpc>
              <a:buNone/>
              <a:defRPr sz="1200" b="0">
                <a:solidFill>
                  <a:schemeClr val="tx1"/>
                </a:solidFill>
                <a:latin typeface="+mn-lt"/>
              </a:defRPr>
            </a:lvl5pPr>
            <a:lvl6pPr marL="0" indent="0" algn="l">
              <a:lnSpc>
                <a:spcPct val="97000"/>
              </a:lnSpc>
              <a:buNone/>
              <a:defRPr sz="1200" b="0">
                <a:solidFill>
                  <a:schemeClr val="tx1"/>
                </a:solidFill>
                <a:latin typeface="+mn-lt"/>
              </a:defRPr>
            </a:lvl6pPr>
            <a:lvl7pPr marL="0" indent="0" algn="l">
              <a:lnSpc>
                <a:spcPct val="97000"/>
              </a:lnSpc>
              <a:buNone/>
              <a:defRPr sz="1200" b="0">
                <a:solidFill>
                  <a:schemeClr val="tx1"/>
                </a:solidFill>
                <a:latin typeface="+mn-lt"/>
              </a:defRPr>
            </a:lvl7pPr>
            <a:lvl8pPr marL="0" indent="0" algn="l">
              <a:lnSpc>
                <a:spcPct val="97000"/>
              </a:lnSpc>
              <a:buNone/>
              <a:defRPr sz="1200" b="0">
                <a:solidFill>
                  <a:schemeClr val="tx1"/>
                </a:solidFill>
                <a:latin typeface="+mn-lt"/>
              </a:defRPr>
            </a:lvl8pPr>
            <a:lvl9pPr marL="0" indent="0" algn="l">
              <a:lnSpc>
                <a:spcPct val="97000"/>
              </a:lnSpc>
              <a:buNone/>
              <a:defRPr sz="1200" b="0">
                <a:solidFill>
                  <a:schemeClr val="tx1"/>
                </a:solidFill>
                <a:latin typeface="+mn-lt"/>
              </a:defRPr>
            </a:lvl9pPr>
          </a:lstStyle>
          <a:p>
            <a:pPr lvl="0"/>
            <a:r>
              <a:rPr lang="de-DE" dirty="0"/>
              <a:t>Bildunterschrift</a:t>
            </a:r>
          </a:p>
        </p:txBody>
      </p:sp>
    </p:spTree>
    <p:extLst>
      <p:ext uri="{BB962C8B-B14F-4D97-AF65-F5344CB8AC3E}">
        <p14:creationId xmlns:p14="http://schemas.microsoft.com/office/powerpoint/2010/main" val="728717041"/>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917">
          <p15:clr>
            <a:srgbClr val="FBAE40"/>
          </p15:clr>
        </p15:guide>
        <p15:guide id="4" orient="horz" pos="861">
          <p15:clr>
            <a:srgbClr val="FBAE40"/>
          </p15:clr>
        </p15:guide>
        <p15:guide id="5" orient="horz" pos="3906">
          <p15:clr>
            <a:srgbClr val="FBAE40"/>
          </p15:clr>
        </p15:guide>
        <p15:guide id="6" pos="2767" userDrawn="1">
          <p15:clr>
            <a:srgbClr val="FBAE40"/>
          </p15:clr>
        </p15:guide>
        <p15:guide id="7" pos="29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2-zeilig kurz // 2x Inah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2" y="1366838"/>
            <a:ext cx="3943352" cy="1044000"/>
          </a:xfrm>
        </p:spPr>
        <p:txBody>
          <a:bodyPr/>
          <a:lstStyle>
            <a:lvl1pPr>
              <a:defRPr/>
            </a:lvl1pPr>
          </a:lstStyle>
          <a:p>
            <a:r>
              <a:rPr lang="de-DE" dirty="0"/>
              <a:t>Headline kurz</a:t>
            </a:r>
            <a:br>
              <a:rPr lang="de-DE" dirty="0"/>
            </a:br>
            <a:r>
              <a:rPr lang="de-DE" dirty="0"/>
              <a:t>auf zwei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11" name="Inhaltsplatzhalter 2">
            <a:extLst>
              <a:ext uri="{FF2B5EF4-FFF2-40B4-BE49-F238E27FC236}">
                <a16:creationId xmlns:a16="http://schemas.microsoft.com/office/drawing/2014/main" id="{511C3849-4A62-4281-8865-052CE3E98220}"/>
              </a:ext>
            </a:extLst>
          </p:cNvPr>
          <p:cNvSpPr>
            <a:spLocks noGrp="1"/>
          </p:cNvSpPr>
          <p:nvPr>
            <p:ph idx="1" hasCustomPrompt="1"/>
          </p:nvPr>
        </p:nvSpPr>
        <p:spPr>
          <a:xfrm>
            <a:off x="450850" y="2579687"/>
            <a:ext cx="3941763"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4" name="Inhaltsplatzhalter 2">
            <a:extLst>
              <a:ext uri="{FF2B5EF4-FFF2-40B4-BE49-F238E27FC236}">
                <a16:creationId xmlns:a16="http://schemas.microsoft.com/office/drawing/2014/main" id="{4C9754B1-C6C8-4316-BA2C-DA72E278B026}"/>
              </a:ext>
            </a:extLst>
          </p:cNvPr>
          <p:cNvSpPr>
            <a:spLocks noGrp="1"/>
          </p:cNvSpPr>
          <p:nvPr>
            <p:ph idx="14" hasCustomPrompt="1"/>
          </p:nvPr>
        </p:nvSpPr>
        <p:spPr>
          <a:xfrm>
            <a:off x="4679950" y="2581847"/>
            <a:ext cx="4013200"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2767485440"/>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625">
          <p15:clr>
            <a:srgbClr val="FBAE40"/>
          </p15:clr>
        </p15:guide>
        <p15:guide id="4" orient="horz" pos="861">
          <p15:clr>
            <a:srgbClr val="FBAE40"/>
          </p15:clr>
        </p15:guide>
        <p15:guide id="5" orient="horz" pos="3906">
          <p15:clr>
            <a:srgbClr val="FBAE40"/>
          </p15:clr>
        </p15:guide>
        <p15:guide id="6" pos="2767" userDrawn="1">
          <p15:clr>
            <a:srgbClr val="FBAE40"/>
          </p15:clr>
        </p15:guide>
        <p15:guide id="7" pos="294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klein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360000"/>
          </a:xfrm>
        </p:spPr>
        <p:txBody>
          <a:bodyPr/>
          <a:lstStyle>
            <a:lvl1pPr>
              <a:lnSpc>
                <a:spcPct val="100000"/>
              </a:lnSpc>
              <a:defRPr sz="2000"/>
            </a:lvl1pPr>
          </a:lstStyle>
          <a:p>
            <a:r>
              <a:rPr lang="de-DE" dirty="0"/>
              <a:t>Headline</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50850" y="1860551"/>
            <a:ext cx="8243888" cy="4340224"/>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2580026873"/>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172" userDrawn="1">
          <p15:clr>
            <a:srgbClr val="FBAE40"/>
          </p15:clr>
        </p15:guide>
        <p15:guide id="4" orient="horz" pos="861">
          <p15:clr>
            <a:srgbClr val="FBAE40"/>
          </p15:clr>
        </p15:guide>
        <p15:guide id="5" orient="horz" pos="390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6" name="Regieanweisung">
            <a:extLst>
              <a:ext uri="{FF2B5EF4-FFF2-40B4-BE49-F238E27FC236}">
                <a16:creationId xmlns:a16="http://schemas.microsoft.com/office/drawing/2014/main" id="{DB1A54AA-113C-4A95-A984-DEF5AEAFE104}"/>
              </a:ext>
            </a:extLst>
          </p:cNvPr>
          <p:cNvGrpSpPr/>
          <p:nvPr userDrawn="1"/>
        </p:nvGrpSpPr>
        <p:grpSpPr>
          <a:xfrm>
            <a:off x="449261" y="0"/>
            <a:ext cx="10746739" cy="7236000"/>
            <a:chOff x="449261" y="0"/>
            <a:chExt cx="10746739" cy="7236000"/>
          </a:xfrm>
        </p:grpSpPr>
        <p:sp>
          <p:nvSpPr>
            <p:cNvPr id="18" name="Regieanweisung">
              <a:extLst>
                <a:ext uri="{FF2B5EF4-FFF2-40B4-BE49-F238E27FC236}">
                  <a16:creationId xmlns:a16="http://schemas.microsoft.com/office/drawing/2014/main" id="{3E7BBF96-B12B-424D-89F0-4173814A5DC8}"/>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9" name="Regieanweisung">
              <a:extLst>
                <a:ext uri="{FF2B5EF4-FFF2-40B4-BE49-F238E27FC236}">
                  <a16:creationId xmlns:a16="http://schemas.microsoft.com/office/drawing/2014/main" id="{3ADB6EAD-10C0-4528-81B7-A8142E7E0CB9}"/>
                </a:ext>
              </a:extLst>
            </p:cNvPr>
            <p:cNvGrpSpPr/>
            <p:nvPr userDrawn="1"/>
          </p:nvGrpSpPr>
          <p:grpSpPr>
            <a:xfrm>
              <a:off x="9252000" y="2579687"/>
              <a:ext cx="1800001" cy="1548574"/>
              <a:chOff x="7667999" y="8675426"/>
              <a:chExt cx="1800001" cy="1548574"/>
            </a:xfrm>
          </p:grpSpPr>
          <p:sp>
            <p:nvSpPr>
              <p:cNvPr id="20" name="Text // Listenebene erhöhen">
                <a:extLst>
                  <a:ext uri="{FF2B5EF4-FFF2-40B4-BE49-F238E27FC236}">
                    <a16:creationId xmlns:a16="http://schemas.microsoft.com/office/drawing/2014/main" id="{FAB3FBC5-F07B-4D05-8B61-BB9749A56C93}"/>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21" name="Text // Listenebene verringern">
                <a:extLst>
                  <a:ext uri="{FF2B5EF4-FFF2-40B4-BE49-F238E27FC236}">
                    <a16:creationId xmlns:a16="http://schemas.microsoft.com/office/drawing/2014/main" id="{107D8539-CD39-4D17-86D5-7CD4C9DA8156}"/>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2" name="Listenebenen">
                <a:extLst>
                  <a:ext uri="{FF2B5EF4-FFF2-40B4-BE49-F238E27FC236}">
                    <a16:creationId xmlns:a16="http://schemas.microsoft.com/office/drawing/2014/main" id="{25515F67-F671-4831-BA35-56BFF72BBBE9}"/>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3" name="Bild // Listenebene verringern">
                <a:extLst>
                  <a:ext uri="{FF2B5EF4-FFF2-40B4-BE49-F238E27FC236}">
                    <a16:creationId xmlns:a16="http://schemas.microsoft.com/office/drawing/2014/main" id="{E2FCD400-86F0-4B52-BBE7-933973A94E02}"/>
                  </a:ext>
                </a:extLst>
              </p:cNvPr>
              <p:cNvPicPr>
                <a:picLocks noChangeAspect="1"/>
              </p:cNvPicPr>
              <p:nvPr userDrawn="1"/>
            </p:nvPicPr>
            <p:blipFill>
              <a:blip r:embed="rId11"/>
              <a:stretch>
                <a:fillRect/>
              </a:stretch>
            </p:blipFill>
            <p:spPr>
              <a:xfrm>
                <a:off x="7667999" y="9918000"/>
                <a:ext cx="622082" cy="288000"/>
              </a:xfrm>
              <a:prstGeom prst="rect">
                <a:avLst/>
              </a:prstGeom>
              <a:noFill/>
              <a:ln>
                <a:noFill/>
              </a:ln>
            </p:spPr>
          </p:pic>
          <p:pic>
            <p:nvPicPr>
              <p:cNvPr id="24" name="Bild // Listenebene erhöhen">
                <a:extLst>
                  <a:ext uri="{FF2B5EF4-FFF2-40B4-BE49-F238E27FC236}">
                    <a16:creationId xmlns:a16="http://schemas.microsoft.com/office/drawing/2014/main" id="{E5DF6BE1-7FFB-4DB7-BE22-885E9BC365CA}"/>
                  </a:ext>
                </a:extLst>
              </p:cNvPr>
              <p:cNvPicPr>
                <a:picLocks noChangeAspect="1"/>
              </p:cNvPicPr>
              <p:nvPr userDrawn="1"/>
            </p:nvPicPr>
            <p:blipFill>
              <a:blip r:embed="rId12"/>
              <a:stretch>
                <a:fillRect/>
              </a:stretch>
            </p:blipFill>
            <p:spPr>
              <a:xfrm>
                <a:off x="7667999" y="9522000"/>
                <a:ext cx="622082" cy="288000"/>
              </a:xfrm>
              <a:prstGeom prst="rect">
                <a:avLst/>
              </a:prstGeom>
              <a:noFill/>
              <a:ln>
                <a:noFill/>
              </a:ln>
            </p:spPr>
          </p:pic>
        </p:grpSp>
        <p:sp>
          <p:nvSpPr>
            <p:cNvPr id="25" name="Fußzeile">
              <a:extLst>
                <a:ext uri="{FF2B5EF4-FFF2-40B4-BE49-F238E27FC236}">
                  <a16:creationId xmlns:a16="http://schemas.microsoft.com/office/drawing/2014/main" id="{6745192A-BE4C-4A7D-818A-A96E3EA4B8F3}"/>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sp>
        <p:nvSpPr>
          <p:cNvPr id="17" name="Hintergrundnetz">
            <a:extLst>
              <a:ext uri="{FF2B5EF4-FFF2-40B4-BE49-F238E27FC236}">
                <a16:creationId xmlns:a16="http://schemas.microsoft.com/office/drawing/2014/main" id="{0041682D-962C-433D-9AF0-6AC0C57E9ED9}"/>
              </a:ext>
            </a:extLst>
          </p:cNvPr>
          <p:cNvSpPr>
            <a:spLocks noChangeAspect="1" noEditPoints="1"/>
          </p:cNvSpPr>
          <p:nvPr userDrawn="1"/>
        </p:nvSpPr>
        <p:spPr bwMode="auto">
          <a:xfrm>
            <a:off x="1041400" y="0"/>
            <a:ext cx="8102600" cy="6858000"/>
          </a:xfrm>
          <a:custGeom>
            <a:avLst/>
            <a:gdLst>
              <a:gd name="T0" fmla="*/ 2963 w 22519"/>
              <a:gd name="T1" fmla="*/ 1478 h 19050"/>
              <a:gd name="T2" fmla="*/ 2372 w 22519"/>
              <a:gd name="T3" fmla="*/ 1184 h 19050"/>
              <a:gd name="T4" fmla="*/ 1412 w 22519"/>
              <a:gd name="T5" fmla="*/ 662 h 19050"/>
              <a:gd name="T6" fmla="*/ 697 w 22519"/>
              <a:gd name="T7" fmla="*/ 350 h 19050"/>
              <a:gd name="T8" fmla="*/ 13967 w 22519"/>
              <a:gd name="T9" fmla="*/ 710 h 19050"/>
              <a:gd name="T10" fmla="*/ 13211 w 22519"/>
              <a:gd name="T11" fmla="*/ 1079 h 19050"/>
              <a:gd name="T12" fmla="*/ 12139 w 22519"/>
              <a:gd name="T13" fmla="*/ 1293 h 19050"/>
              <a:gd name="T14" fmla="*/ 11288 w 22519"/>
              <a:gd name="T15" fmla="*/ 1393 h 19050"/>
              <a:gd name="T16" fmla="*/ 10402 w 22519"/>
              <a:gd name="T17" fmla="*/ 1537 h 19050"/>
              <a:gd name="T18" fmla="*/ 9564 w 22519"/>
              <a:gd name="T19" fmla="*/ 1713 h 19050"/>
              <a:gd name="T20" fmla="*/ 8788 w 22519"/>
              <a:gd name="T21" fmla="*/ 1800 h 19050"/>
              <a:gd name="T22" fmla="*/ 7716 w 22519"/>
              <a:gd name="T23" fmla="*/ 2014 h 19050"/>
              <a:gd name="T24" fmla="*/ 6866 w 22519"/>
              <a:gd name="T25" fmla="*/ 2113 h 19050"/>
              <a:gd name="T26" fmla="*/ 5980 w 22519"/>
              <a:gd name="T27" fmla="*/ 2257 h 19050"/>
              <a:gd name="T28" fmla="*/ 5142 w 22519"/>
              <a:gd name="T29" fmla="*/ 2433 h 19050"/>
              <a:gd name="T30" fmla="*/ 4118 w 22519"/>
              <a:gd name="T31" fmla="*/ 2368 h 19050"/>
              <a:gd name="T32" fmla="*/ 3604 w 22519"/>
              <a:gd name="T33" fmla="*/ 1192 h 19050"/>
              <a:gd name="T34" fmla="*/ 4247 w 22519"/>
              <a:gd name="T35" fmla="*/ 626 h 19050"/>
              <a:gd name="T36" fmla="*/ 3624 w 22519"/>
              <a:gd name="T37" fmla="*/ 1944 h 19050"/>
              <a:gd name="T38" fmla="*/ 21404 w 22519"/>
              <a:gd name="T39" fmla="*/ 16259 h 19050"/>
              <a:gd name="T40" fmla="*/ 21536 w 22519"/>
              <a:gd name="T41" fmla="*/ 15993 h 19050"/>
              <a:gd name="T42" fmla="*/ 22046 w 22519"/>
              <a:gd name="T43" fmla="*/ 15305 h 19050"/>
              <a:gd name="T44" fmla="*/ 20898 w 22519"/>
              <a:gd name="T45" fmla="*/ 16772 h 19050"/>
              <a:gd name="T46" fmla="*/ 20377 w 22519"/>
              <a:gd name="T47" fmla="*/ 17352 h 19050"/>
              <a:gd name="T48" fmla="*/ 19747 w 22519"/>
              <a:gd name="T49" fmla="*/ 17932 h 19050"/>
              <a:gd name="T50" fmla="*/ 19006 w 22519"/>
              <a:gd name="T51" fmla="*/ 18735 h 19050"/>
              <a:gd name="T52" fmla="*/ 16995 w 22519"/>
              <a:gd name="T53" fmla="*/ 17940 h 19050"/>
              <a:gd name="T54" fmla="*/ 16061 w 22519"/>
              <a:gd name="T55" fmla="*/ 18508 h 19050"/>
              <a:gd name="T56" fmla="*/ 15485 w 22519"/>
              <a:gd name="T57" fmla="*/ 18831 h 19050"/>
              <a:gd name="T58" fmla="*/ 17377 w 22519"/>
              <a:gd name="T59" fmla="*/ 18697 h 19050"/>
              <a:gd name="T60" fmla="*/ 22110 w 22519"/>
              <a:gd name="T61" fmla="*/ 16729 h 19050"/>
              <a:gd name="T62" fmla="*/ 20448 w 22519"/>
              <a:gd name="T63" fmla="*/ 16735 h 19050"/>
              <a:gd name="T64" fmla="*/ 19629 w 22519"/>
              <a:gd name="T65" fmla="*/ 16983 h 19050"/>
              <a:gd name="T66" fmla="*/ 18782 w 22519"/>
              <a:gd name="T67" fmla="*/ 17282 h 19050"/>
              <a:gd name="T68" fmla="*/ 17988 w 22519"/>
              <a:gd name="T69" fmla="*/ 17603 h 19050"/>
              <a:gd name="T70" fmla="*/ 21336 w 22519"/>
              <a:gd name="T71" fmla="*/ 3775 h 19050"/>
              <a:gd name="T72" fmla="*/ 21660 w 22519"/>
              <a:gd name="T73" fmla="*/ 5030 h 19050"/>
              <a:gd name="T74" fmla="*/ 21989 w 22519"/>
              <a:gd name="T75" fmla="*/ 5737 h 19050"/>
              <a:gd name="T76" fmla="*/ 22275 w 22519"/>
              <a:gd name="T77" fmla="*/ 6544 h 19050"/>
              <a:gd name="T78" fmla="*/ 14321 w 22519"/>
              <a:gd name="T79" fmla="*/ 923 h 19050"/>
              <a:gd name="T80" fmla="*/ 15175 w 22519"/>
              <a:gd name="T81" fmla="*/ 864 h 19050"/>
              <a:gd name="T82" fmla="*/ 16256 w 22519"/>
              <a:gd name="T83" fmla="*/ 700 h 19050"/>
              <a:gd name="T84" fmla="*/ 16912 w 22519"/>
              <a:gd name="T85" fmla="*/ 625 h 19050"/>
              <a:gd name="T86" fmla="*/ 18001 w 22519"/>
              <a:gd name="T87" fmla="*/ 539 h 19050"/>
              <a:gd name="T88" fmla="*/ 18770 w 22519"/>
              <a:gd name="T89" fmla="*/ 411 h 19050"/>
              <a:gd name="T90" fmla="*/ 19624 w 22519"/>
              <a:gd name="T91" fmla="*/ 352 h 19050"/>
              <a:gd name="T92" fmla="*/ 20705 w 22519"/>
              <a:gd name="T93" fmla="*/ 189 h 19050"/>
              <a:gd name="T94" fmla="*/ 21361 w 22519"/>
              <a:gd name="T95" fmla="*/ 114 h 19050"/>
              <a:gd name="T96" fmla="*/ 22519 w 22519"/>
              <a:gd name="T97" fmla="*/ 32 h 19050"/>
              <a:gd name="T98" fmla="*/ 21654 w 22519"/>
              <a:gd name="T99" fmla="*/ 2767 h 19050"/>
              <a:gd name="T100" fmla="*/ 21853 w 22519"/>
              <a:gd name="T101" fmla="*/ 2138 h 19050"/>
              <a:gd name="T102" fmla="*/ 22220 w 22519"/>
              <a:gd name="T103" fmla="*/ 1108 h 19050"/>
              <a:gd name="T104" fmla="*/ 22417 w 22519"/>
              <a:gd name="T105" fmla="*/ 354 h 19050"/>
              <a:gd name="T106" fmla="*/ 20294 w 22519"/>
              <a:gd name="T107" fmla="*/ 3629 h 19050"/>
              <a:gd name="T108" fmla="*/ 19515 w 22519"/>
              <a:gd name="T109" fmla="*/ 3274 h 19050"/>
              <a:gd name="T110" fmla="*/ 18682 w 22519"/>
              <a:gd name="T111" fmla="*/ 2939 h 19050"/>
              <a:gd name="T112" fmla="*/ 17873 w 22519"/>
              <a:gd name="T113" fmla="*/ 2656 h 19050"/>
              <a:gd name="T114" fmla="*/ 17165 w 22519"/>
              <a:gd name="T115" fmla="*/ 2329 h 19050"/>
              <a:gd name="T116" fmla="*/ 16137 w 22519"/>
              <a:gd name="T117" fmla="*/ 1958 h 19050"/>
              <a:gd name="T118" fmla="*/ 15357 w 22519"/>
              <a:gd name="T119" fmla="*/ 1603 h 19050"/>
              <a:gd name="T120" fmla="*/ 14524 w 22519"/>
              <a:gd name="T121" fmla="*/ 1268 h 19050"/>
              <a:gd name="T122" fmla="*/ 14313 w 22519"/>
              <a:gd name="T123" fmla="*/ 206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19" h="19050">
                <a:moveTo>
                  <a:pt x="17377" y="18034"/>
                </a:moveTo>
                <a:cubicBezTo>
                  <a:pt x="17496" y="18022"/>
                  <a:pt x="17589" y="17922"/>
                  <a:pt x="17589" y="17800"/>
                </a:cubicBezTo>
                <a:cubicBezTo>
                  <a:pt x="17589" y="17782"/>
                  <a:pt x="17587" y="17764"/>
                  <a:pt x="17583" y="17746"/>
                </a:cubicBezTo>
                <a:lnTo>
                  <a:pt x="17621" y="17733"/>
                </a:lnTo>
                <a:lnTo>
                  <a:pt x="17608" y="17696"/>
                </a:lnTo>
                <a:lnTo>
                  <a:pt x="17571" y="17709"/>
                </a:lnTo>
                <a:cubicBezTo>
                  <a:pt x="17535" y="17625"/>
                  <a:pt x="17452" y="17565"/>
                  <a:pt x="17354" y="17565"/>
                </a:cubicBezTo>
                <a:cubicBezTo>
                  <a:pt x="17224" y="17565"/>
                  <a:pt x="17119" y="17670"/>
                  <a:pt x="17119" y="17800"/>
                </a:cubicBezTo>
                <a:cubicBezTo>
                  <a:pt x="17119" y="17823"/>
                  <a:pt x="17122" y="17845"/>
                  <a:pt x="17128" y="17865"/>
                </a:cubicBezTo>
                <a:lnTo>
                  <a:pt x="17061" y="17903"/>
                </a:lnTo>
                <a:lnTo>
                  <a:pt x="17080" y="17937"/>
                </a:lnTo>
                <a:lnTo>
                  <a:pt x="17142" y="17902"/>
                </a:lnTo>
                <a:cubicBezTo>
                  <a:pt x="17178" y="17976"/>
                  <a:pt x="17252" y="18029"/>
                  <a:pt x="17338" y="18034"/>
                </a:cubicBezTo>
                <a:lnTo>
                  <a:pt x="17343" y="18114"/>
                </a:lnTo>
                <a:lnTo>
                  <a:pt x="17382" y="18112"/>
                </a:lnTo>
                <a:lnTo>
                  <a:pt x="17377" y="18034"/>
                </a:lnTo>
                <a:close/>
                <a:moveTo>
                  <a:pt x="82" y="0"/>
                </a:moveTo>
                <a:lnTo>
                  <a:pt x="1" y="0"/>
                </a:lnTo>
                <a:lnTo>
                  <a:pt x="0" y="3"/>
                </a:lnTo>
                <a:lnTo>
                  <a:pt x="106" y="55"/>
                </a:lnTo>
                <a:lnTo>
                  <a:pt x="123" y="21"/>
                </a:lnTo>
                <a:lnTo>
                  <a:pt x="82" y="0"/>
                </a:lnTo>
                <a:close/>
                <a:moveTo>
                  <a:pt x="2963" y="1478"/>
                </a:moveTo>
                <a:lnTo>
                  <a:pt x="2981" y="1443"/>
                </a:lnTo>
                <a:lnTo>
                  <a:pt x="3087" y="1496"/>
                </a:lnTo>
                <a:lnTo>
                  <a:pt x="3069" y="1531"/>
                </a:lnTo>
                <a:lnTo>
                  <a:pt x="2963" y="1478"/>
                </a:lnTo>
                <a:close/>
                <a:moveTo>
                  <a:pt x="2789" y="1391"/>
                </a:moveTo>
                <a:lnTo>
                  <a:pt x="2806" y="1356"/>
                </a:lnTo>
                <a:lnTo>
                  <a:pt x="2912" y="1409"/>
                </a:lnTo>
                <a:lnTo>
                  <a:pt x="2895" y="1444"/>
                </a:lnTo>
                <a:lnTo>
                  <a:pt x="2789" y="1391"/>
                </a:lnTo>
                <a:close/>
                <a:moveTo>
                  <a:pt x="2615" y="1304"/>
                </a:moveTo>
                <a:lnTo>
                  <a:pt x="2632" y="1269"/>
                </a:lnTo>
                <a:lnTo>
                  <a:pt x="2738" y="1322"/>
                </a:lnTo>
                <a:lnTo>
                  <a:pt x="2721" y="1357"/>
                </a:lnTo>
                <a:lnTo>
                  <a:pt x="2615" y="1304"/>
                </a:lnTo>
                <a:close/>
                <a:moveTo>
                  <a:pt x="2440" y="1217"/>
                </a:moveTo>
                <a:lnTo>
                  <a:pt x="2458" y="1183"/>
                </a:lnTo>
                <a:lnTo>
                  <a:pt x="2564" y="1236"/>
                </a:lnTo>
                <a:lnTo>
                  <a:pt x="2546" y="1270"/>
                </a:lnTo>
                <a:lnTo>
                  <a:pt x="2440" y="1217"/>
                </a:lnTo>
                <a:close/>
                <a:moveTo>
                  <a:pt x="2266" y="1131"/>
                </a:moveTo>
                <a:lnTo>
                  <a:pt x="2283" y="1096"/>
                </a:lnTo>
                <a:lnTo>
                  <a:pt x="2389" y="1149"/>
                </a:lnTo>
                <a:lnTo>
                  <a:pt x="2372" y="1184"/>
                </a:lnTo>
                <a:lnTo>
                  <a:pt x="2266" y="1131"/>
                </a:lnTo>
                <a:close/>
                <a:moveTo>
                  <a:pt x="2092" y="1044"/>
                </a:moveTo>
                <a:lnTo>
                  <a:pt x="2109" y="1009"/>
                </a:lnTo>
                <a:lnTo>
                  <a:pt x="2215" y="1062"/>
                </a:lnTo>
                <a:lnTo>
                  <a:pt x="2198" y="1097"/>
                </a:lnTo>
                <a:lnTo>
                  <a:pt x="2092" y="1044"/>
                </a:lnTo>
                <a:close/>
                <a:moveTo>
                  <a:pt x="1917" y="957"/>
                </a:moveTo>
                <a:lnTo>
                  <a:pt x="1935" y="922"/>
                </a:lnTo>
                <a:lnTo>
                  <a:pt x="2041" y="975"/>
                </a:lnTo>
                <a:lnTo>
                  <a:pt x="2024" y="1010"/>
                </a:lnTo>
                <a:lnTo>
                  <a:pt x="1917" y="957"/>
                </a:lnTo>
                <a:close/>
                <a:moveTo>
                  <a:pt x="1743" y="870"/>
                </a:moveTo>
                <a:lnTo>
                  <a:pt x="1760" y="836"/>
                </a:lnTo>
                <a:lnTo>
                  <a:pt x="1867" y="888"/>
                </a:lnTo>
                <a:lnTo>
                  <a:pt x="1849" y="923"/>
                </a:lnTo>
                <a:lnTo>
                  <a:pt x="1743" y="870"/>
                </a:lnTo>
                <a:close/>
                <a:moveTo>
                  <a:pt x="1569" y="784"/>
                </a:moveTo>
                <a:lnTo>
                  <a:pt x="1586" y="749"/>
                </a:lnTo>
                <a:lnTo>
                  <a:pt x="1692" y="802"/>
                </a:lnTo>
                <a:lnTo>
                  <a:pt x="1675" y="836"/>
                </a:lnTo>
                <a:lnTo>
                  <a:pt x="1569" y="784"/>
                </a:lnTo>
                <a:close/>
                <a:moveTo>
                  <a:pt x="1395" y="697"/>
                </a:moveTo>
                <a:lnTo>
                  <a:pt x="1412" y="662"/>
                </a:lnTo>
                <a:lnTo>
                  <a:pt x="1518" y="715"/>
                </a:lnTo>
                <a:lnTo>
                  <a:pt x="1501" y="750"/>
                </a:lnTo>
                <a:lnTo>
                  <a:pt x="1395" y="697"/>
                </a:lnTo>
                <a:close/>
                <a:moveTo>
                  <a:pt x="1220" y="610"/>
                </a:moveTo>
                <a:lnTo>
                  <a:pt x="1238" y="575"/>
                </a:lnTo>
                <a:lnTo>
                  <a:pt x="1344" y="628"/>
                </a:lnTo>
                <a:lnTo>
                  <a:pt x="1326" y="663"/>
                </a:lnTo>
                <a:lnTo>
                  <a:pt x="1220" y="610"/>
                </a:lnTo>
                <a:close/>
                <a:moveTo>
                  <a:pt x="1046" y="523"/>
                </a:moveTo>
                <a:lnTo>
                  <a:pt x="1063" y="489"/>
                </a:lnTo>
                <a:lnTo>
                  <a:pt x="1169" y="541"/>
                </a:lnTo>
                <a:lnTo>
                  <a:pt x="1152" y="576"/>
                </a:lnTo>
                <a:lnTo>
                  <a:pt x="1046" y="523"/>
                </a:lnTo>
                <a:close/>
                <a:moveTo>
                  <a:pt x="872" y="437"/>
                </a:moveTo>
                <a:lnTo>
                  <a:pt x="889" y="402"/>
                </a:lnTo>
                <a:lnTo>
                  <a:pt x="995" y="455"/>
                </a:lnTo>
                <a:lnTo>
                  <a:pt x="978" y="489"/>
                </a:lnTo>
                <a:lnTo>
                  <a:pt x="872" y="437"/>
                </a:lnTo>
                <a:close/>
                <a:moveTo>
                  <a:pt x="697" y="350"/>
                </a:moveTo>
                <a:lnTo>
                  <a:pt x="715" y="315"/>
                </a:lnTo>
                <a:lnTo>
                  <a:pt x="821" y="368"/>
                </a:lnTo>
                <a:lnTo>
                  <a:pt x="803" y="403"/>
                </a:lnTo>
                <a:lnTo>
                  <a:pt x="697" y="350"/>
                </a:lnTo>
                <a:close/>
                <a:moveTo>
                  <a:pt x="523" y="263"/>
                </a:moveTo>
                <a:lnTo>
                  <a:pt x="540" y="228"/>
                </a:lnTo>
                <a:lnTo>
                  <a:pt x="646" y="281"/>
                </a:lnTo>
                <a:lnTo>
                  <a:pt x="629" y="316"/>
                </a:lnTo>
                <a:lnTo>
                  <a:pt x="523" y="263"/>
                </a:lnTo>
                <a:close/>
                <a:moveTo>
                  <a:pt x="349" y="176"/>
                </a:moveTo>
                <a:lnTo>
                  <a:pt x="366" y="141"/>
                </a:lnTo>
                <a:lnTo>
                  <a:pt x="472" y="194"/>
                </a:lnTo>
                <a:lnTo>
                  <a:pt x="455" y="229"/>
                </a:lnTo>
                <a:lnTo>
                  <a:pt x="349" y="176"/>
                </a:lnTo>
                <a:close/>
                <a:moveTo>
                  <a:pt x="174" y="89"/>
                </a:moveTo>
                <a:lnTo>
                  <a:pt x="192" y="55"/>
                </a:lnTo>
                <a:lnTo>
                  <a:pt x="298" y="107"/>
                </a:lnTo>
                <a:lnTo>
                  <a:pt x="280" y="142"/>
                </a:lnTo>
                <a:lnTo>
                  <a:pt x="174" y="89"/>
                </a:lnTo>
                <a:close/>
                <a:moveTo>
                  <a:pt x="13598" y="1056"/>
                </a:moveTo>
                <a:lnTo>
                  <a:pt x="13485" y="1074"/>
                </a:lnTo>
                <a:lnTo>
                  <a:pt x="13478" y="1036"/>
                </a:lnTo>
                <a:lnTo>
                  <a:pt x="13594" y="1017"/>
                </a:lnTo>
                <a:lnTo>
                  <a:pt x="13594" y="1015"/>
                </a:lnTo>
                <a:cubicBezTo>
                  <a:pt x="13594" y="885"/>
                  <a:pt x="13699" y="780"/>
                  <a:pt x="13829" y="780"/>
                </a:cubicBezTo>
                <a:cubicBezTo>
                  <a:pt x="13860" y="780"/>
                  <a:pt x="13889" y="786"/>
                  <a:pt x="13915" y="796"/>
                </a:cubicBezTo>
                <a:lnTo>
                  <a:pt x="13967" y="710"/>
                </a:lnTo>
                <a:lnTo>
                  <a:pt x="14001" y="730"/>
                </a:lnTo>
                <a:lnTo>
                  <a:pt x="13950" y="814"/>
                </a:lnTo>
                <a:cubicBezTo>
                  <a:pt x="14001" y="845"/>
                  <a:pt x="14040" y="894"/>
                  <a:pt x="14056" y="953"/>
                </a:cubicBezTo>
                <a:lnTo>
                  <a:pt x="14128" y="945"/>
                </a:lnTo>
                <a:lnTo>
                  <a:pt x="14132" y="984"/>
                </a:lnTo>
                <a:lnTo>
                  <a:pt x="14063" y="992"/>
                </a:lnTo>
                <a:cubicBezTo>
                  <a:pt x="14064" y="999"/>
                  <a:pt x="14064" y="1007"/>
                  <a:pt x="14064" y="1015"/>
                </a:cubicBezTo>
                <a:cubicBezTo>
                  <a:pt x="14064" y="1037"/>
                  <a:pt x="14061" y="1059"/>
                  <a:pt x="14055" y="1080"/>
                </a:cubicBezTo>
                <a:lnTo>
                  <a:pt x="14092" y="1095"/>
                </a:lnTo>
                <a:lnTo>
                  <a:pt x="14078" y="1131"/>
                </a:lnTo>
                <a:lnTo>
                  <a:pt x="14041" y="1116"/>
                </a:lnTo>
                <a:cubicBezTo>
                  <a:pt x="14003" y="1195"/>
                  <a:pt x="13923" y="1250"/>
                  <a:pt x="13829" y="1250"/>
                </a:cubicBezTo>
                <a:cubicBezTo>
                  <a:pt x="13713" y="1250"/>
                  <a:pt x="13617" y="1166"/>
                  <a:pt x="13598" y="1056"/>
                </a:cubicBezTo>
                <a:close/>
                <a:moveTo>
                  <a:pt x="13403" y="1048"/>
                </a:moveTo>
                <a:lnTo>
                  <a:pt x="13409" y="1086"/>
                </a:lnTo>
                <a:lnTo>
                  <a:pt x="13292" y="1105"/>
                </a:lnTo>
                <a:lnTo>
                  <a:pt x="13286" y="1067"/>
                </a:lnTo>
                <a:lnTo>
                  <a:pt x="13403" y="1048"/>
                </a:lnTo>
                <a:close/>
                <a:moveTo>
                  <a:pt x="13211" y="1079"/>
                </a:moveTo>
                <a:lnTo>
                  <a:pt x="13217" y="1118"/>
                </a:lnTo>
                <a:lnTo>
                  <a:pt x="13100" y="1137"/>
                </a:lnTo>
                <a:lnTo>
                  <a:pt x="13094" y="1099"/>
                </a:lnTo>
                <a:lnTo>
                  <a:pt x="13211" y="1079"/>
                </a:lnTo>
                <a:close/>
                <a:moveTo>
                  <a:pt x="13019" y="1111"/>
                </a:moveTo>
                <a:lnTo>
                  <a:pt x="13025" y="1149"/>
                </a:lnTo>
                <a:lnTo>
                  <a:pt x="12908" y="1168"/>
                </a:lnTo>
                <a:lnTo>
                  <a:pt x="12902" y="1130"/>
                </a:lnTo>
                <a:lnTo>
                  <a:pt x="13019" y="1111"/>
                </a:lnTo>
                <a:close/>
                <a:moveTo>
                  <a:pt x="12826" y="1142"/>
                </a:moveTo>
                <a:lnTo>
                  <a:pt x="12833" y="1180"/>
                </a:lnTo>
                <a:lnTo>
                  <a:pt x="12716" y="1199"/>
                </a:lnTo>
                <a:lnTo>
                  <a:pt x="12709" y="1161"/>
                </a:lnTo>
                <a:lnTo>
                  <a:pt x="12826" y="1142"/>
                </a:lnTo>
                <a:close/>
                <a:moveTo>
                  <a:pt x="12634" y="1173"/>
                </a:moveTo>
                <a:lnTo>
                  <a:pt x="12640" y="1212"/>
                </a:lnTo>
                <a:lnTo>
                  <a:pt x="12523" y="1231"/>
                </a:lnTo>
                <a:lnTo>
                  <a:pt x="12517" y="1193"/>
                </a:lnTo>
                <a:lnTo>
                  <a:pt x="12634" y="1173"/>
                </a:lnTo>
                <a:close/>
                <a:moveTo>
                  <a:pt x="12442" y="1205"/>
                </a:moveTo>
                <a:lnTo>
                  <a:pt x="12448" y="1243"/>
                </a:lnTo>
                <a:lnTo>
                  <a:pt x="12331" y="1262"/>
                </a:lnTo>
                <a:lnTo>
                  <a:pt x="12325" y="1224"/>
                </a:lnTo>
                <a:lnTo>
                  <a:pt x="12442" y="1205"/>
                </a:lnTo>
                <a:close/>
                <a:moveTo>
                  <a:pt x="12250" y="1236"/>
                </a:moveTo>
                <a:lnTo>
                  <a:pt x="12256" y="1274"/>
                </a:lnTo>
                <a:lnTo>
                  <a:pt x="12139" y="1293"/>
                </a:lnTo>
                <a:lnTo>
                  <a:pt x="12132" y="1255"/>
                </a:lnTo>
                <a:lnTo>
                  <a:pt x="12250" y="1236"/>
                </a:lnTo>
                <a:close/>
                <a:moveTo>
                  <a:pt x="12057" y="1267"/>
                </a:moveTo>
                <a:lnTo>
                  <a:pt x="12063" y="1306"/>
                </a:lnTo>
                <a:lnTo>
                  <a:pt x="11946" y="1325"/>
                </a:lnTo>
                <a:lnTo>
                  <a:pt x="11940" y="1287"/>
                </a:lnTo>
                <a:lnTo>
                  <a:pt x="12057" y="1267"/>
                </a:lnTo>
                <a:close/>
                <a:moveTo>
                  <a:pt x="11865" y="1299"/>
                </a:moveTo>
                <a:lnTo>
                  <a:pt x="11871" y="1337"/>
                </a:lnTo>
                <a:lnTo>
                  <a:pt x="11754" y="1356"/>
                </a:lnTo>
                <a:lnTo>
                  <a:pt x="11748" y="1318"/>
                </a:lnTo>
                <a:lnTo>
                  <a:pt x="11865" y="1299"/>
                </a:lnTo>
                <a:close/>
                <a:moveTo>
                  <a:pt x="11673" y="1330"/>
                </a:moveTo>
                <a:lnTo>
                  <a:pt x="11679" y="1368"/>
                </a:lnTo>
                <a:lnTo>
                  <a:pt x="11562" y="1387"/>
                </a:lnTo>
                <a:lnTo>
                  <a:pt x="11556" y="1349"/>
                </a:lnTo>
                <a:lnTo>
                  <a:pt x="11673" y="1330"/>
                </a:lnTo>
                <a:close/>
                <a:moveTo>
                  <a:pt x="11480" y="1361"/>
                </a:moveTo>
                <a:lnTo>
                  <a:pt x="11487" y="1400"/>
                </a:lnTo>
                <a:lnTo>
                  <a:pt x="11370" y="1419"/>
                </a:lnTo>
                <a:lnTo>
                  <a:pt x="11363" y="1380"/>
                </a:lnTo>
                <a:lnTo>
                  <a:pt x="11480" y="1361"/>
                </a:lnTo>
                <a:close/>
                <a:moveTo>
                  <a:pt x="11288" y="1393"/>
                </a:moveTo>
                <a:lnTo>
                  <a:pt x="11294" y="1431"/>
                </a:lnTo>
                <a:lnTo>
                  <a:pt x="11177" y="1450"/>
                </a:lnTo>
                <a:lnTo>
                  <a:pt x="11171" y="1412"/>
                </a:lnTo>
                <a:lnTo>
                  <a:pt x="11288" y="1393"/>
                </a:lnTo>
                <a:close/>
                <a:moveTo>
                  <a:pt x="11096" y="1424"/>
                </a:moveTo>
                <a:lnTo>
                  <a:pt x="11102" y="1462"/>
                </a:lnTo>
                <a:lnTo>
                  <a:pt x="10985" y="1481"/>
                </a:lnTo>
                <a:lnTo>
                  <a:pt x="10979" y="1443"/>
                </a:lnTo>
                <a:lnTo>
                  <a:pt x="11096" y="1424"/>
                </a:lnTo>
                <a:close/>
                <a:moveTo>
                  <a:pt x="10904" y="1455"/>
                </a:moveTo>
                <a:lnTo>
                  <a:pt x="10910" y="1494"/>
                </a:lnTo>
                <a:lnTo>
                  <a:pt x="10793" y="1513"/>
                </a:lnTo>
                <a:lnTo>
                  <a:pt x="10787" y="1474"/>
                </a:lnTo>
                <a:lnTo>
                  <a:pt x="10904" y="1455"/>
                </a:lnTo>
                <a:close/>
                <a:moveTo>
                  <a:pt x="10711" y="1487"/>
                </a:moveTo>
                <a:lnTo>
                  <a:pt x="10718" y="1525"/>
                </a:lnTo>
                <a:lnTo>
                  <a:pt x="10600" y="1544"/>
                </a:lnTo>
                <a:lnTo>
                  <a:pt x="10594" y="1506"/>
                </a:lnTo>
                <a:lnTo>
                  <a:pt x="10711" y="1487"/>
                </a:lnTo>
                <a:close/>
                <a:moveTo>
                  <a:pt x="10519" y="1518"/>
                </a:moveTo>
                <a:lnTo>
                  <a:pt x="10525" y="1556"/>
                </a:lnTo>
                <a:lnTo>
                  <a:pt x="10408" y="1575"/>
                </a:lnTo>
                <a:lnTo>
                  <a:pt x="10402" y="1537"/>
                </a:lnTo>
                <a:lnTo>
                  <a:pt x="10519" y="1518"/>
                </a:lnTo>
                <a:close/>
                <a:moveTo>
                  <a:pt x="10327" y="1549"/>
                </a:moveTo>
                <a:lnTo>
                  <a:pt x="10333" y="1588"/>
                </a:lnTo>
                <a:lnTo>
                  <a:pt x="10216" y="1607"/>
                </a:lnTo>
                <a:lnTo>
                  <a:pt x="10210" y="1568"/>
                </a:lnTo>
                <a:lnTo>
                  <a:pt x="10327" y="1549"/>
                </a:lnTo>
                <a:close/>
                <a:moveTo>
                  <a:pt x="10134" y="1581"/>
                </a:moveTo>
                <a:lnTo>
                  <a:pt x="10141" y="1619"/>
                </a:lnTo>
                <a:lnTo>
                  <a:pt x="10024" y="1638"/>
                </a:lnTo>
                <a:lnTo>
                  <a:pt x="10017" y="1600"/>
                </a:lnTo>
                <a:lnTo>
                  <a:pt x="10134" y="1581"/>
                </a:lnTo>
                <a:close/>
                <a:moveTo>
                  <a:pt x="9942" y="1612"/>
                </a:moveTo>
                <a:lnTo>
                  <a:pt x="9948" y="1650"/>
                </a:lnTo>
                <a:lnTo>
                  <a:pt x="9831" y="1669"/>
                </a:lnTo>
                <a:lnTo>
                  <a:pt x="9825" y="1631"/>
                </a:lnTo>
                <a:lnTo>
                  <a:pt x="9942" y="1612"/>
                </a:lnTo>
                <a:close/>
                <a:moveTo>
                  <a:pt x="9750" y="1643"/>
                </a:moveTo>
                <a:lnTo>
                  <a:pt x="9756" y="1682"/>
                </a:lnTo>
                <a:lnTo>
                  <a:pt x="9639" y="1701"/>
                </a:lnTo>
                <a:lnTo>
                  <a:pt x="9633" y="1662"/>
                </a:lnTo>
                <a:lnTo>
                  <a:pt x="9750" y="1643"/>
                </a:lnTo>
                <a:close/>
                <a:moveTo>
                  <a:pt x="9558" y="1675"/>
                </a:moveTo>
                <a:lnTo>
                  <a:pt x="9564" y="1713"/>
                </a:lnTo>
                <a:lnTo>
                  <a:pt x="9447" y="1732"/>
                </a:lnTo>
                <a:lnTo>
                  <a:pt x="9441" y="1694"/>
                </a:lnTo>
                <a:lnTo>
                  <a:pt x="9558" y="1675"/>
                </a:lnTo>
                <a:close/>
                <a:moveTo>
                  <a:pt x="9365" y="1706"/>
                </a:moveTo>
                <a:lnTo>
                  <a:pt x="9372" y="1744"/>
                </a:lnTo>
                <a:lnTo>
                  <a:pt x="9255" y="1763"/>
                </a:lnTo>
                <a:lnTo>
                  <a:pt x="9248" y="1725"/>
                </a:lnTo>
                <a:lnTo>
                  <a:pt x="9365" y="1706"/>
                </a:lnTo>
                <a:close/>
                <a:moveTo>
                  <a:pt x="9173" y="1737"/>
                </a:moveTo>
                <a:lnTo>
                  <a:pt x="9179" y="1776"/>
                </a:lnTo>
                <a:lnTo>
                  <a:pt x="9062" y="1795"/>
                </a:lnTo>
                <a:lnTo>
                  <a:pt x="9056" y="1756"/>
                </a:lnTo>
                <a:lnTo>
                  <a:pt x="9173" y="1737"/>
                </a:lnTo>
                <a:close/>
                <a:moveTo>
                  <a:pt x="8981" y="1769"/>
                </a:moveTo>
                <a:lnTo>
                  <a:pt x="8987" y="1807"/>
                </a:lnTo>
                <a:lnTo>
                  <a:pt x="8870" y="1826"/>
                </a:lnTo>
                <a:lnTo>
                  <a:pt x="8864" y="1788"/>
                </a:lnTo>
                <a:lnTo>
                  <a:pt x="8981" y="1769"/>
                </a:lnTo>
                <a:close/>
                <a:moveTo>
                  <a:pt x="8788" y="1800"/>
                </a:moveTo>
                <a:lnTo>
                  <a:pt x="8795" y="1838"/>
                </a:lnTo>
                <a:lnTo>
                  <a:pt x="8678" y="1857"/>
                </a:lnTo>
                <a:lnTo>
                  <a:pt x="8671" y="1819"/>
                </a:lnTo>
                <a:lnTo>
                  <a:pt x="8788" y="1800"/>
                </a:lnTo>
                <a:close/>
                <a:moveTo>
                  <a:pt x="8596" y="1831"/>
                </a:moveTo>
                <a:lnTo>
                  <a:pt x="8602" y="1870"/>
                </a:lnTo>
                <a:lnTo>
                  <a:pt x="8485" y="1889"/>
                </a:lnTo>
                <a:lnTo>
                  <a:pt x="8479" y="1850"/>
                </a:lnTo>
                <a:lnTo>
                  <a:pt x="8596" y="1831"/>
                </a:lnTo>
                <a:close/>
                <a:moveTo>
                  <a:pt x="8404" y="1863"/>
                </a:moveTo>
                <a:lnTo>
                  <a:pt x="8410" y="1901"/>
                </a:lnTo>
                <a:lnTo>
                  <a:pt x="8293" y="1920"/>
                </a:lnTo>
                <a:lnTo>
                  <a:pt x="8287" y="1882"/>
                </a:lnTo>
                <a:lnTo>
                  <a:pt x="8404" y="1863"/>
                </a:lnTo>
                <a:close/>
                <a:moveTo>
                  <a:pt x="8212" y="1894"/>
                </a:moveTo>
                <a:lnTo>
                  <a:pt x="8218" y="1932"/>
                </a:lnTo>
                <a:lnTo>
                  <a:pt x="8101" y="1951"/>
                </a:lnTo>
                <a:lnTo>
                  <a:pt x="8095" y="1913"/>
                </a:lnTo>
                <a:lnTo>
                  <a:pt x="8212" y="1894"/>
                </a:lnTo>
                <a:close/>
                <a:moveTo>
                  <a:pt x="8019" y="1925"/>
                </a:moveTo>
                <a:lnTo>
                  <a:pt x="8026" y="1964"/>
                </a:lnTo>
                <a:lnTo>
                  <a:pt x="7909" y="1983"/>
                </a:lnTo>
                <a:lnTo>
                  <a:pt x="7902" y="1944"/>
                </a:lnTo>
                <a:lnTo>
                  <a:pt x="8019" y="1925"/>
                </a:lnTo>
                <a:close/>
                <a:moveTo>
                  <a:pt x="7827" y="1957"/>
                </a:moveTo>
                <a:lnTo>
                  <a:pt x="7833" y="1995"/>
                </a:lnTo>
                <a:lnTo>
                  <a:pt x="7716" y="2014"/>
                </a:lnTo>
                <a:lnTo>
                  <a:pt x="7710" y="1976"/>
                </a:lnTo>
                <a:lnTo>
                  <a:pt x="7827" y="1957"/>
                </a:lnTo>
                <a:close/>
                <a:moveTo>
                  <a:pt x="7635" y="1988"/>
                </a:moveTo>
                <a:lnTo>
                  <a:pt x="7641" y="2026"/>
                </a:lnTo>
                <a:lnTo>
                  <a:pt x="7524" y="2045"/>
                </a:lnTo>
                <a:lnTo>
                  <a:pt x="7518" y="2007"/>
                </a:lnTo>
                <a:lnTo>
                  <a:pt x="7635" y="1988"/>
                </a:lnTo>
                <a:close/>
                <a:moveTo>
                  <a:pt x="7443" y="2019"/>
                </a:moveTo>
                <a:lnTo>
                  <a:pt x="7449" y="2057"/>
                </a:lnTo>
                <a:lnTo>
                  <a:pt x="7332" y="2077"/>
                </a:lnTo>
                <a:lnTo>
                  <a:pt x="7325" y="2038"/>
                </a:lnTo>
                <a:lnTo>
                  <a:pt x="7443" y="2019"/>
                </a:lnTo>
                <a:close/>
                <a:moveTo>
                  <a:pt x="7250" y="2050"/>
                </a:moveTo>
                <a:lnTo>
                  <a:pt x="7256" y="2089"/>
                </a:lnTo>
                <a:lnTo>
                  <a:pt x="7139" y="2108"/>
                </a:lnTo>
                <a:lnTo>
                  <a:pt x="7133" y="2070"/>
                </a:lnTo>
                <a:lnTo>
                  <a:pt x="7250" y="2050"/>
                </a:lnTo>
                <a:close/>
                <a:moveTo>
                  <a:pt x="7058" y="2082"/>
                </a:moveTo>
                <a:lnTo>
                  <a:pt x="7064" y="2120"/>
                </a:lnTo>
                <a:lnTo>
                  <a:pt x="6947" y="2139"/>
                </a:lnTo>
                <a:lnTo>
                  <a:pt x="6941" y="2101"/>
                </a:lnTo>
                <a:lnTo>
                  <a:pt x="7058" y="2082"/>
                </a:lnTo>
                <a:close/>
                <a:moveTo>
                  <a:pt x="6866" y="2113"/>
                </a:moveTo>
                <a:lnTo>
                  <a:pt x="6872" y="2151"/>
                </a:lnTo>
                <a:lnTo>
                  <a:pt x="6755" y="2170"/>
                </a:lnTo>
                <a:lnTo>
                  <a:pt x="6749" y="2132"/>
                </a:lnTo>
                <a:lnTo>
                  <a:pt x="6866" y="2113"/>
                </a:lnTo>
                <a:close/>
                <a:moveTo>
                  <a:pt x="6673" y="2144"/>
                </a:moveTo>
                <a:lnTo>
                  <a:pt x="6680" y="2183"/>
                </a:lnTo>
                <a:lnTo>
                  <a:pt x="6563" y="2202"/>
                </a:lnTo>
                <a:lnTo>
                  <a:pt x="6556" y="2163"/>
                </a:lnTo>
                <a:lnTo>
                  <a:pt x="6673" y="2144"/>
                </a:lnTo>
                <a:close/>
                <a:moveTo>
                  <a:pt x="6481" y="2176"/>
                </a:moveTo>
                <a:lnTo>
                  <a:pt x="6487" y="2214"/>
                </a:lnTo>
                <a:lnTo>
                  <a:pt x="6370" y="2233"/>
                </a:lnTo>
                <a:lnTo>
                  <a:pt x="6364" y="2195"/>
                </a:lnTo>
                <a:lnTo>
                  <a:pt x="6481" y="2176"/>
                </a:lnTo>
                <a:close/>
                <a:moveTo>
                  <a:pt x="6289" y="2207"/>
                </a:moveTo>
                <a:lnTo>
                  <a:pt x="6295" y="2245"/>
                </a:lnTo>
                <a:lnTo>
                  <a:pt x="6178" y="2264"/>
                </a:lnTo>
                <a:lnTo>
                  <a:pt x="6172" y="2226"/>
                </a:lnTo>
                <a:lnTo>
                  <a:pt x="6289" y="2207"/>
                </a:lnTo>
                <a:close/>
                <a:moveTo>
                  <a:pt x="6097" y="2238"/>
                </a:moveTo>
                <a:lnTo>
                  <a:pt x="6103" y="2277"/>
                </a:lnTo>
                <a:lnTo>
                  <a:pt x="5986" y="2296"/>
                </a:lnTo>
                <a:lnTo>
                  <a:pt x="5980" y="2257"/>
                </a:lnTo>
                <a:lnTo>
                  <a:pt x="6097" y="2238"/>
                </a:lnTo>
                <a:close/>
                <a:moveTo>
                  <a:pt x="5904" y="2270"/>
                </a:moveTo>
                <a:lnTo>
                  <a:pt x="5911" y="2308"/>
                </a:lnTo>
                <a:lnTo>
                  <a:pt x="5794" y="2327"/>
                </a:lnTo>
                <a:lnTo>
                  <a:pt x="5787" y="2289"/>
                </a:lnTo>
                <a:lnTo>
                  <a:pt x="5904" y="2270"/>
                </a:lnTo>
                <a:close/>
                <a:moveTo>
                  <a:pt x="5712" y="2301"/>
                </a:moveTo>
                <a:lnTo>
                  <a:pt x="5718" y="2339"/>
                </a:lnTo>
                <a:lnTo>
                  <a:pt x="5601" y="2358"/>
                </a:lnTo>
                <a:lnTo>
                  <a:pt x="5595" y="2320"/>
                </a:lnTo>
                <a:lnTo>
                  <a:pt x="5712" y="2301"/>
                </a:lnTo>
                <a:close/>
                <a:moveTo>
                  <a:pt x="5520" y="2332"/>
                </a:moveTo>
                <a:lnTo>
                  <a:pt x="5526" y="2371"/>
                </a:lnTo>
                <a:lnTo>
                  <a:pt x="5409" y="2390"/>
                </a:lnTo>
                <a:lnTo>
                  <a:pt x="5403" y="2351"/>
                </a:lnTo>
                <a:lnTo>
                  <a:pt x="5520" y="2332"/>
                </a:lnTo>
                <a:close/>
                <a:moveTo>
                  <a:pt x="5328" y="2364"/>
                </a:moveTo>
                <a:lnTo>
                  <a:pt x="5334" y="2402"/>
                </a:lnTo>
                <a:lnTo>
                  <a:pt x="5217" y="2421"/>
                </a:lnTo>
                <a:lnTo>
                  <a:pt x="5211" y="2383"/>
                </a:lnTo>
                <a:lnTo>
                  <a:pt x="5328" y="2364"/>
                </a:lnTo>
                <a:close/>
                <a:moveTo>
                  <a:pt x="5135" y="2395"/>
                </a:moveTo>
                <a:lnTo>
                  <a:pt x="5142" y="2433"/>
                </a:lnTo>
                <a:lnTo>
                  <a:pt x="5024" y="2452"/>
                </a:lnTo>
                <a:lnTo>
                  <a:pt x="5018" y="2414"/>
                </a:lnTo>
                <a:lnTo>
                  <a:pt x="5135" y="2395"/>
                </a:lnTo>
                <a:close/>
                <a:moveTo>
                  <a:pt x="4943" y="2426"/>
                </a:moveTo>
                <a:lnTo>
                  <a:pt x="4949" y="2465"/>
                </a:lnTo>
                <a:lnTo>
                  <a:pt x="4832" y="2484"/>
                </a:lnTo>
                <a:lnTo>
                  <a:pt x="4826" y="2445"/>
                </a:lnTo>
                <a:lnTo>
                  <a:pt x="4943" y="2426"/>
                </a:lnTo>
                <a:close/>
                <a:moveTo>
                  <a:pt x="4751" y="2458"/>
                </a:moveTo>
                <a:lnTo>
                  <a:pt x="4757" y="2496"/>
                </a:lnTo>
                <a:lnTo>
                  <a:pt x="4640" y="2515"/>
                </a:lnTo>
                <a:lnTo>
                  <a:pt x="4634" y="2477"/>
                </a:lnTo>
                <a:lnTo>
                  <a:pt x="4751" y="2458"/>
                </a:lnTo>
                <a:close/>
                <a:moveTo>
                  <a:pt x="4558" y="2489"/>
                </a:moveTo>
                <a:lnTo>
                  <a:pt x="4565" y="2527"/>
                </a:lnTo>
                <a:lnTo>
                  <a:pt x="4488" y="2540"/>
                </a:lnTo>
                <a:cubicBezTo>
                  <a:pt x="4489" y="2546"/>
                  <a:pt x="4489" y="2553"/>
                  <a:pt x="4489" y="2560"/>
                </a:cubicBezTo>
                <a:cubicBezTo>
                  <a:pt x="4489" y="2690"/>
                  <a:pt x="4384" y="2795"/>
                  <a:pt x="4254" y="2795"/>
                </a:cubicBezTo>
                <a:cubicBezTo>
                  <a:pt x="4124" y="2795"/>
                  <a:pt x="4019" y="2690"/>
                  <a:pt x="4019" y="2560"/>
                </a:cubicBezTo>
                <a:cubicBezTo>
                  <a:pt x="4019" y="2495"/>
                  <a:pt x="4045" y="2436"/>
                  <a:pt x="4088" y="2393"/>
                </a:cubicBezTo>
                <a:lnTo>
                  <a:pt x="4026" y="2333"/>
                </a:lnTo>
                <a:lnTo>
                  <a:pt x="4053" y="2305"/>
                </a:lnTo>
                <a:lnTo>
                  <a:pt x="4118" y="2368"/>
                </a:lnTo>
                <a:cubicBezTo>
                  <a:pt x="4156" y="2341"/>
                  <a:pt x="4203" y="2325"/>
                  <a:pt x="4254" y="2325"/>
                </a:cubicBezTo>
                <a:cubicBezTo>
                  <a:pt x="4364" y="2325"/>
                  <a:pt x="4456" y="2400"/>
                  <a:pt x="4482" y="2501"/>
                </a:cubicBezTo>
                <a:lnTo>
                  <a:pt x="4558" y="2489"/>
                </a:lnTo>
                <a:close/>
                <a:moveTo>
                  <a:pt x="4890" y="0"/>
                </a:moveTo>
                <a:lnTo>
                  <a:pt x="4840" y="0"/>
                </a:lnTo>
                <a:lnTo>
                  <a:pt x="4781" y="58"/>
                </a:lnTo>
                <a:lnTo>
                  <a:pt x="4808" y="86"/>
                </a:lnTo>
                <a:lnTo>
                  <a:pt x="4893" y="3"/>
                </a:lnTo>
                <a:lnTo>
                  <a:pt x="4890" y="0"/>
                </a:lnTo>
                <a:close/>
                <a:moveTo>
                  <a:pt x="3464" y="1327"/>
                </a:moveTo>
                <a:lnTo>
                  <a:pt x="3491" y="1355"/>
                </a:lnTo>
                <a:lnTo>
                  <a:pt x="3431" y="1413"/>
                </a:lnTo>
                <a:cubicBezTo>
                  <a:pt x="3496" y="1454"/>
                  <a:pt x="3540" y="1528"/>
                  <a:pt x="3540" y="1611"/>
                </a:cubicBezTo>
                <a:cubicBezTo>
                  <a:pt x="3540" y="1740"/>
                  <a:pt x="3434" y="1846"/>
                  <a:pt x="3305" y="1846"/>
                </a:cubicBezTo>
                <a:cubicBezTo>
                  <a:pt x="3175" y="1846"/>
                  <a:pt x="3070" y="1740"/>
                  <a:pt x="3070" y="1611"/>
                </a:cubicBezTo>
                <a:cubicBezTo>
                  <a:pt x="3070" y="1481"/>
                  <a:pt x="3175" y="1376"/>
                  <a:pt x="3305" y="1376"/>
                </a:cubicBezTo>
                <a:cubicBezTo>
                  <a:pt x="3337" y="1376"/>
                  <a:pt x="3367" y="1382"/>
                  <a:pt x="3395" y="1394"/>
                </a:cubicBezTo>
                <a:lnTo>
                  <a:pt x="3464" y="1327"/>
                </a:lnTo>
                <a:close/>
                <a:moveTo>
                  <a:pt x="3604" y="1192"/>
                </a:moveTo>
                <a:lnTo>
                  <a:pt x="3631" y="1220"/>
                </a:lnTo>
                <a:lnTo>
                  <a:pt x="3546" y="1302"/>
                </a:lnTo>
                <a:lnTo>
                  <a:pt x="3519" y="1274"/>
                </a:lnTo>
                <a:lnTo>
                  <a:pt x="3604" y="1192"/>
                </a:lnTo>
                <a:close/>
                <a:moveTo>
                  <a:pt x="3745" y="1057"/>
                </a:moveTo>
                <a:lnTo>
                  <a:pt x="3772" y="1085"/>
                </a:lnTo>
                <a:lnTo>
                  <a:pt x="3686" y="1167"/>
                </a:lnTo>
                <a:lnTo>
                  <a:pt x="3659" y="1139"/>
                </a:lnTo>
                <a:lnTo>
                  <a:pt x="3745" y="1057"/>
                </a:lnTo>
                <a:close/>
                <a:moveTo>
                  <a:pt x="3885" y="921"/>
                </a:moveTo>
                <a:lnTo>
                  <a:pt x="3912" y="949"/>
                </a:lnTo>
                <a:lnTo>
                  <a:pt x="3826" y="1032"/>
                </a:lnTo>
                <a:lnTo>
                  <a:pt x="3799" y="1004"/>
                </a:lnTo>
                <a:lnTo>
                  <a:pt x="3885" y="921"/>
                </a:lnTo>
                <a:close/>
                <a:moveTo>
                  <a:pt x="4025" y="786"/>
                </a:moveTo>
                <a:lnTo>
                  <a:pt x="4052" y="814"/>
                </a:lnTo>
                <a:lnTo>
                  <a:pt x="3967" y="897"/>
                </a:lnTo>
                <a:lnTo>
                  <a:pt x="3940" y="869"/>
                </a:lnTo>
                <a:lnTo>
                  <a:pt x="4025" y="786"/>
                </a:lnTo>
                <a:close/>
                <a:moveTo>
                  <a:pt x="4165" y="651"/>
                </a:moveTo>
                <a:lnTo>
                  <a:pt x="4192" y="679"/>
                </a:lnTo>
                <a:lnTo>
                  <a:pt x="4107" y="761"/>
                </a:lnTo>
                <a:lnTo>
                  <a:pt x="4080" y="733"/>
                </a:lnTo>
                <a:lnTo>
                  <a:pt x="4165" y="651"/>
                </a:lnTo>
                <a:close/>
                <a:moveTo>
                  <a:pt x="4305" y="516"/>
                </a:moveTo>
                <a:lnTo>
                  <a:pt x="4332" y="544"/>
                </a:lnTo>
                <a:lnTo>
                  <a:pt x="4247" y="626"/>
                </a:lnTo>
                <a:lnTo>
                  <a:pt x="4220" y="598"/>
                </a:lnTo>
                <a:lnTo>
                  <a:pt x="4305" y="516"/>
                </a:lnTo>
                <a:close/>
                <a:moveTo>
                  <a:pt x="4445" y="381"/>
                </a:moveTo>
                <a:lnTo>
                  <a:pt x="4472" y="409"/>
                </a:lnTo>
                <a:lnTo>
                  <a:pt x="4387" y="491"/>
                </a:lnTo>
                <a:lnTo>
                  <a:pt x="4360" y="463"/>
                </a:lnTo>
                <a:lnTo>
                  <a:pt x="4445" y="381"/>
                </a:lnTo>
                <a:close/>
                <a:moveTo>
                  <a:pt x="4586" y="246"/>
                </a:moveTo>
                <a:lnTo>
                  <a:pt x="4613" y="274"/>
                </a:lnTo>
                <a:lnTo>
                  <a:pt x="4527" y="356"/>
                </a:lnTo>
                <a:lnTo>
                  <a:pt x="4500" y="328"/>
                </a:lnTo>
                <a:lnTo>
                  <a:pt x="4586" y="246"/>
                </a:lnTo>
                <a:close/>
                <a:moveTo>
                  <a:pt x="4726" y="111"/>
                </a:moveTo>
                <a:lnTo>
                  <a:pt x="4753" y="138"/>
                </a:lnTo>
                <a:lnTo>
                  <a:pt x="4667" y="221"/>
                </a:lnTo>
                <a:lnTo>
                  <a:pt x="4640" y="193"/>
                </a:lnTo>
                <a:lnTo>
                  <a:pt x="4726" y="111"/>
                </a:lnTo>
                <a:close/>
                <a:moveTo>
                  <a:pt x="3490" y="1815"/>
                </a:moveTo>
                <a:lnTo>
                  <a:pt x="3517" y="1787"/>
                </a:lnTo>
                <a:lnTo>
                  <a:pt x="3596" y="1864"/>
                </a:lnTo>
                <a:lnTo>
                  <a:pt x="3569" y="1891"/>
                </a:lnTo>
                <a:lnTo>
                  <a:pt x="3490" y="1815"/>
                </a:lnTo>
                <a:close/>
                <a:moveTo>
                  <a:pt x="3624" y="1944"/>
                </a:moveTo>
                <a:lnTo>
                  <a:pt x="3651" y="1917"/>
                </a:lnTo>
                <a:lnTo>
                  <a:pt x="3730" y="1993"/>
                </a:lnTo>
                <a:lnTo>
                  <a:pt x="3703" y="2021"/>
                </a:lnTo>
                <a:lnTo>
                  <a:pt x="3624" y="1944"/>
                </a:lnTo>
                <a:close/>
                <a:moveTo>
                  <a:pt x="3758" y="2074"/>
                </a:moveTo>
                <a:lnTo>
                  <a:pt x="3785" y="2046"/>
                </a:lnTo>
                <a:lnTo>
                  <a:pt x="3864" y="2123"/>
                </a:lnTo>
                <a:lnTo>
                  <a:pt x="3837" y="2150"/>
                </a:lnTo>
                <a:lnTo>
                  <a:pt x="3758" y="2074"/>
                </a:lnTo>
                <a:close/>
                <a:moveTo>
                  <a:pt x="3892" y="2203"/>
                </a:moveTo>
                <a:lnTo>
                  <a:pt x="3919" y="2176"/>
                </a:lnTo>
                <a:lnTo>
                  <a:pt x="3998" y="2252"/>
                </a:lnTo>
                <a:lnTo>
                  <a:pt x="3971" y="2280"/>
                </a:lnTo>
                <a:lnTo>
                  <a:pt x="3892" y="2203"/>
                </a:lnTo>
                <a:close/>
                <a:moveTo>
                  <a:pt x="22519" y="14602"/>
                </a:moveTo>
                <a:lnTo>
                  <a:pt x="22519" y="14542"/>
                </a:lnTo>
                <a:lnTo>
                  <a:pt x="22515" y="14539"/>
                </a:lnTo>
                <a:lnTo>
                  <a:pt x="22449" y="14637"/>
                </a:lnTo>
                <a:lnTo>
                  <a:pt x="22481" y="14659"/>
                </a:lnTo>
                <a:lnTo>
                  <a:pt x="22519" y="14602"/>
                </a:lnTo>
                <a:close/>
                <a:moveTo>
                  <a:pt x="21428" y="16154"/>
                </a:moveTo>
                <a:lnTo>
                  <a:pt x="21460" y="16176"/>
                </a:lnTo>
                <a:lnTo>
                  <a:pt x="21404" y="16259"/>
                </a:lnTo>
                <a:cubicBezTo>
                  <a:pt x="21452" y="16302"/>
                  <a:pt x="21483" y="16365"/>
                  <a:pt x="21483" y="16435"/>
                </a:cubicBezTo>
                <a:cubicBezTo>
                  <a:pt x="21483" y="16452"/>
                  <a:pt x="21481" y="16469"/>
                  <a:pt x="21478" y="16486"/>
                </a:cubicBezTo>
                <a:lnTo>
                  <a:pt x="21565" y="16519"/>
                </a:lnTo>
                <a:lnTo>
                  <a:pt x="21551" y="16556"/>
                </a:lnTo>
                <a:lnTo>
                  <a:pt x="21466" y="16523"/>
                </a:lnTo>
                <a:cubicBezTo>
                  <a:pt x="21431" y="16609"/>
                  <a:pt x="21347" y="16670"/>
                  <a:pt x="21248" y="16670"/>
                </a:cubicBezTo>
                <a:cubicBezTo>
                  <a:pt x="21193" y="16670"/>
                  <a:pt x="21143" y="16651"/>
                  <a:pt x="21103" y="16620"/>
                </a:cubicBezTo>
                <a:lnTo>
                  <a:pt x="21062" y="16661"/>
                </a:lnTo>
                <a:lnTo>
                  <a:pt x="21035" y="16634"/>
                </a:lnTo>
                <a:lnTo>
                  <a:pt x="21075" y="16593"/>
                </a:lnTo>
                <a:cubicBezTo>
                  <a:pt x="21057" y="16575"/>
                  <a:pt x="21043" y="16553"/>
                  <a:pt x="21033" y="16529"/>
                </a:cubicBezTo>
                <a:lnTo>
                  <a:pt x="21000" y="16541"/>
                </a:lnTo>
                <a:lnTo>
                  <a:pt x="20987" y="16504"/>
                </a:lnTo>
                <a:lnTo>
                  <a:pt x="21020" y="16492"/>
                </a:lnTo>
                <a:cubicBezTo>
                  <a:pt x="21016" y="16474"/>
                  <a:pt x="21013" y="16455"/>
                  <a:pt x="21013" y="16435"/>
                </a:cubicBezTo>
                <a:cubicBezTo>
                  <a:pt x="21013" y="16305"/>
                  <a:pt x="21118" y="16200"/>
                  <a:pt x="21248" y="16200"/>
                </a:cubicBezTo>
                <a:cubicBezTo>
                  <a:pt x="21294" y="16200"/>
                  <a:pt x="21337" y="16213"/>
                  <a:pt x="21373" y="16236"/>
                </a:cubicBezTo>
                <a:lnTo>
                  <a:pt x="21428" y="16154"/>
                </a:lnTo>
                <a:close/>
                <a:moveTo>
                  <a:pt x="21536" y="15993"/>
                </a:moveTo>
                <a:lnTo>
                  <a:pt x="21569" y="16014"/>
                </a:lnTo>
                <a:lnTo>
                  <a:pt x="21502" y="16113"/>
                </a:lnTo>
                <a:lnTo>
                  <a:pt x="21470" y="16091"/>
                </a:lnTo>
                <a:lnTo>
                  <a:pt x="21536" y="15993"/>
                </a:lnTo>
                <a:close/>
                <a:moveTo>
                  <a:pt x="21645" y="15831"/>
                </a:moveTo>
                <a:lnTo>
                  <a:pt x="21677" y="15853"/>
                </a:lnTo>
                <a:lnTo>
                  <a:pt x="21611" y="15951"/>
                </a:lnTo>
                <a:lnTo>
                  <a:pt x="21579" y="15930"/>
                </a:lnTo>
                <a:lnTo>
                  <a:pt x="21645" y="15831"/>
                </a:lnTo>
                <a:close/>
                <a:moveTo>
                  <a:pt x="21754" y="15670"/>
                </a:moveTo>
                <a:lnTo>
                  <a:pt x="21786" y="15691"/>
                </a:lnTo>
                <a:lnTo>
                  <a:pt x="21720" y="15790"/>
                </a:lnTo>
                <a:lnTo>
                  <a:pt x="21688" y="15768"/>
                </a:lnTo>
                <a:lnTo>
                  <a:pt x="21754" y="15670"/>
                </a:lnTo>
                <a:close/>
                <a:moveTo>
                  <a:pt x="21863" y="15508"/>
                </a:moveTo>
                <a:lnTo>
                  <a:pt x="21895" y="15530"/>
                </a:lnTo>
                <a:lnTo>
                  <a:pt x="21829" y="15628"/>
                </a:lnTo>
                <a:lnTo>
                  <a:pt x="21796" y="15606"/>
                </a:lnTo>
                <a:lnTo>
                  <a:pt x="21863" y="15508"/>
                </a:lnTo>
                <a:close/>
                <a:moveTo>
                  <a:pt x="21971" y="15347"/>
                </a:moveTo>
                <a:lnTo>
                  <a:pt x="22003" y="15368"/>
                </a:lnTo>
                <a:lnTo>
                  <a:pt x="21937" y="15467"/>
                </a:lnTo>
                <a:lnTo>
                  <a:pt x="21905" y="15445"/>
                </a:lnTo>
                <a:lnTo>
                  <a:pt x="21971" y="15347"/>
                </a:lnTo>
                <a:close/>
                <a:moveTo>
                  <a:pt x="22080" y="15185"/>
                </a:moveTo>
                <a:lnTo>
                  <a:pt x="22112" y="15207"/>
                </a:lnTo>
                <a:lnTo>
                  <a:pt x="22046" y="15305"/>
                </a:lnTo>
                <a:lnTo>
                  <a:pt x="22014" y="15283"/>
                </a:lnTo>
                <a:lnTo>
                  <a:pt x="22080" y="15185"/>
                </a:lnTo>
                <a:close/>
                <a:moveTo>
                  <a:pt x="22189" y="15024"/>
                </a:moveTo>
                <a:lnTo>
                  <a:pt x="22221" y="15045"/>
                </a:lnTo>
                <a:lnTo>
                  <a:pt x="22155" y="15143"/>
                </a:lnTo>
                <a:lnTo>
                  <a:pt x="22122" y="15122"/>
                </a:lnTo>
                <a:lnTo>
                  <a:pt x="22189" y="15024"/>
                </a:lnTo>
                <a:close/>
                <a:moveTo>
                  <a:pt x="22297" y="14862"/>
                </a:moveTo>
                <a:lnTo>
                  <a:pt x="22330" y="14884"/>
                </a:lnTo>
                <a:lnTo>
                  <a:pt x="22263" y="14982"/>
                </a:lnTo>
                <a:lnTo>
                  <a:pt x="22231" y="14960"/>
                </a:lnTo>
                <a:lnTo>
                  <a:pt x="22297" y="14862"/>
                </a:lnTo>
                <a:close/>
                <a:moveTo>
                  <a:pt x="22406" y="14700"/>
                </a:moveTo>
                <a:lnTo>
                  <a:pt x="22438" y="14722"/>
                </a:lnTo>
                <a:lnTo>
                  <a:pt x="22372" y="14820"/>
                </a:lnTo>
                <a:lnTo>
                  <a:pt x="22340" y="14799"/>
                </a:lnTo>
                <a:lnTo>
                  <a:pt x="22406" y="14700"/>
                </a:lnTo>
                <a:close/>
                <a:moveTo>
                  <a:pt x="18640" y="19050"/>
                </a:moveTo>
                <a:lnTo>
                  <a:pt x="18662" y="19050"/>
                </a:lnTo>
                <a:lnTo>
                  <a:pt x="18651" y="19039"/>
                </a:lnTo>
                <a:lnTo>
                  <a:pt x="18640" y="19050"/>
                </a:lnTo>
                <a:close/>
                <a:moveTo>
                  <a:pt x="20925" y="16799"/>
                </a:moveTo>
                <a:lnTo>
                  <a:pt x="20898" y="16772"/>
                </a:lnTo>
                <a:lnTo>
                  <a:pt x="20981" y="16688"/>
                </a:lnTo>
                <a:lnTo>
                  <a:pt x="21009" y="16715"/>
                </a:lnTo>
                <a:lnTo>
                  <a:pt x="20925" y="16799"/>
                </a:lnTo>
                <a:close/>
                <a:moveTo>
                  <a:pt x="20788" y="16938"/>
                </a:moveTo>
                <a:lnTo>
                  <a:pt x="20760" y="16910"/>
                </a:lnTo>
                <a:lnTo>
                  <a:pt x="20844" y="16826"/>
                </a:lnTo>
                <a:lnTo>
                  <a:pt x="20871" y="16853"/>
                </a:lnTo>
                <a:lnTo>
                  <a:pt x="20788" y="16938"/>
                </a:lnTo>
                <a:close/>
                <a:moveTo>
                  <a:pt x="20651" y="17076"/>
                </a:moveTo>
                <a:lnTo>
                  <a:pt x="20623" y="17049"/>
                </a:lnTo>
                <a:lnTo>
                  <a:pt x="20707" y="16964"/>
                </a:lnTo>
                <a:lnTo>
                  <a:pt x="20734" y="16992"/>
                </a:lnTo>
                <a:lnTo>
                  <a:pt x="20651" y="17076"/>
                </a:lnTo>
                <a:close/>
                <a:moveTo>
                  <a:pt x="20514" y="17214"/>
                </a:moveTo>
                <a:lnTo>
                  <a:pt x="20486" y="17187"/>
                </a:lnTo>
                <a:lnTo>
                  <a:pt x="20570" y="17103"/>
                </a:lnTo>
                <a:lnTo>
                  <a:pt x="20597" y="17130"/>
                </a:lnTo>
                <a:lnTo>
                  <a:pt x="20514" y="17214"/>
                </a:lnTo>
                <a:close/>
                <a:moveTo>
                  <a:pt x="20377" y="17352"/>
                </a:moveTo>
                <a:lnTo>
                  <a:pt x="20349" y="17325"/>
                </a:lnTo>
                <a:lnTo>
                  <a:pt x="20433" y="17241"/>
                </a:lnTo>
                <a:lnTo>
                  <a:pt x="20460" y="17268"/>
                </a:lnTo>
                <a:lnTo>
                  <a:pt x="20377" y="17352"/>
                </a:lnTo>
                <a:close/>
                <a:moveTo>
                  <a:pt x="20240" y="17491"/>
                </a:moveTo>
                <a:lnTo>
                  <a:pt x="20212" y="17463"/>
                </a:lnTo>
                <a:lnTo>
                  <a:pt x="20296" y="17379"/>
                </a:lnTo>
                <a:lnTo>
                  <a:pt x="20323" y="17407"/>
                </a:lnTo>
                <a:lnTo>
                  <a:pt x="20240" y="17491"/>
                </a:lnTo>
                <a:close/>
                <a:moveTo>
                  <a:pt x="20103" y="17629"/>
                </a:moveTo>
                <a:lnTo>
                  <a:pt x="20075" y="17602"/>
                </a:lnTo>
                <a:lnTo>
                  <a:pt x="20159" y="17518"/>
                </a:lnTo>
                <a:lnTo>
                  <a:pt x="20186" y="17545"/>
                </a:lnTo>
                <a:lnTo>
                  <a:pt x="20103" y="17629"/>
                </a:lnTo>
                <a:close/>
                <a:moveTo>
                  <a:pt x="19966" y="17767"/>
                </a:moveTo>
                <a:lnTo>
                  <a:pt x="19938" y="17740"/>
                </a:lnTo>
                <a:lnTo>
                  <a:pt x="20021" y="17656"/>
                </a:lnTo>
                <a:lnTo>
                  <a:pt x="20049" y="17683"/>
                </a:lnTo>
                <a:lnTo>
                  <a:pt x="19966" y="17767"/>
                </a:lnTo>
                <a:close/>
                <a:moveTo>
                  <a:pt x="19828" y="17906"/>
                </a:moveTo>
                <a:lnTo>
                  <a:pt x="19801" y="17878"/>
                </a:lnTo>
                <a:lnTo>
                  <a:pt x="19884" y="17794"/>
                </a:lnTo>
                <a:lnTo>
                  <a:pt x="19912" y="17821"/>
                </a:lnTo>
                <a:lnTo>
                  <a:pt x="19828" y="17906"/>
                </a:lnTo>
                <a:close/>
                <a:moveTo>
                  <a:pt x="19691" y="18044"/>
                </a:moveTo>
                <a:lnTo>
                  <a:pt x="19664" y="18017"/>
                </a:lnTo>
                <a:lnTo>
                  <a:pt x="19747" y="17932"/>
                </a:lnTo>
                <a:lnTo>
                  <a:pt x="19775" y="17960"/>
                </a:lnTo>
                <a:lnTo>
                  <a:pt x="19691" y="18044"/>
                </a:lnTo>
                <a:close/>
                <a:moveTo>
                  <a:pt x="19554" y="18182"/>
                </a:moveTo>
                <a:lnTo>
                  <a:pt x="19527" y="18155"/>
                </a:lnTo>
                <a:lnTo>
                  <a:pt x="19610" y="18071"/>
                </a:lnTo>
                <a:lnTo>
                  <a:pt x="19638" y="18098"/>
                </a:lnTo>
                <a:lnTo>
                  <a:pt x="19554" y="18182"/>
                </a:lnTo>
                <a:close/>
                <a:moveTo>
                  <a:pt x="19417" y="18321"/>
                </a:moveTo>
                <a:lnTo>
                  <a:pt x="19390" y="18293"/>
                </a:lnTo>
                <a:lnTo>
                  <a:pt x="19473" y="18209"/>
                </a:lnTo>
                <a:lnTo>
                  <a:pt x="19501" y="18236"/>
                </a:lnTo>
                <a:lnTo>
                  <a:pt x="19417" y="18321"/>
                </a:lnTo>
                <a:close/>
                <a:moveTo>
                  <a:pt x="19280" y="18459"/>
                </a:moveTo>
                <a:lnTo>
                  <a:pt x="19253" y="18431"/>
                </a:lnTo>
                <a:lnTo>
                  <a:pt x="19336" y="18347"/>
                </a:lnTo>
                <a:lnTo>
                  <a:pt x="19364" y="18375"/>
                </a:lnTo>
                <a:lnTo>
                  <a:pt x="19280" y="18459"/>
                </a:lnTo>
                <a:close/>
                <a:moveTo>
                  <a:pt x="19143" y="18597"/>
                </a:moveTo>
                <a:lnTo>
                  <a:pt x="19116" y="18570"/>
                </a:lnTo>
                <a:lnTo>
                  <a:pt x="19199" y="18486"/>
                </a:lnTo>
                <a:lnTo>
                  <a:pt x="19227" y="18513"/>
                </a:lnTo>
                <a:lnTo>
                  <a:pt x="19143" y="18597"/>
                </a:lnTo>
                <a:close/>
                <a:moveTo>
                  <a:pt x="19006" y="18735"/>
                </a:moveTo>
                <a:lnTo>
                  <a:pt x="18978" y="18708"/>
                </a:lnTo>
                <a:lnTo>
                  <a:pt x="19062" y="18624"/>
                </a:lnTo>
                <a:lnTo>
                  <a:pt x="19089" y="18651"/>
                </a:lnTo>
                <a:lnTo>
                  <a:pt x="19006" y="18735"/>
                </a:lnTo>
                <a:close/>
                <a:moveTo>
                  <a:pt x="18869" y="18874"/>
                </a:moveTo>
                <a:lnTo>
                  <a:pt x="18841" y="18846"/>
                </a:lnTo>
                <a:lnTo>
                  <a:pt x="18925" y="18762"/>
                </a:lnTo>
                <a:lnTo>
                  <a:pt x="18952" y="18790"/>
                </a:lnTo>
                <a:lnTo>
                  <a:pt x="18869" y="18874"/>
                </a:lnTo>
                <a:close/>
                <a:moveTo>
                  <a:pt x="18732" y="19012"/>
                </a:moveTo>
                <a:lnTo>
                  <a:pt x="18704" y="18985"/>
                </a:lnTo>
                <a:lnTo>
                  <a:pt x="18788" y="18900"/>
                </a:lnTo>
                <a:lnTo>
                  <a:pt x="18815" y="18928"/>
                </a:lnTo>
                <a:lnTo>
                  <a:pt x="18732" y="19012"/>
                </a:lnTo>
                <a:close/>
                <a:moveTo>
                  <a:pt x="15026" y="19050"/>
                </a:moveTo>
                <a:lnTo>
                  <a:pt x="15095" y="19050"/>
                </a:lnTo>
                <a:lnTo>
                  <a:pt x="15146" y="19021"/>
                </a:lnTo>
                <a:lnTo>
                  <a:pt x="15127" y="18988"/>
                </a:lnTo>
                <a:lnTo>
                  <a:pt x="15023" y="19046"/>
                </a:lnTo>
                <a:lnTo>
                  <a:pt x="15026" y="19050"/>
                </a:lnTo>
                <a:close/>
                <a:moveTo>
                  <a:pt x="16910" y="18032"/>
                </a:moveTo>
                <a:lnTo>
                  <a:pt x="16891" y="17998"/>
                </a:lnTo>
                <a:lnTo>
                  <a:pt x="16995" y="17940"/>
                </a:lnTo>
                <a:lnTo>
                  <a:pt x="17014" y="17974"/>
                </a:lnTo>
                <a:lnTo>
                  <a:pt x="16910" y="18032"/>
                </a:lnTo>
                <a:close/>
                <a:moveTo>
                  <a:pt x="16741" y="18127"/>
                </a:moveTo>
                <a:lnTo>
                  <a:pt x="16722" y="18093"/>
                </a:lnTo>
                <a:lnTo>
                  <a:pt x="16825" y="18035"/>
                </a:lnTo>
                <a:lnTo>
                  <a:pt x="16844" y="18069"/>
                </a:lnTo>
                <a:lnTo>
                  <a:pt x="16741" y="18127"/>
                </a:lnTo>
                <a:close/>
                <a:moveTo>
                  <a:pt x="16571" y="18222"/>
                </a:moveTo>
                <a:lnTo>
                  <a:pt x="16552" y="18188"/>
                </a:lnTo>
                <a:lnTo>
                  <a:pt x="16655" y="18130"/>
                </a:lnTo>
                <a:lnTo>
                  <a:pt x="16674" y="18164"/>
                </a:lnTo>
                <a:lnTo>
                  <a:pt x="16571" y="18222"/>
                </a:lnTo>
                <a:close/>
                <a:moveTo>
                  <a:pt x="16401" y="18318"/>
                </a:moveTo>
                <a:lnTo>
                  <a:pt x="16382" y="18284"/>
                </a:lnTo>
                <a:lnTo>
                  <a:pt x="16485" y="18226"/>
                </a:lnTo>
                <a:lnTo>
                  <a:pt x="16504" y="18260"/>
                </a:lnTo>
                <a:lnTo>
                  <a:pt x="16401" y="18318"/>
                </a:lnTo>
                <a:close/>
                <a:moveTo>
                  <a:pt x="16231" y="18413"/>
                </a:moveTo>
                <a:lnTo>
                  <a:pt x="16212" y="18379"/>
                </a:lnTo>
                <a:lnTo>
                  <a:pt x="16316" y="18321"/>
                </a:lnTo>
                <a:lnTo>
                  <a:pt x="16335" y="18355"/>
                </a:lnTo>
                <a:lnTo>
                  <a:pt x="16231" y="18413"/>
                </a:lnTo>
                <a:close/>
                <a:moveTo>
                  <a:pt x="16061" y="18508"/>
                </a:moveTo>
                <a:lnTo>
                  <a:pt x="16042" y="18474"/>
                </a:lnTo>
                <a:lnTo>
                  <a:pt x="16146" y="18416"/>
                </a:lnTo>
                <a:lnTo>
                  <a:pt x="16165" y="18450"/>
                </a:lnTo>
                <a:lnTo>
                  <a:pt x="16061" y="18508"/>
                </a:lnTo>
                <a:close/>
                <a:moveTo>
                  <a:pt x="15891" y="18603"/>
                </a:moveTo>
                <a:lnTo>
                  <a:pt x="15872" y="18569"/>
                </a:lnTo>
                <a:lnTo>
                  <a:pt x="15976" y="18511"/>
                </a:lnTo>
                <a:lnTo>
                  <a:pt x="15995" y="18545"/>
                </a:lnTo>
                <a:lnTo>
                  <a:pt x="15891" y="18603"/>
                </a:lnTo>
                <a:close/>
                <a:moveTo>
                  <a:pt x="15722" y="18698"/>
                </a:moveTo>
                <a:lnTo>
                  <a:pt x="15703" y="18665"/>
                </a:lnTo>
                <a:lnTo>
                  <a:pt x="15806" y="18607"/>
                </a:lnTo>
                <a:lnTo>
                  <a:pt x="15825" y="18640"/>
                </a:lnTo>
                <a:lnTo>
                  <a:pt x="15722" y="18698"/>
                </a:lnTo>
                <a:close/>
                <a:moveTo>
                  <a:pt x="15552" y="18794"/>
                </a:moveTo>
                <a:lnTo>
                  <a:pt x="15533" y="18760"/>
                </a:lnTo>
                <a:lnTo>
                  <a:pt x="15636" y="18702"/>
                </a:lnTo>
                <a:lnTo>
                  <a:pt x="15655" y="18736"/>
                </a:lnTo>
                <a:lnTo>
                  <a:pt x="15552" y="18794"/>
                </a:lnTo>
                <a:close/>
                <a:moveTo>
                  <a:pt x="15382" y="18889"/>
                </a:moveTo>
                <a:lnTo>
                  <a:pt x="15363" y="18855"/>
                </a:lnTo>
                <a:lnTo>
                  <a:pt x="15466" y="18797"/>
                </a:lnTo>
                <a:lnTo>
                  <a:pt x="15485" y="18831"/>
                </a:lnTo>
                <a:lnTo>
                  <a:pt x="15382" y="18889"/>
                </a:lnTo>
                <a:close/>
                <a:moveTo>
                  <a:pt x="15212" y="18984"/>
                </a:moveTo>
                <a:lnTo>
                  <a:pt x="15193" y="18950"/>
                </a:lnTo>
                <a:lnTo>
                  <a:pt x="15297" y="18892"/>
                </a:lnTo>
                <a:lnTo>
                  <a:pt x="15315" y="18926"/>
                </a:lnTo>
                <a:lnTo>
                  <a:pt x="15212" y="18984"/>
                </a:lnTo>
                <a:close/>
                <a:moveTo>
                  <a:pt x="17398" y="19050"/>
                </a:moveTo>
                <a:lnTo>
                  <a:pt x="17437" y="19050"/>
                </a:lnTo>
                <a:lnTo>
                  <a:pt x="17432" y="18965"/>
                </a:lnTo>
                <a:lnTo>
                  <a:pt x="17393" y="18967"/>
                </a:lnTo>
                <a:lnTo>
                  <a:pt x="17398" y="19050"/>
                </a:lnTo>
                <a:close/>
                <a:moveTo>
                  <a:pt x="17393" y="18306"/>
                </a:moveTo>
                <a:lnTo>
                  <a:pt x="17354" y="18308"/>
                </a:lnTo>
                <a:lnTo>
                  <a:pt x="17347" y="18190"/>
                </a:lnTo>
                <a:lnTo>
                  <a:pt x="17386" y="18188"/>
                </a:lnTo>
                <a:lnTo>
                  <a:pt x="17393" y="18306"/>
                </a:lnTo>
                <a:close/>
                <a:moveTo>
                  <a:pt x="17405" y="18500"/>
                </a:moveTo>
                <a:lnTo>
                  <a:pt x="17366" y="18503"/>
                </a:lnTo>
                <a:lnTo>
                  <a:pt x="17359" y="18384"/>
                </a:lnTo>
                <a:lnTo>
                  <a:pt x="17398" y="18382"/>
                </a:lnTo>
                <a:lnTo>
                  <a:pt x="17405" y="18500"/>
                </a:lnTo>
                <a:close/>
                <a:moveTo>
                  <a:pt x="17416" y="18695"/>
                </a:moveTo>
                <a:lnTo>
                  <a:pt x="17377" y="18697"/>
                </a:lnTo>
                <a:lnTo>
                  <a:pt x="17370" y="18579"/>
                </a:lnTo>
                <a:lnTo>
                  <a:pt x="17409" y="18576"/>
                </a:lnTo>
                <a:lnTo>
                  <a:pt x="17416" y="18695"/>
                </a:lnTo>
                <a:close/>
                <a:moveTo>
                  <a:pt x="17427" y="18889"/>
                </a:moveTo>
                <a:lnTo>
                  <a:pt x="17389" y="18891"/>
                </a:lnTo>
                <a:lnTo>
                  <a:pt x="17382" y="18773"/>
                </a:lnTo>
                <a:lnTo>
                  <a:pt x="17420" y="18771"/>
                </a:lnTo>
                <a:lnTo>
                  <a:pt x="17427" y="18889"/>
                </a:lnTo>
                <a:close/>
                <a:moveTo>
                  <a:pt x="21747" y="16589"/>
                </a:moveTo>
                <a:lnTo>
                  <a:pt x="21733" y="16626"/>
                </a:lnTo>
                <a:lnTo>
                  <a:pt x="21622" y="16583"/>
                </a:lnTo>
                <a:lnTo>
                  <a:pt x="21636" y="16547"/>
                </a:lnTo>
                <a:lnTo>
                  <a:pt x="21747" y="16589"/>
                </a:lnTo>
                <a:close/>
                <a:moveTo>
                  <a:pt x="21929" y="16659"/>
                </a:moveTo>
                <a:lnTo>
                  <a:pt x="21915" y="16696"/>
                </a:lnTo>
                <a:lnTo>
                  <a:pt x="21804" y="16653"/>
                </a:lnTo>
                <a:lnTo>
                  <a:pt x="21818" y="16617"/>
                </a:lnTo>
                <a:lnTo>
                  <a:pt x="21929" y="16659"/>
                </a:lnTo>
                <a:close/>
                <a:moveTo>
                  <a:pt x="22110" y="16729"/>
                </a:moveTo>
                <a:lnTo>
                  <a:pt x="22096" y="16766"/>
                </a:lnTo>
                <a:lnTo>
                  <a:pt x="21986" y="16723"/>
                </a:lnTo>
                <a:lnTo>
                  <a:pt x="22000" y="16687"/>
                </a:lnTo>
                <a:lnTo>
                  <a:pt x="22110" y="16729"/>
                </a:lnTo>
                <a:close/>
                <a:moveTo>
                  <a:pt x="22292" y="16799"/>
                </a:moveTo>
                <a:lnTo>
                  <a:pt x="22278" y="16836"/>
                </a:lnTo>
                <a:lnTo>
                  <a:pt x="22168" y="16793"/>
                </a:lnTo>
                <a:lnTo>
                  <a:pt x="22182" y="16757"/>
                </a:lnTo>
                <a:lnTo>
                  <a:pt x="22292" y="16799"/>
                </a:lnTo>
                <a:close/>
                <a:moveTo>
                  <a:pt x="22474" y="16869"/>
                </a:moveTo>
                <a:lnTo>
                  <a:pt x="22460" y="16906"/>
                </a:lnTo>
                <a:lnTo>
                  <a:pt x="22349" y="16863"/>
                </a:lnTo>
                <a:lnTo>
                  <a:pt x="22363" y="16827"/>
                </a:lnTo>
                <a:lnTo>
                  <a:pt x="22474" y="16869"/>
                </a:lnTo>
                <a:close/>
                <a:moveTo>
                  <a:pt x="20915" y="16529"/>
                </a:moveTo>
                <a:lnTo>
                  <a:pt x="20928" y="16566"/>
                </a:lnTo>
                <a:lnTo>
                  <a:pt x="20816" y="16605"/>
                </a:lnTo>
                <a:lnTo>
                  <a:pt x="20803" y="16569"/>
                </a:lnTo>
                <a:lnTo>
                  <a:pt x="20915" y="16529"/>
                </a:lnTo>
                <a:close/>
                <a:moveTo>
                  <a:pt x="20731" y="16594"/>
                </a:moveTo>
                <a:lnTo>
                  <a:pt x="20744" y="16631"/>
                </a:lnTo>
                <a:lnTo>
                  <a:pt x="20632" y="16670"/>
                </a:lnTo>
                <a:lnTo>
                  <a:pt x="20619" y="16634"/>
                </a:lnTo>
                <a:lnTo>
                  <a:pt x="20731" y="16594"/>
                </a:lnTo>
                <a:close/>
                <a:moveTo>
                  <a:pt x="20547" y="16659"/>
                </a:moveTo>
                <a:lnTo>
                  <a:pt x="20560" y="16696"/>
                </a:lnTo>
                <a:lnTo>
                  <a:pt x="20448" y="16735"/>
                </a:lnTo>
                <a:lnTo>
                  <a:pt x="20435" y="16699"/>
                </a:lnTo>
                <a:lnTo>
                  <a:pt x="20547" y="16659"/>
                </a:lnTo>
                <a:close/>
                <a:moveTo>
                  <a:pt x="20364" y="16724"/>
                </a:moveTo>
                <a:lnTo>
                  <a:pt x="20377" y="16761"/>
                </a:lnTo>
                <a:lnTo>
                  <a:pt x="20265" y="16800"/>
                </a:lnTo>
                <a:lnTo>
                  <a:pt x="20252" y="16763"/>
                </a:lnTo>
                <a:lnTo>
                  <a:pt x="20364" y="16724"/>
                </a:lnTo>
                <a:close/>
                <a:moveTo>
                  <a:pt x="20180" y="16789"/>
                </a:moveTo>
                <a:lnTo>
                  <a:pt x="20193" y="16825"/>
                </a:lnTo>
                <a:lnTo>
                  <a:pt x="20081" y="16865"/>
                </a:lnTo>
                <a:lnTo>
                  <a:pt x="20068" y="16828"/>
                </a:lnTo>
                <a:lnTo>
                  <a:pt x="20180" y="16789"/>
                </a:lnTo>
                <a:close/>
                <a:moveTo>
                  <a:pt x="19996" y="16854"/>
                </a:moveTo>
                <a:lnTo>
                  <a:pt x="20009" y="16890"/>
                </a:lnTo>
                <a:lnTo>
                  <a:pt x="19897" y="16930"/>
                </a:lnTo>
                <a:lnTo>
                  <a:pt x="19884" y="16893"/>
                </a:lnTo>
                <a:lnTo>
                  <a:pt x="19996" y="16854"/>
                </a:lnTo>
                <a:close/>
                <a:moveTo>
                  <a:pt x="19812" y="16918"/>
                </a:moveTo>
                <a:lnTo>
                  <a:pt x="19825" y="16955"/>
                </a:lnTo>
                <a:lnTo>
                  <a:pt x="19714" y="16994"/>
                </a:lnTo>
                <a:lnTo>
                  <a:pt x="19701" y="16958"/>
                </a:lnTo>
                <a:lnTo>
                  <a:pt x="19812" y="16918"/>
                </a:lnTo>
                <a:close/>
                <a:moveTo>
                  <a:pt x="19629" y="16983"/>
                </a:moveTo>
                <a:lnTo>
                  <a:pt x="19642" y="17020"/>
                </a:lnTo>
                <a:lnTo>
                  <a:pt x="19530" y="17059"/>
                </a:lnTo>
                <a:lnTo>
                  <a:pt x="19517" y="17023"/>
                </a:lnTo>
                <a:lnTo>
                  <a:pt x="19629" y="16983"/>
                </a:lnTo>
                <a:close/>
                <a:moveTo>
                  <a:pt x="19445" y="17048"/>
                </a:moveTo>
                <a:lnTo>
                  <a:pt x="19458" y="17085"/>
                </a:lnTo>
                <a:lnTo>
                  <a:pt x="19346" y="17124"/>
                </a:lnTo>
                <a:lnTo>
                  <a:pt x="19333" y="17088"/>
                </a:lnTo>
                <a:lnTo>
                  <a:pt x="19445" y="17048"/>
                </a:lnTo>
                <a:close/>
                <a:moveTo>
                  <a:pt x="19261" y="17113"/>
                </a:moveTo>
                <a:lnTo>
                  <a:pt x="19274" y="17150"/>
                </a:lnTo>
                <a:lnTo>
                  <a:pt x="19162" y="17189"/>
                </a:lnTo>
                <a:lnTo>
                  <a:pt x="19150" y="17152"/>
                </a:lnTo>
                <a:lnTo>
                  <a:pt x="19261" y="17113"/>
                </a:lnTo>
                <a:close/>
                <a:moveTo>
                  <a:pt x="19078" y="17178"/>
                </a:moveTo>
                <a:lnTo>
                  <a:pt x="19091" y="17214"/>
                </a:lnTo>
                <a:lnTo>
                  <a:pt x="18979" y="17254"/>
                </a:lnTo>
                <a:lnTo>
                  <a:pt x="18966" y="17217"/>
                </a:lnTo>
                <a:lnTo>
                  <a:pt x="19078" y="17178"/>
                </a:lnTo>
                <a:close/>
                <a:moveTo>
                  <a:pt x="18894" y="17243"/>
                </a:moveTo>
                <a:lnTo>
                  <a:pt x="18907" y="17279"/>
                </a:lnTo>
                <a:lnTo>
                  <a:pt x="18795" y="17319"/>
                </a:lnTo>
                <a:lnTo>
                  <a:pt x="18782" y="17282"/>
                </a:lnTo>
                <a:lnTo>
                  <a:pt x="18894" y="17243"/>
                </a:lnTo>
                <a:close/>
                <a:moveTo>
                  <a:pt x="18710" y="17307"/>
                </a:moveTo>
                <a:lnTo>
                  <a:pt x="18723" y="17344"/>
                </a:lnTo>
                <a:lnTo>
                  <a:pt x="18611" y="17383"/>
                </a:lnTo>
                <a:lnTo>
                  <a:pt x="18598" y="17347"/>
                </a:lnTo>
                <a:lnTo>
                  <a:pt x="18710" y="17307"/>
                </a:lnTo>
                <a:close/>
                <a:moveTo>
                  <a:pt x="18527" y="17372"/>
                </a:moveTo>
                <a:lnTo>
                  <a:pt x="18539" y="17409"/>
                </a:lnTo>
                <a:lnTo>
                  <a:pt x="18428" y="17448"/>
                </a:lnTo>
                <a:lnTo>
                  <a:pt x="18415" y="17412"/>
                </a:lnTo>
                <a:lnTo>
                  <a:pt x="18527" y="17372"/>
                </a:lnTo>
                <a:close/>
                <a:moveTo>
                  <a:pt x="18343" y="17437"/>
                </a:moveTo>
                <a:lnTo>
                  <a:pt x="18356" y="17474"/>
                </a:lnTo>
                <a:lnTo>
                  <a:pt x="18244" y="17513"/>
                </a:lnTo>
                <a:lnTo>
                  <a:pt x="18231" y="17476"/>
                </a:lnTo>
                <a:lnTo>
                  <a:pt x="18343" y="17437"/>
                </a:lnTo>
                <a:close/>
                <a:moveTo>
                  <a:pt x="18159" y="17502"/>
                </a:moveTo>
                <a:lnTo>
                  <a:pt x="18172" y="17538"/>
                </a:lnTo>
                <a:lnTo>
                  <a:pt x="18060" y="17578"/>
                </a:lnTo>
                <a:lnTo>
                  <a:pt x="18047" y="17541"/>
                </a:lnTo>
                <a:lnTo>
                  <a:pt x="18159" y="17502"/>
                </a:lnTo>
                <a:close/>
                <a:moveTo>
                  <a:pt x="17975" y="17567"/>
                </a:moveTo>
                <a:lnTo>
                  <a:pt x="17988" y="17603"/>
                </a:lnTo>
                <a:lnTo>
                  <a:pt x="17877" y="17643"/>
                </a:lnTo>
                <a:lnTo>
                  <a:pt x="17864" y="17606"/>
                </a:lnTo>
                <a:lnTo>
                  <a:pt x="17975" y="17567"/>
                </a:lnTo>
                <a:close/>
                <a:moveTo>
                  <a:pt x="17792" y="17631"/>
                </a:moveTo>
                <a:lnTo>
                  <a:pt x="17805" y="17668"/>
                </a:lnTo>
                <a:lnTo>
                  <a:pt x="17693" y="17708"/>
                </a:lnTo>
                <a:lnTo>
                  <a:pt x="17680" y="17671"/>
                </a:lnTo>
                <a:lnTo>
                  <a:pt x="17792" y="17631"/>
                </a:lnTo>
                <a:close/>
                <a:moveTo>
                  <a:pt x="22519" y="7144"/>
                </a:moveTo>
                <a:lnTo>
                  <a:pt x="22519" y="7075"/>
                </a:lnTo>
                <a:lnTo>
                  <a:pt x="22495" y="7085"/>
                </a:lnTo>
                <a:lnTo>
                  <a:pt x="22519" y="7144"/>
                </a:lnTo>
                <a:close/>
                <a:moveTo>
                  <a:pt x="21402" y="4294"/>
                </a:moveTo>
                <a:lnTo>
                  <a:pt x="21366" y="4309"/>
                </a:lnTo>
                <a:lnTo>
                  <a:pt x="21332" y="4226"/>
                </a:lnTo>
                <a:cubicBezTo>
                  <a:pt x="21312" y="4232"/>
                  <a:pt x="21291" y="4235"/>
                  <a:pt x="21269" y="4235"/>
                </a:cubicBezTo>
                <a:cubicBezTo>
                  <a:pt x="21139" y="4235"/>
                  <a:pt x="21034" y="4130"/>
                  <a:pt x="21034" y="4000"/>
                </a:cubicBezTo>
                <a:cubicBezTo>
                  <a:pt x="21034" y="3976"/>
                  <a:pt x="21038" y="3953"/>
                  <a:pt x="21044" y="3931"/>
                </a:cubicBezTo>
                <a:lnTo>
                  <a:pt x="21017" y="3920"/>
                </a:lnTo>
                <a:lnTo>
                  <a:pt x="21031" y="3884"/>
                </a:lnTo>
                <a:lnTo>
                  <a:pt x="21059" y="3895"/>
                </a:lnTo>
                <a:cubicBezTo>
                  <a:pt x="21097" y="3818"/>
                  <a:pt x="21177" y="3765"/>
                  <a:pt x="21269" y="3765"/>
                </a:cubicBezTo>
                <a:cubicBezTo>
                  <a:pt x="21292" y="3765"/>
                  <a:pt x="21315" y="3768"/>
                  <a:pt x="21336" y="3775"/>
                </a:cubicBezTo>
                <a:lnTo>
                  <a:pt x="21361" y="3696"/>
                </a:lnTo>
                <a:lnTo>
                  <a:pt x="21398" y="3707"/>
                </a:lnTo>
                <a:lnTo>
                  <a:pt x="21372" y="3789"/>
                </a:lnTo>
                <a:cubicBezTo>
                  <a:pt x="21450" y="3827"/>
                  <a:pt x="21504" y="3907"/>
                  <a:pt x="21504" y="4000"/>
                </a:cubicBezTo>
                <a:cubicBezTo>
                  <a:pt x="21504" y="4094"/>
                  <a:pt x="21449" y="4175"/>
                  <a:pt x="21369" y="4213"/>
                </a:cubicBezTo>
                <a:lnTo>
                  <a:pt x="21402" y="4294"/>
                </a:lnTo>
                <a:close/>
                <a:moveTo>
                  <a:pt x="21475" y="4475"/>
                </a:moveTo>
                <a:lnTo>
                  <a:pt x="21439" y="4489"/>
                </a:lnTo>
                <a:lnTo>
                  <a:pt x="21395" y="4380"/>
                </a:lnTo>
                <a:lnTo>
                  <a:pt x="21431" y="4365"/>
                </a:lnTo>
                <a:lnTo>
                  <a:pt x="21475" y="4475"/>
                </a:lnTo>
                <a:close/>
                <a:moveTo>
                  <a:pt x="21549" y="4655"/>
                </a:moveTo>
                <a:lnTo>
                  <a:pt x="21513" y="4670"/>
                </a:lnTo>
                <a:lnTo>
                  <a:pt x="21468" y="4560"/>
                </a:lnTo>
                <a:lnTo>
                  <a:pt x="21504" y="4545"/>
                </a:lnTo>
                <a:lnTo>
                  <a:pt x="21549" y="4655"/>
                </a:lnTo>
                <a:close/>
                <a:moveTo>
                  <a:pt x="21622" y="4835"/>
                </a:moveTo>
                <a:lnTo>
                  <a:pt x="21586" y="4850"/>
                </a:lnTo>
                <a:lnTo>
                  <a:pt x="21542" y="4740"/>
                </a:lnTo>
                <a:lnTo>
                  <a:pt x="21577" y="4726"/>
                </a:lnTo>
                <a:lnTo>
                  <a:pt x="21622" y="4835"/>
                </a:lnTo>
                <a:close/>
                <a:moveTo>
                  <a:pt x="21695" y="5016"/>
                </a:moveTo>
                <a:lnTo>
                  <a:pt x="21660" y="5030"/>
                </a:lnTo>
                <a:lnTo>
                  <a:pt x="21615" y="4921"/>
                </a:lnTo>
                <a:lnTo>
                  <a:pt x="21651" y="4906"/>
                </a:lnTo>
                <a:lnTo>
                  <a:pt x="21695" y="5016"/>
                </a:lnTo>
                <a:close/>
                <a:moveTo>
                  <a:pt x="21769" y="5196"/>
                </a:moveTo>
                <a:lnTo>
                  <a:pt x="21733" y="5211"/>
                </a:lnTo>
                <a:lnTo>
                  <a:pt x="21688" y="5101"/>
                </a:lnTo>
                <a:lnTo>
                  <a:pt x="21724" y="5086"/>
                </a:lnTo>
                <a:lnTo>
                  <a:pt x="21769" y="5196"/>
                </a:lnTo>
                <a:close/>
                <a:moveTo>
                  <a:pt x="21842" y="5377"/>
                </a:moveTo>
                <a:lnTo>
                  <a:pt x="21806" y="5391"/>
                </a:lnTo>
                <a:lnTo>
                  <a:pt x="21762" y="5281"/>
                </a:lnTo>
                <a:lnTo>
                  <a:pt x="21798" y="5267"/>
                </a:lnTo>
                <a:lnTo>
                  <a:pt x="21842" y="5377"/>
                </a:lnTo>
                <a:close/>
                <a:moveTo>
                  <a:pt x="21916" y="5557"/>
                </a:moveTo>
                <a:lnTo>
                  <a:pt x="21880" y="5572"/>
                </a:lnTo>
                <a:lnTo>
                  <a:pt x="21835" y="5462"/>
                </a:lnTo>
                <a:lnTo>
                  <a:pt x="21871" y="5447"/>
                </a:lnTo>
                <a:lnTo>
                  <a:pt x="21916" y="5557"/>
                </a:lnTo>
                <a:close/>
                <a:moveTo>
                  <a:pt x="21989" y="5737"/>
                </a:moveTo>
                <a:lnTo>
                  <a:pt x="21953" y="5752"/>
                </a:lnTo>
                <a:lnTo>
                  <a:pt x="21908" y="5642"/>
                </a:lnTo>
                <a:lnTo>
                  <a:pt x="21944" y="5628"/>
                </a:lnTo>
                <a:lnTo>
                  <a:pt x="21989" y="5737"/>
                </a:lnTo>
                <a:close/>
                <a:moveTo>
                  <a:pt x="22062" y="5918"/>
                </a:moveTo>
                <a:lnTo>
                  <a:pt x="22026" y="5932"/>
                </a:lnTo>
                <a:lnTo>
                  <a:pt x="21982" y="5822"/>
                </a:lnTo>
                <a:lnTo>
                  <a:pt x="22018" y="5808"/>
                </a:lnTo>
                <a:lnTo>
                  <a:pt x="22062" y="5918"/>
                </a:lnTo>
                <a:close/>
                <a:moveTo>
                  <a:pt x="22136" y="6098"/>
                </a:moveTo>
                <a:lnTo>
                  <a:pt x="22100" y="6113"/>
                </a:lnTo>
                <a:lnTo>
                  <a:pt x="22055" y="6003"/>
                </a:lnTo>
                <a:lnTo>
                  <a:pt x="22091" y="5988"/>
                </a:lnTo>
                <a:lnTo>
                  <a:pt x="22136" y="6098"/>
                </a:lnTo>
                <a:close/>
                <a:moveTo>
                  <a:pt x="22209" y="6278"/>
                </a:moveTo>
                <a:lnTo>
                  <a:pt x="22173" y="6293"/>
                </a:lnTo>
                <a:lnTo>
                  <a:pt x="22128" y="6183"/>
                </a:lnTo>
                <a:lnTo>
                  <a:pt x="22164" y="6169"/>
                </a:lnTo>
                <a:lnTo>
                  <a:pt x="22209" y="6278"/>
                </a:lnTo>
                <a:close/>
                <a:moveTo>
                  <a:pt x="22282" y="6459"/>
                </a:moveTo>
                <a:lnTo>
                  <a:pt x="22246" y="6473"/>
                </a:lnTo>
                <a:lnTo>
                  <a:pt x="22202" y="6364"/>
                </a:lnTo>
                <a:lnTo>
                  <a:pt x="22238" y="6349"/>
                </a:lnTo>
                <a:lnTo>
                  <a:pt x="22282" y="6459"/>
                </a:lnTo>
                <a:close/>
                <a:moveTo>
                  <a:pt x="22356" y="6639"/>
                </a:moveTo>
                <a:lnTo>
                  <a:pt x="22320" y="6654"/>
                </a:lnTo>
                <a:lnTo>
                  <a:pt x="22275" y="6544"/>
                </a:lnTo>
                <a:lnTo>
                  <a:pt x="22311" y="6529"/>
                </a:lnTo>
                <a:lnTo>
                  <a:pt x="22356" y="6639"/>
                </a:lnTo>
                <a:close/>
                <a:moveTo>
                  <a:pt x="22429" y="6820"/>
                </a:moveTo>
                <a:lnTo>
                  <a:pt x="22393" y="6834"/>
                </a:lnTo>
                <a:lnTo>
                  <a:pt x="22348" y="6724"/>
                </a:lnTo>
                <a:lnTo>
                  <a:pt x="22384" y="6710"/>
                </a:lnTo>
                <a:lnTo>
                  <a:pt x="22429" y="6820"/>
                </a:lnTo>
                <a:close/>
                <a:moveTo>
                  <a:pt x="22502" y="7000"/>
                </a:moveTo>
                <a:lnTo>
                  <a:pt x="22466" y="7015"/>
                </a:lnTo>
                <a:lnTo>
                  <a:pt x="22422" y="6905"/>
                </a:lnTo>
                <a:lnTo>
                  <a:pt x="22458" y="6890"/>
                </a:lnTo>
                <a:lnTo>
                  <a:pt x="22502" y="7000"/>
                </a:lnTo>
                <a:close/>
                <a:moveTo>
                  <a:pt x="22447" y="0"/>
                </a:moveTo>
                <a:lnTo>
                  <a:pt x="22349" y="0"/>
                </a:lnTo>
                <a:lnTo>
                  <a:pt x="22328" y="2"/>
                </a:lnTo>
                <a:lnTo>
                  <a:pt x="22333" y="41"/>
                </a:lnTo>
                <a:lnTo>
                  <a:pt x="22451" y="27"/>
                </a:lnTo>
                <a:lnTo>
                  <a:pt x="22447" y="0"/>
                </a:lnTo>
                <a:close/>
                <a:moveTo>
                  <a:pt x="14321" y="923"/>
                </a:moveTo>
                <a:lnTo>
                  <a:pt x="14326" y="961"/>
                </a:lnTo>
                <a:lnTo>
                  <a:pt x="14208" y="975"/>
                </a:lnTo>
                <a:lnTo>
                  <a:pt x="14204" y="936"/>
                </a:lnTo>
                <a:lnTo>
                  <a:pt x="14321" y="923"/>
                </a:lnTo>
                <a:close/>
                <a:moveTo>
                  <a:pt x="14515" y="900"/>
                </a:moveTo>
                <a:lnTo>
                  <a:pt x="14519" y="939"/>
                </a:lnTo>
                <a:lnTo>
                  <a:pt x="14402" y="953"/>
                </a:lnTo>
                <a:lnTo>
                  <a:pt x="14397" y="914"/>
                </a:lnTo>
                <a:lnTo>
                  <a:pt x="14515" y="900"/>
                </a:lnTo>
                <a:close/>
                <a:moveTo>
                  <a:pt x="14708" y="878"/>
                </a:moveTo>
                <a:lnTo>
                  <a:pt x="14713" y="917"/>
                </a:lnTo>
                <a:lnTo>
                  <a:pt x="14595" y="930"/>
                </a:lnTo>
                <a:lnTo>
                  <a:pt x="14591" y="892"/>
                </a:lnTo>
                <a:lnTo>
                  <a:pt x="14708" y="878"/>
                </a:lnTo>
                <a:close/>
                <a:moveTo>
                  <a:pt x="14902" y="856"/>
                </a:moveTo>
                <a:lnTo>
                  <a:pt x="14906" y="895"/>
                </a:lnTo>
                <a:lnTo>
                  <a:pt x="14788" y="908"/>
                </a:lnTo>
                <a:lnTo>
                  <a:pt x="14784" y="870"/>
                </a:lnTo>
                <a:lnTo>
                  <a:pt x="14902" y="856"/>
                </a:lnTo>
                <a:close/>
                <a:moveTo>
                  <a:pt x="15095" y="834"/>
                </a:moveTo>
                <a:lnTo>
                  <a:pt x="15100" y="872"/>
                </a:lnTo>
                <a:lnTo>
                  <a:pt x="14982" y="886"/>
                </a:lnTo>
                <a:lnTo>
                  <a:pt x="14977" y="847"/>
                </a:lnTo>
                <a:lnTo>
                  <a:pt x="15095" y="834"/>
                </a:lnTo>
                <a:close/>
                <a:moveTo>
                  <a:pt x="15289" y="812"/>
                </a:moveTo>
                <a:lnTo>
                  <a:pt x="15293" y="850"/>
                </a:lnTo>
                <a:lnTo>
                  <a:pt x="15175" y="864"/>
                </a:lnTo>
                <a:lnTo>
                  <a:pt x="15171" y="825"/>
                </a:lnTo>
                <a:lnTo>
                  <a:pt x="15289" y="812"/>
                </a:lnTo>
                <a:close/>
                <a:moveTo>
                  <a:pt x="15482" y="789"/>
                </a:moveTo>
                <a:lnTo>
                  <a:pt x="15486" y="828"/>
                </a:lnTo>
                <a:lnTo>
                  <a:pt x="15369" y="841"/>
                </a:lnTo>
                <a:lnTo>
                  <a:pt x="15364" y="803"/>
                </a:lnTo>
                <a:lnTo>
                  <a:pt x="15482" y="789"/>
                </a:lnTo>
                <a:close/>
                <a:moveTo>
                  <a:pt x="15675" y="767"/>
                </a:moveTo>
                <a:lnTo>
                  <a:pt x="15680" y="806"/>
                </a:lnTo>
                <a:lnTo>
                  <a:pt x="15562" y="819"/>
                </a:lnTo>
                <a:lnTo>
                  <a:pt x="15558" y="781"/>
                </a:lnTo>
                <a:lnTo>
                  <a:pt x="15675" y="767"/>
                </a:lnTo>
                <a:close/>
                <a:moveTo>
                  <a:pt x="15869" y="745"/>
                </a:moveTo>
                <a:lnTo>
                  <a:pt x="15873" y="783"/>
                </a:lnTo>
                <a:lnTo>
                  <a:pt x="15756" y="797"/>
                </a:lnTo>
                <a:lnTo>
                  <a:pt x="15751" y="758"/>
                </a:lnTo>
                <a:lnTo>
                  <a:pt x="15869" y="745"/>
                </a:lnTo>
                <a:close/>
                <a:moveTo>
                  <a:pt x="16062" y="723"/>
                </a:moveTo>
                <a:lnTo>
                  <a:pt x="16067" y="761"/>
                </a:lnTo>
                <a:lnTo>
                  <a:pt x="15949" y="775"/>
                </a:lnTo>
                <a:lnTo>
                  <a:pt x="15945" y="736"/>
                </a:lnTo>
                <a:lnTo>
                  <a:pt x="16062" y="723"/>
                </a:lnTo>
                <a:close/>
                <a:moveTo>
                  <a:pt x="16256" y="700"/>
                </a:moveTo>
                <a:lnTo>
                  <a:pt x="16260" y="739"/>
                </a:lnTo>
                <a:lnTo>
                  <a:pt x="16142" y="753"/>
                </a:lnTo>
                <a:lnTo>
                  <a:pt x="16138" y="714"/>
                </a:lnTo>
                <a:lnTo>
                  <a:pt x="16256" y="700"/>
                </a:lnTo>
                <a:close/>
                <a:moveTo>
                  <a:pt x="16449" y="678"/>
                </a:moveTo>
                <a:lnTo>
                  <a:pt x="16454" y="717"/>
                </a:lnTo>
                <a:lnTo>
                  <a:pt x="16336" y="730"/>
                </a:lnTo>
                <a:lnTo>
                  <a:pt x="16331" y="692"/>
                </a:lnTo>
                <a:lnTo>
                  <a:pt x="16449" y="678"/>
                </a:lnTo>
                <a:close/>
                <a:moveTo>
                  <a:pt x="16643" y="656"/>
                </a:moveTo>
                <a:lnTo>
                  <a:pt x="16647" y="695"/>
                </a:lnTo>
                <a:lnTo>
                  <a:pt x="16529" y="708"/>
                </a:lnTo>
                <a:lnTo>
                  <a:pt x="16525" y="669"/>
                </a:lnTo>
                <a:lnTo>
                  <a:pt x="16643" y="656"/>
                </a:lnTo>
                <a:close/>
                <a:moveTo>
                  <a:pt x="16836" y="634"/>
                </a:moveTo>
                <a:lnTo>
                  <a:pt x="16841" y="672"/>
                </a:lnTo>
                <a:lnTo>
                  <a:pt x="16723" y="686"/>
                </a:lnTo>
                <a:lnTo>
                  <a:pt x="16718" y="647"/>
                </a:lnTo>
                <a:lnTo>
                  <a:pt x="16836" y="634"/>
                </a:lnTo>
                <a:close/>
                <a:moveTo>
                  <a:pt x="17030" y="612"/>
                </a:moveTo>
                <a:lnTo>
                  <a:pt x="17034" y="650"/>
                </a:lnTo>
                <a:lnTo>
                  <a:pt x="16916" y="664"/>
                </a:lnTo>
                <a:lnTo>
                  <a:pt x="16912" y="625"/>
                </a:lnTo>
                <a:lnTo>
                  <a:pt x="17030" y="612"/>
                </a:lnTo>
                <a:close/>
                <a:moveTo>
                  <a:pt x="17223" y="589"/>
                </a:moveTo>
                <a:lnTo>
                  <a:pt x="17227" y="628"/>
                </a:lnTo>
                <a:lnTo>
                  <a:pt x="17110" y="641"/>
                </a:lnTo>
                <a:lnTo>
                  <a:pt x="17105" y="603"/>
                </a:lnTo>
                <a:lnTo>
                  <a:pt x="17223" y="589"/>
                </a:lnTo>
                <a:close/>
                <a:moveTo>
                  <a:pt x="17416" y="567"/>
                </a:moveTo>
                <a:lnTo>
                  <a:pt x="17421" y="606"/>
                </a:lnTo>
                <a:lnTo>
                  <a:pt x="17303" y="619"/>
                </a:lnTo>
                <a:lnTo>
                  <a:pt x="17299" y="581"/>
                </a:lnTo>
                <a:lnTo>
                  <a:pt x="17416" y="567"/>
                </a:lnTo>
                <a:close/>
                <a:moveTo>
                  <a:pt x="17610" y="545"/>
                </a:moveTo>
                <a:lnTo>
                  <a:pt x="17614" y="583"/>
                </a:lnTo>
                <a:lnTo>
                  <a:pt x="17497" y="597"/>
                </a:lnTo>
                <a:lnTo>
                  <a:pt x="17492" y="558"/>
                </a:lnTo>
                <a:lnTo>
                  <a:pt x="17610" y="545"/>
                </a:lnTo>
                <a:close/>
                <a:moveTo>
                  <a:pt x="17803" y="523"/>
                </a:moveTo>
                <a:lnTo>
                  <a:pt x="17808" y="561"/>
                </a:lnTo>
                <a:lnTo>
                  <a:pt x="17690" y="575"/>
                </a:lnTo>
                <a:lnTo>
                  <a:pt x="17686" y="536"/>
                </a:lnTo>
                <a:lnTo>
                  <a:pt x="17803" y="523"/>
                </a:lnTo>
                <a:close/>
                <a:moveTo>
                  <a:pt x="17997" y="500"/>
                </a:moveTo>
                <a:lnTo>
                  <a:pt x="18001" y="539"/>
                </a:lnTo>
                <a:lnTo>
                  <a:pt x="17883" y="552"/>
                </a:lnTo>
                <a:lnTo>
                  <a:pt x="17879" y="514"/>
                </a:lnTo>
                <a:lnTo>
                  <a:pt x="17997" y="500"/>
                </a:lnTo>
                <a:close/>
                <a:moveTo>
                  <a:pt x="18190" y="478"/>
                </a:moveTo>
                <a:lnTo>
                  <a:pt x="18195" y="517"/>
                </a:lnTo>
                <a:lnTo>
                  <a:pt x="18077" y="530"/>
                </a:lnTo>
                <a:lnTo>
                  <a:pt x="18072" y="492"/>
                </a:lnTo>
                <a:lnTo>
                  <a:pt x="18190" y="478"/>
                </a:lnTo>
                <a:close/>
                <a:moveTo>
                  <a:pt x="18384" y="456"/>
                </a:moveTo>
                <a:lnTo>
                  <a:pt x="18388" y="494"/>
                </a:lnTo>
                <a:lnTo>
                  <a:pt x="18270" y="508"/>
                </a:lnTo>
                <a:lnTo>
                  <a:pt x="18266" y="469"/>
                </a:lnTo>
                <a:lnTo>
                  <a:pt x="18384" y="456"/>
                </a:lnTo>
                <a:close/>
                <a:moveTo>
                  <a:pt x="18577" y="434"/>
                </a:moveTo>
                <a:lnTo>
                  <a:pt x="18581" y="472"/>
                </a:lnTo>
                <a:lnTo>
                  <a:pt x="18464" y="486"/>
                </a:lnTo>
                <a:lnTo>
                  <a:pt x="18459" y="447"/>
                </a:lnTo>
                <a:lnTo>
                  <a:pt x="18577" y="434"/>
                </a:lnTo>
                <a:close/>
                <a:moveTo>
                  <a:pt x="18770" y="411"/>
                </a:moveTo>
                <a:lnTo>
                  <a:pt x="18775" y="450"/>
                </a:lnTo>
                <a:lnTo>
                  <a:pt x="18657" y="464"/>
                </a:lnTo>
                <a:lnTo>
                  <a:pt x="18653" y="425"/>
                </a:lnTo>
                <a:lnTo>
                  <a:pt x="18770" y="411"/>
                </a:lnTo>
                <a:close/>
                <a:moveTo>
                  <a:pt x="18964" y="389"/>
                </a:moveTo>
                <a:lnTo>
                  <a:pt x="18968" y="428"/>
                </a:lnTo>
                <a:lnTo>
                  <a:pt x="18851" y="441"/>
                </a:lnTo>
                <a:lnTo>
                  <a:pt x="18846" y="403"/>
                </a:lnTo>
                <a:lnTo>
                  <a:pt x="18964" y="389"/>
                </a:lnTo>
                <a:close/>
                <a:moveTo>
                  <a:pt x="19157" y="367"/>
                </a:moveTo>
                <a:lnTo>
                  <a:pt x="19162" y="406"/>
                </a:lnTo>
                <a:lnTo>
                  <a:pt x="19044" y="419"/>
                </a:lnTo>
                <a:lnTo>
                  <a:pt x="19040" y="381"/>
                </a:lnTo>
                <a:lnTo>
                  <a:pt x="19157" y="367"/>
                </a:lnTo>
                <a:close/>
                <a:moveTo>
                  <a:pt x="19351" y="345"/>
                </a:moveTo>
                <a:lnTo>
                  <a:pt x="19355" y="383"/>
                </a:lnTo>
                <a:lnTo>
                  <a:pt x="19238" y="397"/>
                </a:lnTo>
                <a:lnTo>
                  <a:pt x="19233" y="358"/>
                </a:lnTo>
                <a:lnTo>
                  <a:pt x="19351" y="345"/>
                </a:lnTo>
                <a:close/>
                <a:moveTo>
                  <a:pt x="19544" y="323"/>
                </a:moveTo>
                <a:lnTo>
                  <a:pt x="19549" y="361"/>
                </a:lnTo>
                <a:lnTo>
                  <a:pt x="19431" y="375"/>
                </a:lnTo>
                <a:lnTo>
                  <a:pt x="19427" y="336"/>
                </a:lnTo>
                <a:lnTo>
                  <a:pt x="19544" y="323"/>
                </a:lnTo>
                <a:close/>
                <a:moveTo>
                  <a:pt x="19738" y="300"/>
                </a:moveTo>
                <a:lnTo>
                  <a:pt x="19742" y="339"/>
                </a:lnTo>
                <a:lnTo>
                  <a:pt x="19624" y="352"/>
                </a:lnTo>
                <a:lnTo>
                  <a:pt x="19620" y="314"/>
                </a:lnTo>
                <a:lnTo>
                  <a:pt x="19738" y="300"/>
                </a:lnTo>
                <a:close/>
                <a:moveTo>
                  <a:pt x="19931" y="278"/>
                </a:moveTo>
                <a:lnTo>
                  <a:pt x="19936" y="317"/>
                </a:lnTo>
                <a:lnTo>
                  <a:pt x="19818" y="330"/>
                </a:lnTo>
                <a:lnTo>
                  <a:pt x="19813" y="292"/>
                </a:lnTo>
                <a:lnTo>
                  <a:pt x="19931" y="278"/>
                </a:lnTo>
                <a:close/>
                <a:moveTo>
                  <a:pt x="20125" y="256"/>
                </a:moveTo>
                <a:lnTo>
                  <a:pt x="20129" y="294"/>
                </a:lnTo>
                <a:lnTo>
                  <a:pt x="20011" y="308"/>
                </a:lnTo>
                <a:lnTo>
                  <a:pt x="20007" y="269"/>
                </a:lnTo>
                <a:lnTo>
                  <a:pt x="20125" y="256"/>
                </a:lnTo>
                <a:close/>
                <a:moveTo>
                  <a:pt x="20318" y="234"/>
                </a:moveTo>
                <a:lnTo>
                  <a:pt x="20322" y="272"/>
                </a:lnTo>
                <a:lnTo>
                  <a:pt x="20205" y="286"/>
                </a:lnTo>
                <a:lnTo>
                  <a:pt x="20200" y="247"/>
                </a:lnTo>
                <a:lnTo>
                  <a:pt x="20318" y="234"/>
                </a:lnTo>
                <a:close/>
                <a:moveTo>
                  <a:pt x="20512" y="211"/>
                </a:moveTo>
                <a:lnTo>
                  <a:pt x="20516" y="250"/>
                </a:lnTo>
                <a:lnTo>
                  <a:pt x="20398" y="263"/>
                </a:lnTo>
                <a:lnTo>
                  <a:pt x="20394" y="225"/>
                </a:lnTo>
                <a:lnTo>
                  <a:pt x="20512" y="211"/>
                </a:lnTo>
                <a:close/>
                <a:moveTo>
                  <a:pt x="20705" y="189"/>
                </a:moveTo>
                <a:lnTo>
                  <a:pt x="20709" y="228"/>
                </a:lnTo>
                <a:lnTo>
                  <a:pt x="20592" y="241"/>
                </a:lnTo>
                <a:lnTo>
                  <a:pt x="20587" y="203"/>
                </a:lnTo>
                <a:lnTo>
                  <a:pt x="20705" y="189"/>
                </a:lnTo>
                <a:close/>
                <a:moveTo>
                  <a:pt x="20898" y="167"/>
                </a:moveTo>
                <a:lnTo>
                  <a:pt x="20903" y="205"/>
                </a:lnTo>
                <a:lnTo>
                  <a:pt x="20785" y="219"/>
                </a:lnTo>
                <a:lnTo>
                  <a:pt x="20781" y="180"/>
                </a:lnTo>
                <a:lnTo>
                  <a:pt x="20898" y="167"/>
                </a:lnTo>
                <a:close/>
                <a:moveTo>
                  <a:pt x="21092" y="145"/>
                </a:moveTo>
                <a:lnTo>
                  <a:pt x="21096" y="183"/>
                </a:lnTo>
                <a:lnTo>
                  <a:pt x="20979" y="197"/>
                </a:lnTo>
                <a:lnTo>
                  <a:pt x="20974" y="158"/>
                </a:lnTo>
                <a:lnTo>
                  <a:pt x="21092" y="145"/>
                </a:lnTo>
                <a:close/>
                <a:moveTo>
                  <a:pt x="21285" y="122"/>
                </a:moveTo>
                <a:lnTo>
                  <a:pt x="21290" y="161"/>
                </a:lnTo>
                <a:lnTo>
                  <a:pt x="21172" y="174"/>
                </a:lnTo>
                <a:lnTo>
                  <a:pt x="21168" y="136"/>
                </a:lnTo>
                <a:lnTo>
                  <a:pt x="21285" y="122"/>
                </a:lnTo>
                <a:close/>
                <a:moveTo>
                  <a:pt x="21479" y="100"/>
                </a:moveTo>
                <a:lnTo>
                  <a:pt x="21483" y="139"/>
                </a:lnTo>
                <a:lnTo>
                  <a:pt x="21365" y="152"/>
                </a:lnTo>
                <a:lnTo>
                  <a:pt x="21361" y="114"/>
                </a:lnTo>
                <a:lnTo>
                  <a:pt x="21479" y="100"/>
                </a:lnTo>
                <a:close/>
                <a:moveTo>
                  <a:pt x="21672" y="78"/>
                </a:moveTo>
                <a:lnTo>
                  <a:pt x="21677" y="116"/>
                </a:lnTo>
                <a:lnTo>
                  <a:pt x="21559" y="130"/>
                </a:lnTo>
                <a:lnTo>
                  <a:pt x="21554" y="91"/>
                </a:lnTo>
                <a:lnTo>
                  <a:pt x="21672" y="78"/>
                </a:lnTo>
                <a:close/>
                <a:moveTo>
                  <a:pt x="21866" y="56"/>
                </a:moveTo>
                <a:lnTo>
                  <a:pt x="21870" y="94"/>
                </a:lnTo>
                <a:lnTo>
                  <a:pt x="21752" y="108"/>
                </a:lnTo>
                <a:lnTo>
                  <a:pt x="21748" y="69"/>
                </a:lnTo>
                <a:lnTo>
                  <a:pt x="21866" y="56"/>
                </a:lnTo>
                <a:close/>
                <a:moveTo>
                  <a:pt x="22059" y="33"/>
                </a:moveTo>
                <a:lnTo>
                  <a:pt x="22064" y="72"/>
                </a:lnTo>
                <a:lnTo>
                  <a:pt x="21946" y="85"/>
                </a:lnTo>
                <a:lnTo>
                  <a:pt x="21941" y="47"/>
                </a:lnTo>
                <a:lnTo>
                  <a:pt x="22059" y="33"/>
                </a:lnTo>
                <a:close/>
                <a:moveTo>
                  <a:pt x="22253" y="11"/>
                </a:moveTo>
                <a:lnTo>
                  <a:pt x="22257" y="50"/>
                </a:lnTo>
                <a:lnTo>
                  <a:pt x="22139" y="63"/>
                </a:lnTo>
                <a:lnTo>
                  <a:pt x="22135" y="25"/>
                </a:lnTo>
                <a:lnTo>
                  <a:pt x="22253" y="11"/>
                </a:lnTo>
                <a:close/>
                <a:moveTo>
                  <a:pt x="22519" y="102"/>
                </a:moveTo>
                <a:lnTo>
                  <a:pt x="22519" y="32"/>
                </a:lnTo>
                <a:lnTo>
                  <a:pt x="22499" y="95"/>
                </a:lnTo>
                <a:lnTo>
                  <a:pt x="22519" y="102"/>
                </a:lnTo>
                <a:close/>
                <a:moveTo>
                  <a:pt x="21419" y="3510"/>
                </a:moveTo>
                <a:lnTo>
                  <a:pt x="21456" y="3522"/>
                </a:lnTo>
                <a:lnTo>
                  <a:pt x="21421" y="3635"/>
                </a:lnTo>
                <a:lnTo>
                  <a:pt x="21384" y="3623"/>
                </a:lnTo>
                <a:lnTo>
                  <a:pt x="21419" y="3510"/>
                </a:lnTo>
                <a:close/>
                <a:moveTo>
                  <a:pt x="21478" y="3324"/>
                </a:moveTo>
                <a:lnTo>
                  <a:pt x="21515" y="3336"/>
                </a:lnTo>
                <a:lnTo>
                  <a:pt x="21479" y="3449"/>
                </a:lnTo>
                <a:lnTo>
                  <a:pt x="21442" y="3437"/>
                </a:lnTo>
                <a:lnTo>
                  <a:pt x="21478" y="3324"/>
                </a:lnTo>
                <a:close/>
                <a:moveTo>
                  <a:pt x="21537" y="3139"/>
                </a:moveTo>
                <a:lnTo>
                  <a:pt x="21574" y="3150"/>
                </a:lnTo>
                <a:lnTo>
                  <a:pt x="21538" y="3263"/>
                </a:lnTo>
                <a:lnTo>
                  <a:pt x="21501" y="3252"/>
                </a:lnTo>
                <a:lnTo>
                  <a:pt x="21537" y="3139"/>
                </a:lnTo>
                <a:close/>
                <a:moveTo>
                  <a:pt x="21596" y="2953"/>
                </a:moveTo>
                <a:lnTo>
                  <a:pt x="21633" y="2965"/>
                </a:lnTo>
                <a:lnTo>
                  <a:pt x="21597" y="3078"/>
                </a:lnTo>
                <a:lnTo>
                  <a:pt x="21560" y="3066"/>
                </a:lnTo>
                <a:lnTo>
                  <a:pt x="21596" y="2953"/>
                </a:lnTo>
                <a:close/>
                <a:moveTo>
                  <a:pt x="21654" y="2767"/>
                </a:moveTo>
                <a:lnTo>
                  <a:pt x="21691" y="2779"/>
                </a:lnTo>
                <a:lnTo>
                  <a:pt x="21655" y="2892"/>
                </a:lnTo>
                <a:lnTo>
                  <a:pt x="21618" y="2880"/>
                </a:lnTo>
                <a:lnTo>
                  <a:pt x="21654" y="2767"/>
                </a:lnTo>
                <a:close/>
                <a:moveTo>
                  <a:pt x="21713" y="2582"/>
                </a:moveTo>
                <a:lnTo>
                  <a:pt x="21750" y="2593"/>
                </a:lnTo>
                <a:lnTo>
                  <a:pt x="21714" y="2706"/>
                </a:lnTo>
                <a:lnTo>
                  <a:pt x="21677" y="2695"/>
                </a:lnTo>
                <a:lnTo>
                  <a:pt x="21713" y="2582"/>
                </a:lnTo>
                <a:close/>
                <a:moveTo>
                  <a:pt x="21772" y="2396"/>
                </a:moveTo>
                <a:lnTo>
                  <a:pt x="21809" y="2408"/>
                </a:lnTo>
                <a:lnTo>
                  <a:pt x="21773" y="2521"/>
                </a:lnTo>
                <a:lnTo>
                  <a:pt x="21736" y="2509"/>
                </a:lnTo>
                <a:lnTo>
                  <a:pt x="21772" y="2396"/>
                </a:lnTo>
                <a:close/>
                <a:moveTo>
                  <a:pt x="21830" y="2210"/>
                </a:moveTo>
                <a:lnTo>
                  <a:pt x="21867" y="2222"/>
                </a:lnTo>
                <a:lnTo>
                  <a:pt x="21832" y="2335"/>
                </a:lnTo>
                <a:lnTo>
                  <a:pt x="21795" y="2323"/>
                </a:lnTo>
                <a:lnTo>
                  <a:pt x="21830" y="2210"/>
                </a:lnTo>
                <a:close/>
                <a:moveTo>
                  <a:pt x="21889" y="2025"/>
                </a:moveTo>
                <a:lnTo>
                  <a:pt x="21926" y="2036"/>
                </a:lnTo>
                <a:lnTo>
                  <a:pt x="21890" y="2149"/>
                </a:lnTo>
                <a:lnTo>
                  <a:pt x="21853" y="2138"/>
                </a:lnTo>
                <a:lnTo>
                  <a:pt x="21889" y="2025"/>
                </a:lnTo>
                <a:close/>
                <a:moveTo>
                  <a:pt x="21948" y="1839"/>
                </a:moveTo>
                <a:lnTo>
                  <a:pt x="21985" y="1851"/>
                </a:lnTo>
                <a:lnTo>
                  <a:pt x="21949" y="1964"/>
                </a:lnTo>
                <a:lnTo>
                  <a:pt x="21912" y="1952"/>
                </a:lnTo>
                <a:lnTo>
                  <a:pt x="21948" y="1839"/>
                </a:lnTo>
                <a:close/>
                <a:moveTo>
                  <a:pt x="22006" y="1653"/>
                </a:moveTo>
                <a:lnTo>
                  <a:pt x="22043" y="1665"/>
                </a:lnTo>
                <a:lnTo>
                  <a:pt x="22008" y="1778"/>
                </a:lnTo>
                <a:lnTo>
                  <a:pt x="21971" y="1766"/>
                </a:lnTo>
                <a:lnTo>
                  <a:pt x="22006" y="1653"/>
                </a:lnTo>
                <a:close/>
                <a:moveTo>
                  <a:pt x="22065" y="1468"/>
                </a:moveTo>
                <a:lnTo>
                  <a:pt x="22102" y="1479"/>
                </a:lnTo>
                <a:lnTo>
                  <a:pt x="22066" y="1592"/>
                </a:lnTo>
                <a:lnTo>
                  <a:pt x="22029" y="1581"/>
                </a:lnTo>
                <a:lnTo>
                  <a:pt x="22065" y="1468"/>
                </a:lnTo>
                <a:close/>
                <a:moveTo>
                  <a:pt x="22124" y="1282"/>
                </a:moveTo>
                <a:lnTo>
                  <a:pt x="22161" y="1294"/>
                </a:lnTo>
                <a:lnTo>
                  <a:pt x="22125" y="1407"/>
                </a:lnTo>
                <a:lnTo>
                  <a:pt x="22088" y="1395"/>
                </a:lnTo>
                <a:lnTo>
                  <a:pt x="22124" y="1282"/>
                </a:lnTo>
                <a:close/>
                <a:moveTo>
                  <a:pt x="22183" y="1096"/>
                </a:moveTo>
                <a:lnTo>
                  <a:pt x="22220" y="1108"/>
                </a:lnTo>
                <a:lnTo>
                  <a:pt x="22184" y="1221"/>
                </a:lnTo>
                <a:lnTo>
                  <a:pt x="22147" y="1209"/>
                </a:lnTo>
                <a:lnTo>
                  <a:pt x="22183" y="1096"/>
                </a:lnTo>
                <a:close/>
                <a:moveTo>
                  <a:pt x="22241" y="911"/>
                </a:moveTo>
                <a:lnTo>
                  <a:pt x="22278" y="922"/>
                </a:lnTo>
                <a:lnTo>
                  <a:pt x="22243" y="1035"/>
                </a:lnTo>
                <a:lnTo>
                  <a:pt x="22206" y="1024"/>
                </a:lnTo>
                <a:lnTo>
                  <a:pt x="22241" y="911"/>
                </a:lnTo>
                <a:close/>
                <a:moveTo>
                  <a:pt x="22300" y="725"/>
                </a:moveTo>
                <a:lnTo>
                  <a:pt x="22337" y="737"/>
                </a:lnTo>
                <a:lnTo>
                  <a:pt x="22301" y="850"/>
                </a:lnTo>
                <a:lnTo>
                  <a:pt x="22264" y="838"/>
                </a:lnTo>
                <a:lnTo>
                  <a:pt x="22300" y="725"/>
                </a:lnTo>
                <a:close/>
                <a:moveTo>
                  <a:pt x="22359" y="539"/>
                </a:moveTo>
                <a:lnTo>
                  <a:pt x="22396" y="551"/>
                </a:lnTo>
                <a:lnTo>
                  <a:pt x="22360" y="664"/>
                </a:lnTo>
                <a:lnTo>
                  <a:pt x="22323" y="652"/>
                </a:lnTo>
                <a:lnTo>
                  <a:pt x="22359" y="539"/>
                </a:lnTo>
                <a:close/>
                <a:moveTo>
                  <a:pt x="22417" y="354"/>
                </a:moveTo>
                <a:lnTo>
                  <a:pt x="22454" y="365"/>
                </a:lnTo>
                <a:lnTo>
                  <a:pt x="22419" y="478"/>
                </a:lnTo>
                <a:lnTo>
                  <a:pt x="22382" y="467"/>
                </a:lnTo>
                <a:lnTo>
                  <a:pt x="22417" y="354"/>
                </a:lnTo>
                <a:close/>
                <a:moveTo>
                  <a:pt x="22476" y="168"/>
                </a:moveTo>
                <a:lnTo>
                  <a:pt x="22513" y="180"/>
                </a:lnTo>
                <a:lnTo>
                  <a:pt x="22477" y="293"/>
                </a:lnTo>
                <a:lnTo>
                  <a:pt x="22440" y="281"/>
                </a:lnTo>
                <a:lnTo>
                  <a:pt x="22476" y="168"/>
                </a:lnTo>
                <a:close/>
                <a:moveTo>
                  <a:pt x="20961" y="3855"/>
                </a:moveTo>
                <a:lnTo>
                  <a:pt x="20946" y="3891"/>
                </a:lnTo>
                <a:lnTo>
                  <a:pt x="20836" y="3847"/>
                </a:lnTo>
                <a:lnTo>
                  <a:pt x="20851" y="3811"/>
                </a:lnTo>
                <a:lnTo>
                  <a:pt x="20961" y="3855"/>
                </a:lnTo>
                <a:close/>
                <a:moveTo>
                  <a:pt x="20780" y="3783"/>
                </a:moveTo>
                <a:lnTo>
                  <a:pt x="20765" y="3819"/>
                </a:lnTo>
                <a:lnTo>
                  <a:pt x="20655" y="3774"/>
                </a:lnTo>
                <a:lnTo>
                  <a:pt x="20670" y="3738"/>
                </a:lnTo>
                <a:lnTo>
                  <a:pt x="20780" y="3783"/>
                </a:lnTo>
                <a:close/>
                <a:moveTo>
                  <a:pt x="20599" y="3710"/>
                </a:moveTo>
                <a:lnTo>
                  <a:pt x="20585" y="3746"/>
                </a:lnTo>
                <a:lnTo>
                  <a:pt x="20475" y="3702"/>
                </a:lnTo>
                <a:lnTo>
                  <a:pt x="20489" y="3666"/>
                </a:lnTo>
                <a:lnTo>
                  <a:pt x="20599" y="3710"/>
                </a:lnTo>
                <a:close/>
                <a:moveTo>
                  <a:pt x="20418" y="3637"/>
                </a:moveTo>
                <a:lnTo>
                  <a:pt x="20404" y="3673"/>
                </a:lnTo>
                <a:lnTo>
                  <a:pt x="20294" y="3629"/>
                </a:lnTo>
                <a:lnTo>
                  <a:pt x="20308" y="3593"/>
                </a:lnTo>
                <a:lnTo>
                  <a:pt x="20418" y="3637"/>
                </a:lnTo>
                <a:close/>
                <a:moveTo>
                  <a:pt x="20238" y="3565"/>
                </a:moveTo>
                <a:lnTo>
                  <a:pt x="20223" y="3601"/>
                </a:lnTo>
                <a:lnTo>
                  <a:pt x="20113" y="3556"/>
                </a:lnTo>
                <a:lnTo>
                  <a:pt x="20128" y="3520"/>
                </a:lnTo>
                <a:lnTo>
                  <a:pt x="20238" y="3565"/>
                </a:lnTo>
                <a:close/>
                <a:moveTo>
                  <a:pt x="20057" y="3492"/>
                </a:moveTo>
                <a:lnTo>
                  <a:pt x="20042" y="3528"/>
                </a:lnTo>
                <a:lnTo>
                  <a:pt x="19932" y="3484"/>
                </a:lnTo>
                <a:lnTo>
                  <a:pt x="19947" y="3448"/>
                </a:lnTo>
                <a:lnTo>
                  <a:pt x="20057" y="3492"/>
                </a:lnTo>
                <a:close/>
                <a:moveTo>
                  <a:pt x="19876" y="3419"/>
                </a:moveTo>
                <a:lnTo>
                  <a:pt x="19862" y="3455"/>
                </a:lnTo>
                <a:lnTo>
                  <a:pt x="19752" y="3411"/>
                </a:lnTo>
                <a:lnTo>
                  <a:pt x="19766" y="3375"/>
                </a:lnTo>
                <a:lnTo>
                  <a:pt x="19876" y="3419"/>
                </a:lnTo>
                <a:close/>
                <a:moveTo>
                  <a:pt x="19695" y="3347"/>
                </a:moveTo>
                <a:lnTo>
                  <a:pt x="19681" y="3383"/>
                </a:lnTo>
                <a:lnTo>
                  <a:pt x="19571" y="3338"/>
                </a:lnTo>
                <a:lnTo>
                  <a:pt x="19585" y="3302"/>
                </a:lnTo>
                <a:lnTo>
                  <a:pt x="19695" y="3347"/>
                </a:lnTo>
                <a:close/>
                <a:moveTo>
                  <a:pt x="19515" y="3274"/>
                </a:moveTo>
                <a:lnTo>
                  <a:pt x="19500" y="3310"/>
                </a:lnTo>
                <a:lnTo>
                  <a:pt x="19390" y="3266"/>
                </a:lnTo>
                <a:lnTo>
                  <a:pt x="19405" y="3230"/>
                </a:lnTo>
                <a:lnTo>
                  <a:pt x="19515" y="3274"/>
                </a:lnTo>
                <a:close/>
                <a:moveTo>
                  <a:pt x="19334" y="3201"/>
                </a:moveTo>
                <a:lnTo>
                  <a:pt x="19319" y="3237"/>
                </a:lnTo>
                <a:lnTo>
                  <a:pt x="19209" y="3193"/>
                </a:lnTo>
                <a:lnTo>
                  <a:pt x="19224" y="3157"/>
                </a:lnTo>
                <a:lnTo>
                  <a:pt x="19334" y="3201"/>
                </a:lnTo>
                <a:close/>
                <a:moveTo>
                  <a:pt x="19153" y="3129"/>
                </a:moveTo>
                <a:lnTo>
                  <a:pt x="19139" y="3165"/>
                </a:lnTo>
                <a:lnTo>
                  <a:pt x="19029" y="3120"/>
                </a:lnTo>
                <a:lnTo>
                  <a:pt x="19043" y="3084"/>
                </a:lnTo>
                <a:lnTo>
                  <a:pt x="19153" y="3129"/>
                </a:lnTo>
                <a:close/>
                <a:moveTo>
                  <a:pt x="18972" y="3056"/>
                </a:moveTo>
                <a:lnTo>
                  <a:pt x="18958" y="3092"/>
                </a:lnTo>
                <a:lnTo>
                  <a:pt x="18848" y="3048"/>
                </a:lnTo>
                <a:lnTo>
                  <a:pt x="18862" y="3012"/>
                </a:lnTo>
                <a:lnTo>
                  <a:pt x="18972" y="3056"/>
                </a:lnTo>
                <a:close/>
                <a:moveTo>
                  <a:pt x="18792" y="2983"/>
                </a:moveTo>
                <a:lnTo>
                  <a:pt x="18777" y="3019"/>
                </a:lnTo>
                <a:lnTo>
                  <a:pt x="18667" y="2975"/>
                </a:lnTo>
                <a:lnTo>
                  <a:pt x="18682" y="2939"/>
                </a:lnTo>
                <a:lnTo>
                  <a:pt x="18792" y="2983"/>
                </a:lnTo>
                <a:close/>
                <a:moveTo>
                  <a:pt x="18611" y="2911"/>
                </a:moveTo>
                <a:lnTo>
                  <a:pt x="18596" y="2947"/>
                </a:lnTo>
                <a:lnTo>
                  <a:pt x="18486" y="2902"/>
                </a:lnTo>
                <a:lnTo>
                  <a:pt x="18501" y="2866"/>
                </a:lnTo>
                <a:lnTo>
                  <a:pt x="18611" y="2911"/>
                </a:lnTo>
                <a:close/>
                <a:moveTo>
                  <a:pt x="18430" y="2838"/>
                </a:moveTo>
                <a:lnTo>
                  <a:pt x="18416" y="2874"/>
                </a:lnTo>
                <a:lnTo>
                  <a:pt x="18306" y="2830"/>
                </a:lnTo>
                <a:lnTo>
                  <a:pt x="18320" y="2794"/>
                </a:lnTo>
                <a:lnTo>
                  <a:pt x="18430" y="2838"/>
                </a:lnTo>
                <a:close/>
                <a:moveTo>
                  <a:pt x="18249" y="2765"/>
                </a:moveTo>
                <a:lnTo>
                  <a:pt x="18235" y="2801"/>
                </a:lnTo>
                <a:lnTo>
                  <a:pt x="18125" y="2757"/>
                </a:lnTo>
                <a:lnTo>
                  <a:pt x="18139" y="2721"/>
                </a:lnTo>
                <a:lnTo>
                  <a:pt x="18249" y="2765"/>
                </a:lnTo>
                <a:close/>
                <a:moveTo>
                  <a:pt x="18069" y="2693"/>
                </a:moveTo>
                <a:lnTo>
                  <a:pt x="18054" y="2729"/>
                </a:lnTo>
                <a:lnTo>
                  <a:pt x="17944" y="2685"/>
                </a:lnTo>
                <a:lnTo>
                  <a:pt x="17959" y="2649"/>
                </a:lnTo>
                <a:lnTo>
                  <a:pt x="18069" y="2693"/>
                </a:lnTo>
                <a:close/>
                <a:moveTo>
                  <a:pt x="17888" y="2620"/>
                </a:moveTo>
                <a:lnTo>
                  <a:pt x="17873" y="2656"/>
                </a:lnTo>
                <a:lnTo>
                  <a:pt x="17763" y="2612"/>
                </a:lnTo>
                <a:lnTo>
                  <a:pt x="17778" y="2576"/>
                </a:lnTo>
                <a:lnTo>
                  <a:pt x="17888" y="2620"/>
                </a:lnTo>
                <a:close/>
                <a:moveTo>
                  <a:pt x="17707" y="2547"/>
                </a:moveTo>
                <a:lnTo>
                  <a:pt x="17693" y="2583"/>
                </a:lnTo>
                <a:lnTo>
                  <a:pt x="17583" y="2539"/>
                </a:lnTo>
                <a:lnTo>
                  <a:pt x="17597" y="2503"/>
                </a:lnTo>
                <a:lnTo>
                  <a:pt x="17707" y="2547"/>
                </a:lnTo>
                <a:close/>
                <a:moveTo>
                  <a:pt x="17526" y="2475"/>
                </a:moveTo>
                <a:lnTo>
                  <a:pt x="17512" y="2511"/>
                </a:lnTo>
                <a:lnTo>
                  <a:pt x="17402" y="2467"/>
                </a:lnTo>
                <a:lnTo>
                  <a:pt x="17416" y="2431"/>
                </a:lnTo>
                <a:lnTo>
                  <a:pt x="17526" y="2475"/>
                </a:lnTo>
                <a:close/>
                <a:moveTo>
                  <a:pt x="17346" y="2402"/>
                </a:moveTo>
                <a:lnTo>
                  <a:pt x="17331" y="2438"/>
                </a:lnTo>
                <a:lnTo>
                  <a:pt x="17221" y="2394"/>
                </a:lnTo>
                <a:lnTo>
                  <a:pt x="17235" y="2358"/>
                </a:lnTo>
                <a:lnTo>
                  <a:pt x="17346" y="2402"/>
                </a:lnTo>
                <a:close/>
                <a:moveTo>
                  <a:pt x="17165" y="2329"/>
                </a:moveTo>
                <a:lnTo>
                  <a:pt x="17150" y="2366"/>
                </a:lnTo>
                <a:lnTo>
                  <a:pt x="17040" y="2321"/>
                </a:lnTo>
                <a:lnTo>
                  <a:pt x="17055" y="2285"/>
                </a:lnTo>
                <a:lnTo>
                  <a:pt x="17165" y="2329"/>
                </a:lnTo>
                <a:close/>
                <a:moveTo>
                  <a:pt x="16984" y="2257"/>
                </a:moveTo>
                <a:lnTo>
                  <a:pt x="16970" y="2293"/>
                </a:lnTo>
                <a:lnTo>
                  <a:pt x="16860" y="2249"/>
                </a:lnTo>
                <a:lnTo>
                  <a:pt x="16874" y="2213"/>
                </a:lnTo>
                <a:lnTo>
                  <a:pt x="16984" y="2257"/>
                </a:lnTo>
                <a:close/>
                <a:moveTo>
                  <a:pt x="16803" y="2184"/>
                </a:moveTo>
                <a:lnTo>
                  <a:pt x="16789" y="2220"/>
                </a:lnTo>
                <a:lnTo>
                  <a:pt x="16679" y="2176"/>
                </a:lnTo>
                <a:lnTo>
                  <a:pt x="16693" y="2140"/>
                </a:lnTo>
                <a:lnTo>
                  <a:pt x="16803" y="2184"/>
                </a:lnTo>
                <a:close/>
                <a:moveTo>
                  <a:pt x="16623" y="2112"/>
                </a:moveTo>
                <a:lnTo>
                  <a:pt x="16608" y="2148"/>
                </a:lnTo>
                <a:lnTo>
                  <a:pt x="16498" y="2103"/>
                </a:lnTo>
                <a:lnTo>
                  <a:pt x="16512" y="2067"/>
                </a:lnTo>
                <a:lnTo>
                  <a:pt x="16623" y="2112"/>
                </a:lnTo>
                <a:close/>
                <a:moveTo>
                  <a:pt x="16442" y="2039"/>
                </a:moveTo>
                <a:lnTo>
                  <a:pt x="16427" y="2075"/>
                </a:lnTo>
                <a:lnTo>
                  <a:pt x="16317" y="2031"/>
                </a:lnTo>
                <a:lnTo>
                  <a:pt x="16332" y="1995"/>
                </a:lnTo>
                <a:lnTo>
                  <a:pt x="16442" y="2039"/>
                </a:lnTo>
                <a:close/>
                <a:moveTo>
                  <a:pt x="16261" y="1966"/>
                </a:moveTo>
                <a:lnTo>
                  <a:pt x="16247" y="2002"/>
                </a:lnTo>
                <a:lnTo>
                  <a:pt x="16137" y="1958"/>
                </a:lnTo>
                <a:lnTo>
                  <a:pt x="16151" y="1922"/>
                </a:lnTo>
                <a:lnTo>
                  <a:pt x="16261" y="1966"/>
                </a:lnTo>
                <a:close/>
                <a:moveTo>
                  <a:pt x="16080" y="1894"/>
                </a:moveTo>
                <a:lnTo>
                  <a:pt x="16066" y="1930"/>
                </a:lnTo>
                <a:lnTo>
                  <a:pt x="15956" y="1885"/>
                </a:lnTo>
                <a:lnTo>
                  <a:pt x="15970" y="1849"/>
                </a:lnTo>
                <a:lnTo>
                  <a:pt x="16080" y="1894"/>
                </a:lnTo>
                <a:close/>
                <a:moveTo>
                  <a:pt x="15900" y="1821"/>
                </a:moveTo>
                <a:lnTo>
                  <a:pt x="15885" y="1857"/>
                </a:lnTo>
                <a:lnTo>
                  <a:pt x="15775" y="1813"/>
                </a:lnTo>
                <a:lnTo>
                  <a:pt x="15789" y="1777"/>
                </a:lnTo>
                <a:lnTo>
                  <a:pt x="15900" y="1821"/>
                </a:lnTo>
                <a:close/>
                <a:moveTo>
                  <a:pt x="15719" y="1748"/>
                </a:moveTo>
                <a:lnTo>
                  <a:pt x="15704" y="1784"/>
                </a:lnTo>
                <a:lnTo>
                  <a:pt x="15594" y="1740"/>
                </a:lnTo>
                <a:lnTo>
                  <a:pt x="15609" y="1704"/>
                </a:lnTo>
                <a:lnTo>
                  <a:pt x="15719" y="1748"/>
                </a:lnTo>
                <a:close/>
                <a:moveTo>
                  <a:pt x="15538" y="1676"/>
                </a:moveTo>
                <a:lnTo>
                  <a:pt x="15524" y="1712"/>
                </a:lnTo>
                <a:lnTo>
                  <a:pt x="15414" y="1668"/>
                </a:lnTo>
                <a:lnTo>
                  <a:pt x="15428" y="1632"/>
                </a:lnTo>
                <a:lnTo>
                  <a:pt x="15538" y="1676"/>
                </a:lnTo>
                <a:close/>
                <a:moveTo>
                  <a:pt x="15357" y="1603"/>
                </a:moveTo>
                <a:lnTo>
                  <a:pt x="15343" y="1639"/>
                </a:lnTo>
                <a:lnTo>
                  <a:pt x="15233" y="1595"/>
                </a:lnTo>
                <a:lnTo>
                  <a:pt x="15247" y="1559"/>
                </a:lnTo>
                <a:lnTo>
                  <a:pt x="15357" y="1603"/>
                </a:lnTo>
                <a:close/>
                <a:moveTo>
                  <a:pt x="15177" y="1530"/>
                </a:moveTo>
                <a:lnTo>
                  <a:pt x="15162" y="1566"/>
                </a:lnTo>
                <a:lnTo>
                  <a:pt x="15052" y="1522"/>
                </a:lnTo>
                <a:lnTo>
                  <a:pt x="15066" y="1486"/>
                </a:lnTo>
                <a:lnTo>
                  <a:pt x="15177" y="1530"/>
                </a:lnTo>
                <a:close/>
                <a:moveTo>
                  <a:pt x="14996" y="1458"/>
                </a:moveTo>
                <a:lnTo>
                  <a:pt x="14981" y="1494"/>
                </a:lnTo>
                <a:lnTo>
                  <a:pt x="14871" y="1450"/>
                </a:lnTo>
                <a:lnTo>
                  <a:pt x="14886" y="1414"/>
                </a:lnTo>
                <a:lnTo>
                  <a:pt x="14996" y="1458"/>
                </a:lnTo>
                <a:close/>
                <a:moveTo>
                  <a:pt x="14815" y="1385"/>
                </a:moveTo>
                <a:lnTo>
                  <a:pt x="14801" y="1421"/>
                </a:lnTo>
                <a:lnTo>
                  <a:pt x="14691" y="1377"/>
                </a:lnTo>
                <a:lnTo>
                  <a:pt x="14705" y="1341"/>
                </a:lnTo>
                <a:lnTo>
                  <a:pt x="14815" y="1385"/>
                </a:lnTo>
                <a:close/>
                <a:moveTo>
                  <a:pt x="14634" y="1313"/>
                </a:moveTo>
                <a:lnTo>
                  <a:pt x="14620" y="1349"/>
                </a:lnTo>
                <a:lnTo>
                  <a:pt x="14510" y="1304"/>
                </a:lnTo>
                <a:lnTo>
                  <a:pt x="14524" y="1268"/>
                </a:lnTo>
                <a:lnTo>
                  <a:pt x="14634" y="1313"/>
                </a:lnTo>
                <a:close/>
                <a:moveTo>
                  <a:pt x="14454" y="1240"/>
                </a:moveTo>
                <a:lnTo>
                  <a:pt x="14439" y="1276"/>
                </a:lnTo>
                <a:lnTo>
                  <a:pt x="14329" y="1232"/>
                </a:lnTo>
                <a:lnTo>
                  <a:pt x="14343" y="1196"/>
                </a:lnTo>
                <a:lnTo>
                  <a:pt x="14454" y="1240"/>
                </a:lnTo>
                <a:close/>
                <a:moveTo>
                  <a:pt x="14273" y="1167"/>
                </a:moveTo>
                <a:lnTo>
                  <a:pt x="14258" y="1203"/>
                </a:lnTo>
                <a:lnTo>
                  <a:pt x="14148" y="1159"/>
                </a:lnTo>
                <a:lnTo>
                  <a:pt x="14163" y="1123"/>
                </a:lnTo>
                <a:lnTo>
                  <a:pt x="14273" y="1167"/>
                </a:lnTo>
                <a:close/>
                <a:moveTo>
                  <a:pt x="14071" y="535"/>
                </a:moveTo>
                <a:lnTo>
                  <a:pt x="14105" y="555"/>
                </a:lnTo>
                <a:lnTo>
                  <a:pt x="14044" y="657"/>
                </a:lnTo>
                <a:lnTo>
                  <a:pt x="14011" y="637"/>
                </a:lnTo>
                <a:lnTo>
                  <a:pt x="14071" y="535"/>
                </a:lnTo>
                <a:close/>
                <a:moveTo>
                  <a:pt x="14176" y="361"/>
                </a:moveTo>
                <a:lnTo>
                  <a:pt x="14209" y="381"/>
                </a:lnTo>
                <a:lnTo>
                  <a:pt x="14148" y="482"/>
                </a:lnTo>
                <a:lnTo>
                  <a:pt x="14115" y="462"/>
                </a:lnTo>
                <a:lnTo>
                  <a:pt x="14176" y="361"/>
                </a:lnTo>
                <a:close/>
                <a:moveTo>
                  <a:pt x="14280" y="186"/>
                </a:moveTo>
                <a:lnTo>
                  <a:pt x="14313" y="206"/>
                </a:lnTo>
                <a:lnTo>
                  <a:pt x="14252" y="308"/>
                </a:lnTo>
                <a:lnTo>
                  <a:pt x="14219" y="288"/>
                </a:lnTo>
                <a:lnTo>
                  <a:pt x="14280" y="186"/>
                </a:lnTo>
                <a:close/>
                <a:moveTo>
                  <a:pt x="14384" y="12"/>
                </a:moveTo>
                <a:lnTo>
                  <a:pt x="14417" y="32"/>
                </a:lnTo>
                <a:lnTo>
                  <a:pt x="14356" y="133"/>
                </a:lnTo>
                <a:lnTo>
                  <a:pt x="14323" y="114"/>
                </a:lnTo>
                <a:lnTo>
                  <a:pt x="14384" y="12"/>
                </a:lnTo>
                <a:close/>
              </a:path>
            </a:pathLst>
          </a:custGeom>
          <a:solidFill>
            <a:srgbClr val="EBEBEB"/>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 name="Fußzeilenplatzhalter 4">
            <a:extLst>
              <a:ext uri="{FF2B5EF4-FFF2-40B4-BE49-F238E27FC236}">
                <a16:creationId xmlns:a16="http://schemas.microsoft.com/office/drawing/2014/main" id="{FC6568EB-7A65-4947-8FCE-4211D6C0ABD8}"/>
              </a:ext>
            </a:extLst>
          </p:cNvPr>
          <p:cNvSpPr>
            <a:spLocks noGrp="1"/>
          </p:cNvSpPr>
          <p:nvPr>
            <p:ph type="ftr" sz="quarter" idx="3"/>
          </p:nvPr>
        </p:nvSpPr>
        <p:spPr>
          <a:xfrm>
            <a:off x="450850" y="6358068"/>
            <a:ext cx="6804000" cy="288000"/>
          </a:xfrm>
          <a:prstGeom prst="rect">
            <a:avLst/>
          </a:prstGeom>
          <a:noFill/>
        </p:spPr>
        <p:txBody>
          <a:bodyPr vert="horz" wrap="none" lIns="0" tIns="14400" rIns="0" bIns="0" rtlCol="0" anchor="t" anchorCtr="0">
            <a:noAutofit/>
          </a:bodyPr>
          <a:lstStyle>
            <a:lvl1pPr marL="0" indent="0" algn="l">
              <a:lnSpc>
                <a:spcPct val="100000"/>
              </a:lnSpc>
              <a:spcBef>
                <a:spcPts val="0"/>
              </a:spcBef>
              <a:buFont typeface="Arial" panose="020B0604020202020204" pitchFamily="34" charset="0"/>
              <a:buNone/>
              <a:defRPr sz="1200" b="0" i="0" cap="none" baseline="0">
                <a:solidFill>
                  <a:schemeClr val="tx2"/>
                </a:solidFill>
                <a:latin typeface="+mn-lt"/>
              </a:defRPr>
            </a:lvl1pPr>
            <a:lvl2pPr marL="0" indent="0" algn="l">
              <a:lnSpc>
                <a:spcPct val="100000"/>
              </a:lnSpc>
              <a:spcBef>
                <a:spcPts val="0"/>
              </a:spcBef>
              <a:defRPr sz="1200" b="0" i="0" cap="none" baseline="0">
                <a:latin typeface="+mn-lt"/>
              </a:defRPr>
            </a:lvl2pPr>
            <a:lvl3pPr marL="0" indent="0" algn="l">
              <a:lnSpc>
                <a:spcPct val="100000"/>
              </a:lnSpc>
              <a:spcBef>
                <a:spcPts val="0"/>
              </a:spcBef>
              <a:defRPr sz="1200" b="0" i="0" cap="none" baseline="0">
                <a:latin typeface="+mn-lt"/>
              </a:defRPr>
            </a:lvl3pPr>
            <a:lvl4pPr marL="0" indent="0" algn="l">
              <a:lnSpc>
                <a:spcPct val="100000"/>
              </a:lnSpc>
              <a:spcBef>
                <a:spcPts val="0"/>
              </a:spcBef>
              <a:defRPr sz="1200" b="0" i="0" cap="none" baseline="0">
                <a:latin typeface="+mn-lt"/>
              </a:defRPr>
            </a:lvl4pPr>
            <a:lvl5pPr marL="0" indent="0" algn="l">
              <a:lnSpc>
                <a:spcPct val="100000"/>
              </a:lnSpc>
              <a:spcBef>
                <a:spcPts val="0"/>
              </a:spcBef>
              <a:defRPr sz="1200" b="0" i="0" cap="none" baseline="0">
                <a:latin typeface="+mn-lt"/>
              </a:defRPr>
            </a:lvl5pPr>
            <a:lvl6pPr marL="0" indent="0" algn="l">
              <a:lnSpc>
                <a:spcPct val="100000"/>
              </a:lnSpc>
              <a:spcBef>
                <a:spcPts val="0"/>
              </a:spcBef>
              <a:defRPr sz="1200" b="0" i="0" cap="none" baseline="0">
                <a:latin typeface="+mn-lt"/>
              </a:defRPr>
            </a:lvl6pPr>
            <a:lvl7pPr marL="0" indent="0" algn="l">
              <a:lnSpc>
                <a:spcPct val="100000"/>
              </a:lnSpc>
              <a:spcBef>
                <a:spcPts val="0"/>
              </a:spcBef>
              <a:defRPr sz="1200" b="0" i="0" cap="none" baseline="0">
                <a:latin typeface="+mn-lt"/>
              </a:defRPr>
            </a:lvl7pPr>
            <a:lvl8pPr marL="0" indent="0" algn="l">
              <a:lnSpc>
                <a:spcPct val="100000"/>
              </a:lnSpc>
              <a:spcBef>
                <a:spcPts val="0"/>
              </a:spcBef>
              <a:defRPr sz="1200" b="0" i="0" cap="none" baseline="0">
                <a:latin typeface="+mn-lt"/>
              </a:defRPr>
            </a:lvl8pPr>
            <a:lvl9pPr marL="0" indent="0" algn="l">
              <a:lnSpc>
                <a:spcPct val="100000"/>
              </a:lnSpc>
              <a:spcBef>
                <a:spcPts val="0"/>
              </a:spcBef>
              <a:defRPr sz="1200" b="0" i="0" cap="none" baseline="0">
                <a:latin typeface="+mn-lt"/>
              </a:defRPr>
            </a:lvl9pPr>
          </a:lstStyle>
          <a:p>
            <a:r>
              <a:rPr lang="de-DE"/>
              <a:t>Name Referent*in</a:t>
            </a:r>
            <a:endParaRPr lang="de-DE" dirty="0"/>
          </a:p>
        </p:txBody>
      </p:sp>
      <p:pic>
        <p:nvPicPr>
          <p:cNvPr id="10" name="Grafik 9" hidden="1">
            <a:extLst>
              <a:ext uri="{FF2B5EF4-FFF2-40B4-BE49-F238E27FC236}">
                <a16:creationId xmlns:a16="http://schemas.microsoft.com/office/drawing/2014/main" id="{4D759283-1FCD-4FDD-A2C1-388AF6E4C11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platzhalter 1">
            <a:extLst>
              <a:ext uri="{FF2B5EF4-FFF2-40B4-BE49-F238E27FC236}">
                <a16:creationId xmlns:a16="http://schemas.microsoft.com/office/drawing/2014/main" id="{2EC577E2-94BA-405A-9ADC-403B5C1D9E16}"/>
              </a:ext>
            </a:extLst>
          </p:cNvPr>
          <p:cNvSpPr>
            <a:spLocks noGrp="1"/>
          </p:cNvSpPr>
          <p:nvPr>
            <p:ph type="title"/>
          </p:nvPr>
        </p:nvSpPr>
        <p:spPr>
          <a:xfrm>
            <a:off x="449261" y="1366838"/>
            <a:ext cx="8243887" cy="1044000"/>
          </a:xfrm>
          <a:prstGeom prst="rect">
            <a:avLst/>
          </a:prstGeom>
        </p:spPr>
        <p:txBody>
          <a:bodyPr vert="horz" lIns="0" tIns="0" rIns="0" bIns="0" rtlCol="0" anchor="t" anchorCtr="0">
            <a:noAutofit/>
          </a:bodyPr>
          <a:lstStyle/>
          <a:p>
            <a:r>
              <a:rPr lang="de-DE" dirty="0"/>
              <a:t>Headline</a:t>
            </a:r>
            <a:br>
              <a:rPr lang="de-DE" dirty="0"/>
            </a:br>
            <a:r>
              <a:rPr lang="de-DE" dirty="0"/>
              <a:t>auf zwei Zeilen</a:t>
            </a:r>
          </a:p>
        </p:txBody>
      </p:sp>
      <p:sp>
        <p:nvSpPr>
          <p:cNvPr id="3" name="Textplatzhalter 2">
            <a:extLst>
              <a:ext uri="{FF2B5EF4-FFF2-40B4-BE49-F238E27FC236}">
                <a16:creationId xmlns:a16="http://schemas.microsoft.com/office/drawing/2014/main" id="{36FA682E-5CF8-4B4C-B86B-5237CEB1E98D}"/>
              </a:ext>
            </a:extLst>
          </p:cNvPr>
          <p:cNvSpPr>
            <a:spLocks noGrp="1"/>
          </p:cNvSpPr>
          <p:nvPr>
            <p:ph type="body" idx="1"/>
          </p:nvPr>
        </p:nvSpPr>
        <p:spPr>
          <a:xfrm>
            <a:off x="450850" y="2579687"/>
            <a:ext cx="8243888" cy="3621087"/>
          </a:xfrm>
          <a:prstGeom prst="rect">
            <a:avLst/>
          </a:prstGeom>
        </p:spPr>
        <p:txBody>
          <a:bodyPr vert="horz" lIns="0" tIns="0" rIns="0" bIns="0" rtlCol="0" anchor="t" anchorCtr="0">
            <a:noAutofit/>
          </a:body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oliennummernplatzhalter 5">
            <a:extLst>
              <a:ext uri="{FF2B5EF4-FFF2-40B4-BE49-F238E27FC236}">
                <a16:creationId xmlns:a16="http://schemas.microsoft.com/office/drawing/2014/main" id="{F476AEA1-1BD2-418B-A501-5FE09F89F31F}"/>
              </a:ext>
            </a:extLst>
          </p:cNvPr>
          <p:cNvSpPr>
            <a:spLocks noGrp="1"/>
          </p:cNvSpPr>
          <p:nvPr>
            <p:ph type="sldNum" sz="quarter" idx="4"/>
          </p:nvPr>
        </p:nvSpPr>
        <p:spPr>
          <a:xfrm>
            <a:off x="7974738" y="6358067"/>
            <a:ext cx="720000" cy="288000"/>
          </a:xfrm>
          <a:prstGeom prst="rect">
            <a:avLst/>
          </a:prstGeom>
        </p:spPr>
        <p:txBody>
          <a:bodyPr vert="horz" lIns="0" tIns="0" rIns="0" bIns="0" rtlCol="0" anchor="t" anchorCtr="0">
            <a:noAutofit/>
          </a:bodyPr>
          <a:lstStyle>
            <a:lvl1pPr marL="0" indent="0" algn="r">
              <a:lnSpc>
                <a:spcPct val="100000"/>
              </a:lnSpc>
              <a:spcBef>
                <a:spcPts val="0"/>
              </a:spcBef>
              <a:buFont typeface="Arial" panose="020B0604020202020204" pitchFamily="34" charset="0"/>
              <a:buNone/>
              <a:defRPr sz="1600" b="1">
                <a:solidFill>
                  <a:schemeClr val="tx2"/>
                </a:solidFill>
                <a:latin typeface="+mj-lt"/>
              </a:defRPr>
            </a:lvl1pPr>
            <a:lvl2pPr marL="0" indent="0" algn="r">
              <a:lnSpc>
                <a:spcPct val="100000"/>
              </a:lnSpc>
              <a:spcBef>
                <a:spcPts val="0"/>
              </a:spcBef>
              <a:defRPr sz="1400" b="1">
                <a:latin typeface="+mj-lt"/>
              </a:defRPr>
            </a:lvl2pPr>
            <a:lvl3pPr marL="0" indent="0" algn="r">
              <a:lnSpc>
                <a:spcPct val="100000"/>
              </a:lnSpc>
              <a:spcBef>
                <a:spcPts val="0"/>
              </a:spcBef>
              <a:defRPr sz="1400" b="1">
                <a:latin typeface="+mj-lt"/>
              </a:defRPr>
            </a:lvl3pPr>
            <a:lvl4pPr marL="0" indent="0" algn="r">
              <a:lnSpc>
                <a:spcPct val="100000"/>
              </a:lnSpc>
              <a:spcBef>
                <a:spcPts val="0"/>
              </a:spcBef>
              <a:defRPr sz="1400" b="1">
                <a:latin typeface="+mj-lt"/>
              </a:defRPr>
            </a:lvl4pPr>
            <a:lvl5pPr marL="0" indent="0" algn="r">
              <a:lnSpc>
                <a:spcPct val="100000"/>
              </a:lnSpc>
              <a:spcBef>
                <a:spcPts val="0"/>
              </a:spcBef>
              <a:defRPr sz="1400" b="1">
                <a:latin typeface="+mj-lt"/>
              </a:defRPr>
            </a:lvl5pPr>
            <a:lvl6pPr marL="0" indent="0" algn="r">
              <a:lnSpc>
                <a:spcPct val="100000"/>
              </a:lnSpc>
              <a:spcBef>
                <a:spcPts val="0"/>
              </a:spcBef>
              <a:defRPr sz="1400" b="1">
                <a:latin typeface="+mj-lt"/>
              </a:defRPr>
            </a:lvl6pPr>
            <a:lvl7pPr marL="0" indent="0" algn="r">
              <a:lnSpc>
                <a:spcPct val="100000"/>
              </a:lnSpc>
              <a:spcBef>
                <a:spcPts val="0"/>
              </a:spcBef>
              <a:defRPr sz="1400" b="1">
                <a:latin typeface="+mj-lt"/>
              </a:defRPr>
            </a:lvl7pPr>
            <a:lvl8pPr marL="0" indent="0" algn="r">
              <a:lnSpc>
                <a:spcPct val="100000"/>
              </a:lnSpc>
              <a:spcBef>
                <a:spcPts val="0"/>
              </a:spcBef>
              <a:defRPr sz="1400" b="1">
                <a:latin typeface="+mj-lt"/>
              </a:defRPr>
            </a:lvl8pPr>
            <a:lvl9pPr marL="0" indent="0" algn="r">
              <a:lnSpc>
                <a:spcPct val="100000"/>
              </a:lnSpc>
              <a:spcBef>
                <a:spcPts val="0"/>
              </a:spcBef>
              <a:defRPr sz="1400" b="1">
                <a:latin typeface="+mj-lt"/>
              </a:defRPr>
            </a:lvl9pPr>
          </a:lstStyle>
          <a:p>
            <a:fld id="{C0BC624C-2554-4659-A1D8-66347873820C}" type="slidenum">
              <a:rPr lang="de-DE" smtClean="0"/>
              <a:pPr/>
              <a:t>‹Nr.›</a:t>
            </a:fld>
            <a:endParaRPr lang="de-DE" sz="1800" dirty="0"/>
          </a:p>
        </p:txBody>
      </p:sp>
      <p:pic>
        <p:nvPicPr>
          <p:cNvPr id="27" name="Grafik 2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9261" y="449864"/>
            <a:ext cx="1193164" cy="418716"/>
          </a:xfrm>
          <a:prstGeom prst="rect">
            <a:avLst/>
          </a:prstGeom>
        </p:spPr>
      </p:pic>
    </p:spTree>
    <p:extLst>
      <p:ext uri="{BB962C8B-B14F-4D97-AF65-F5344CB8AC3E}">
        <p14:creationId xmlns:p14="http://schemas.microsoft.com/office/powerpoint/2010/main" val="1438853906"/>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0" r:id="rId4"/>
    <p:sldLayoutId id="2147483661" r:id="rId5"/>
    <p:sldLayoutId id="2147483664" r:id="rId6"/>
    <p:sldLayoutId id="2147483665" r:id="rId7"/>
    <p:sldLayoutId id="2147483666" r:id="rId8"/>
    <p:sldLayoutId id="2147483667" r:id="rId9"/>
  </p:sldLayoutIdLst>
  <p:hf hdr="0" ftr="0" dt="0"/>
  <p:txStyles>
    <p:titleStyle>
      <a:lvl1pPr marL="0" indent="0" algn="l" defTabSz="685800" rtl="0" eaLnBrk="1" latinLnBrk="0" hangingPunct="1">
        <a:lnSpc>
          <a:spcPct val="93000"/>
        </a:lnSpc>
        <a:spcBef>
          <a:spcPts val="0"/>
        </a:spcBef>
        <a:buFont typeface="Arial" panose="020B0604020202020204" pitchFamily="34" charset="0"/>
        <a:buNone/>
        <a:defRPr sz="3200" b="1"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2000" b="1" kern="1200">
          <a:solidFill>
            <a:schemeClr val="tx1"/>
          </a:solidFill>
          <a:latin typeface="+mj-lt"/>
          <a:ea typeface="+mn-ea"/>
          <a:cs typeface="+mn-cs"/>
        </a:defRPr>
      </a:lvl1pPr>
      <a:lvl2pPr marL="0" indent="0" algn="l" defTabSz="685800" rtl="0" eaLnBrk="1" latinLnBrk="0" hangingPunct="1">
        <a:lnSpc>
          <a:spcPct val="100000"/>
        </a:lnSpc>
        <a:spcBef>
          <a:spcPts val="0"/>
        </a:spcBef>
        <a:buSzPct val="70000"/>
        <a:buFont typeface="Wingdings 2" panose="05020102010507070707" pitchFamily="18" charset="2"/>
        <a:buNone/>
        <a:defRPr sz="2000" b="0" kern="1200">
          <a:solidFill>
            <a:schemeClr val="tx1"/>
          </a:solidFill>
          <a:latin typeface="+mn-lt"/>
          <a:ea typeface="+mn-ea"/>
          <a:cs typeface="+mn-cs"/>
        </a:defRPr>
      </a:lvl2pPr>
      <a:lvl3pPr marL="252000" indent="-252000" algn="l" defTabSz="685800" rtl="0" eaLnBrk="1" latinLnBrk="0" hangingPunct="1">
        <a:lnSpc>
          <a:spcPct val="100000"/>
        </a:lnSpc>
        <a:spcBef>
          <a:spcPts val="0"/>
        </a:spcBef>
        <a:buClr>
          <a:schemeClr val="accent1"/>
        </a:buClr>
        <a:buSzPct val="70000"/>
        <a:buFont typeface="Wingdings 2" panose="05020102010507070707" pitchFamily="18" charset="2"/>
        <a:buChar char=""/>
        <a:defRPr sz="2000" b="1" kern="1200">
          <a:solidFill>
            <a:schemeClr val="accent1"/>
          </a:solidFill>
          <a:latin typeface="+mj-lt"/>
          <a:ea typeface="+mn-ea"/>
          <a:cs typeface="+mn-cs"/>
        </a:defRPr>
      </a:lvl3pPr>
      <a:lvl4pPr marL="468000" indent="-234000" algn="l" defTabSz="685800" rtl="0" eaLnBrk="1" latinLnBrk="0" hangingPunct="1">
        <a:lnSpc>
          <a:spcPct val="100000"/>
        </a:lnSpc>
        <a:spcBef>
          <a:spcPts val="0"/>
        </a:spcBef>
        <a:buClr>
          <a:schemeClr val="accent1"/>
        </a:buClr>
        <a:buSzPct val="75000"/>
        <a:buFont typeface="Wingdings 2" panose="05020102010507070707" pitchFamily="18" charset="2"/>
        <a:buChar char=""/>
        <a:defRPr sz="2000" kern="1200">
          <a:solidFill>
            <a:schemeClr val="tx1"/>
          </a:solidFill>
          <a:latin typeface="+mn-lt"/>
          <a:ea typeface="+mn-ea"/>
          <a:cs typeface="+mn-cs"/>
        </a:defRPr>
      </a:lvl4pPr>
      <a:lvl5pPr marL="576000" indent="-118800" algn="l" defTabSz="685800" rtl="0" eaLnBrk="1" latinLnBrk="0" hangingPunct="1">
        <a:lnSpc>
          <a:spcPct val="104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6pPr>
      <a:lvl7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7pPr>
      <a:lvl8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8pPr>
      <a:lvl9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6" name="Regieanweisung">
            <a:extLst>
              <a:ext uri="{FF2B5EF4-FFF2-40B4-BE49-F238E27FC236}">
                <a16:creationId xmlns:a16="http://schemas.microsoft.com/office/drawing/2014/main" id="{DB1A54AA-113C-4A95-A984-DEF5AEAFE104}"/>
              </a:ext>
            </a:extLst>
          </p:cNvPr>
          <p:cNvGrpSpPr/>
          <p:nvPr userDrawn="1"/>
        </p:nvGrpSpPr>
        <p:grpSpPr>
          <a:xfrm>
            <a:off x="449261" y="0"/>
            <a:ext cx="10746739" cy="7236000"/>
            <a:chOff x="449261" y="0"/>
            <a:chExt cx="10746739" cy="7236000"/>
          </a:xfrm>
        </p:grpSpPr>
        <p:sp>
          <p:nvSpPr>
            <p:cNvPr id="18" name="Regieanweisung">
              <a:extLst>
                <a:ext uri="{FF2B5EF4-FFF2-40B4-BE49-F238E27FC236}">
                  <a16:creationId xmlns:a16="http://schemas.microsoft.com/office/drawing/2014/main" id="{3E7BBF96-B12B-424D-89F0-4173814A5DC8}"/>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9" name="Regieanweisung">
              <a:extLst>
                <a:ext uri="{FF2B5EF4-FFF2-40B4-BE49-F238E27FC236}">
                  <a16:creationId xmlns:a16="http://schemas.microsoft.com/office/drawing/2014/main" id="{3ADB6EAD-10C0-4528-81B7-A8142E7E0CB9}"/>
                </a:ext>
              </a:extLst>
            </p:cNvPr>
            <p:cNvGrpSpPr/>
            <p:nvPr userDrawn="1"/>
          </p:nvGrpSpPr>
          <p:grpSpPr>
            <a:xfrm>
              <a:off x="9252000" y="2579687"/>
              <a:ext cx="1800001" cy="1548574"/>
              <a:chOff x="7667999" y="8675426"/>
              <a:chExt cx="1800001" cy="1548574"/>
            </a:xfrm>
          </p:grpSpPr>
          <p:sp>
            <p:nvSpPr>
              <p:cNvPr id="20" name="Text // Listenebene erhöhen">
                <a:extLst>
                  <a:ext uri="{FF2B5EF4-FFF2-40B4-BE49-F238E27FC236}">
                    <a16:creationId xmlns:a16="http://schemas.microsoft.com/office/drawing/2014/main" id="{FAB3FBC5-F07B-4D05-8B61-BB9749A56C93}"/>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21" name="Text // Listenebene verringern">
                <a:extLst>
                  <a:ext uri="{FF2B5EF4-FFF2-40B4-BE49-F238E27FC236}">
                    <a16:creationId xmlns:a16="http://schemas.microsoft.com/office/drawing/2014/main" id="{107D8539-CD39-4D17-86D5-7CD4C9DA8156}"/>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2" name="Listenebenen">
                <a:extLst>
                  <a:ext uri="{FF2B5EF4-FFF2-40B4-BE49-F238E27FC236}">
                    <a16:creationId xmlns:a16="http://schemas.microsoft.com/office/drawing/2014/main" id="{25515F67-F671-4831-BA35-56BFF72BBBE9}"/>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3" name="Bild // Listenebene verringern">
                <a:extLst>
                  <a:ext uri="{FF2B5EF4-FFF2-40B4-BE49-F238E27FC236}">
                    <a16:creationId xmlns:a16="http://schemas.microsoft.com/office/drawing/2014/main" id="{E2FCD400-86F0-4B52-BBE7-933973A94E02}"/>
                  </a:ext>
                </a:extLst>
              </p:cNvPr>
              <p:cNvPicPr>
                <a:picLocks noChangeAspect="1"/>
              </p:cNvPicPr>
              <p:nvPr userDrawn="1"/>
            </p:nvPicPr>
            <p:blipFill>
              <a:blip r:embed="rId11"/>
              <a:stretch>
                <a:fillRect/>
              </a:stretch>
            </p:blipFill>
            <p:spPr>
              <a:xfrm>
                <a:off x="7667999" y="9918000"/>
                <a:ext cx="622082" cy="288000"/>
              </a:xfrm>
              <a:prstGeom prst="rect">
                <a:avLst/>
              </a:prstGeom>
              <a:noFill/>
              <a:ln>
                <a:noFill/>
              </a:ln>
            </p:spPr>
          </p:pic>
          <p:pic>
            <p:nvPicPr>
              <p:cNvPr id="24" name="Bild // Listenebene erhöhen">
                <a:extLst>
                  <a:ext uri="{FF2B5EF4-FFF2-40B4-BE49-F238E27FC236}">
                    <a16:creationId xmlns:a16="http://schemas.microsoft.com/office/drawing/2014/main" id="{E5DF6BE1-7FFB-4DB7-BE22-885E9BC365CA}"/>
                  </a:ext>
                </a:extLst>
              </p:cNvPr>
              <p:cNvPicPr>
                <a:picLocks noChangeAspect="1"/>
              </p:cNvPicPr>
              <p:nvPr userDrawn="1"/>
            </p:nvPicPr>
            <p:blipFill>
              <a:blip r:embed="rId12"/>
              <a:stretch>
                <a:fillRect/>
              </a:stretch>
            </p:blipFill>
            <p:spPr>
              <a:xfrm>
                <a:off x="7667999" y="9522000"/>
                <a:ext cx="622082" cy="288000"/>
              </a:xfrm>
              <a:prstGeom prst="rect">
                <a:avLst/>
              </a:prstGeom>
              <a:noFill/>
              <a:ln>
                <a:noFill/>
              </a:ln>
            </p:spPr>
          </p:pic>
        </p:grpSp>
        <p:sp>
          <p:nvSpPr>
            <p:cNvPr id="25" name="Fußzeile">
              <a:extLst>
                <a:ext uri="{FF2B5EF4-FFF2-40B4-BE49-F238E27FC236}">
                  <a16:creationId xmlns:a16="http://schemas.microsoft.com/office/drawing/2014/main" id="{6745192A-BE4C-4A7D-818A-A96E3EA4B8F3}"/>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sp>
        <p:nvSpPr>
          <p:cNvPr id="17" name="Hintergrundnetz">
            <a:extLst>
              <a:ext uri="{FF2B5EF4-FFF2-40B4-BE49-F238E27FC236}">
                <a16:creationId xmlns:a16="http://schemas.microsoft.com/office/drawing/2014/main" id="{0041682D-962C-433D-9AF0-6AC0C57E9ED9}"/>
              </a:ext>
            </a:extLst>
          </p:cNvPr>
          <p:cNvSpPr>
            <a:spLocks noChangeAspect="1" noEditPoints="1"/>
          </p:cNvSpPr>
          <p:nvPr userDrawn="1"/>
        </p:nvSpPr>
        <p:spPr bwMode="auto">
          <a:xfrm>
            <a:off x="1041400" y="0"/>
            <a:ext cx="8102600" cy="6858000"/>
          </a:xfrm>
          <a:custGeom>
            <a:avLst/>
            <a:gdLst>
              <a:gd name="T0" fmla="*/ 2963 w 22519"/>
              <a:gd name="T1" fmla="*/ 1478 h 19050"/>
              <a:gd name="T2" fmla="*/ 2372 w 22519"/>
              <a:gd name="T3" fmla="*/ 1184 h 19050"/>
              <a:gd name="T4" fmla="*/ 1412 w 22519"/>
              <a:gd name="T5" fmla="*/ 662 h 19050"/>
              <a:gd name="T6" fmla="*/ 697 w 22519"/>
              <a:gd name="T7" fmla="*/ 350 h 19050"/>
              <a:gd name="T8" fmla="*/ 13967 w 22519"/>
              <a:gd name="T9" fmla="*/ 710 h 19050"/>
              <a:gd name="T10" fmla="*/ 13211 w 22519"/>
              <a:gd name="T11" fmla="*/ 1079 h 19050"/>
              <a:gd name="T12" fmla="*/ 12139 w 22519"/>
              <a:gd name="T13" fmla="*/ 1293 h 19050"/>
              <a:gd name="T14" fmla="*/ 11288 w 22519"/>
              <a:gd name="T15" fmla="*/ 1393 h 19050"/>
              <a:gd name="T16" fmla="*/ 10402 w 22519"/>
              <a:gd name="T17" fmla="*/ 1537 h 19050"/>
              <a:gd name="T18" fmla="*/ 9564 w 22519"/>
              <a:gd name="T19" fmla="*/ 1713 h 19050"/>
              <a:gd name="T20" fmla="*/ 8788 w 22519"/>
              <a:gd name="T21" fmla="*/ 1800 h 19050"/>
              <a:gd name="T22" fmla="*/ 7716 w 22519"/>
              <a:gd name="T23" fmla="*/ 2014 h 19050"/>
              <a:gd name="T24" fmla="*/ 6866 w 22519"/>
              <a:gd name="T25" fmla="*/ 2113 h 19050"/>
              <a:gd name="T26" fmla="*/ 5980 w 22519"/>
              <a:gd name="T27" fmla="*/ 2257 h 19050"/>
              <a:gd name="T28" fmla="*/ 5142 w 22519"/>
              <a:gd name="T29" fmla="*/ 2433 h 19050"/>
              <a:gd name="T30" fmla="*/ 4118 w 22519"/>
              <a:gd name="T31" fmla="*/ 2368 h 19050"/>
              <a:gd name="T32" fmla="*/ 3604 w 22519"/>
              <a:gd name="T33" fmla="*/ 1192 h 19050"/>
              <a:gd name="T34" fmla="*/ 4247 w 22519"/>
              <a:gd name="T35" fmla="*/ 626 h 19050"/>
              <a:gd name="T36" fmla="*/ 3624 w 22519"/>
              <a:gd name="T37" fmla="*/ 1944 h 19050"/>
              <a:gd name="T38" fmla="*/ 21404 w 22519"/>
              <a:gd name="T39" fmla="*/ 16259 h 19050"/>
              <a:gd name="T40" fmla="*/ 21536 w 22519"/>
              <a:gd name="T41" fmla="*/ 15993 h 19050"/>
              <a:gd name="T42" fmla="*/ 22046 w 22519"/>
              <a:gd name="T43" fmla="*/ 15305 h 19050"/>
              <a:gd name="T44" fmla="*/ 20898 w 22519"/>
              <a:gd name="T45" fmla="*/ 16772 h 19050"/>
              <a:gd name="T46" fmla="*/ 20377 w 22519"/>
              <a:gd name="T47" fmla="*/ 17352 h 19050"/>
              <a:gd name="T48" fmla="*/ 19747 w 22519"/>
              <a:gd name="T49" fmla="*/ 17932 h 19050"/>
              <a:gd name="T50" fmla="*/ 19006 w 22519"/>
              <a:gd name="T51" fmla="*/ 18735 h 19050"/>
              <a:gd name="T52" fmla="*/ 16995 w 22519"/>
              <a:gd name="T53" fmla="*/ 17940 h 19050"/>
              <a:gd name="T54" fmla="*/ 16061 w 22519"/>
              <a:gd name="T55" fmla="*/ 18508 h 19050"/>
              <a:gd name="T56" fmla="*/ 15485 w 22519"/>
              <a:gd name="T57" fmla="*/ 18831 h 19050"/>
              <a:gd name="T58" fmla="*/ 17377 w 22519"/>
              <a:gd name="T59" fmla="*/ 18697 h 19050"/>
              <a:gd name="T60" fmla="*/ 22110 w 22519"/>
              <a:gd name="T61" fmla="*/ 16729 h 19050"/>
              <a:gd name="T62" fmla="*/ 20448 w 22519"/>
              <a:gd name="T63" fmla="*/ 16735 h 19050"/>
              <a:gd name="T64" fmla="*/ 19629 w 22519"/>
              <a:gd name="T65" fmla="*/ 16983 h 19050"/>
              <a:gd name="T66" fmla="*/ 18782 w 22519"/>
              <a:gd name="T67" fmla="*/ 17282 h 19050"/>
              <a:gd name="T68" fmla="*/ 17988 w 22519"/>
              <a:gd name="T69" fmla="*/ 17603 h 19050"/>
              <a:gd name="T70" fmla="*/ 21336 w 22519"/>
              <a:gd name="T71" fmla="*/ 3775 h 19050"/>
              <a:gd name="T72" fmla="*/ 21660 w 22519"/>
              <a:gd name="T73" fmla="*/ 5030 h 19050"/>
              <a:gd name="T74" fmla="*/ 21989 w 22519"/>
              <a:gd name="T75" fmla="*/ 5737 h 19050"/>
              <a:gd name="T76" fmla="*/ 22275 w 22519"/>
              <a:gd name="T77" fmla="*/ 6544 h 19050"/>
              <a:gd name="T78" fmla="*/ 14321 w 22519"/>
              <a:gd name="T79" fmla="*/ 923 h 19050"/>
              <a:gd name="T80" fmla="*/ 15175 w 22519"/>
              <a:gd name="T81" fmla="*/ 864 h 19050"/>
              <a:gd name="T82" fmla="*/ 16256 w 22519"/>
              <a:gd name="T83" fmla="*/ 700 h 19050"/>
              <a:gd name="T84" fmla="*/ 16912 w 22519"/>
              <a:gd name="T85" fmla="*/ 625 h 19050"/>
              <a:gd name="T86" fmla="*/ 18001 w 22519"/>
              <a:gd name="T87" fmla="*/ 539 h 19050"/>
              <a:gd name="T88" fmla="*/ 18770 w 22519"/>
              <a:gd name="T89" fmla="*/ 411 h 19050"/>
              <a:gd name="T90" fmla="*/ 19624 w 22519"/>
              <a:gd name="T91" fmla="*/ 352 h 19050"/>
              <a:gd name="T92" fmla="*/ 20705 w 22519"/>
              <a:gd name="T93" fmla="*/ 189 h 19050"/>
              <a:gd name="T94" fmla="*/ 21361 w 22519"/>
              <a:gd name="T95" fmla="*/ 114 h 19050"/>
              <a:gd name="T96" fmla="*/ 22519 w 22519"/>
              <a:gd name="T97" fmla="*/ 32 h 19050"/>
              <a:gd name="T98" fmla="*/ 21654 w 22519"/>
              <a:gd name="T99" fmla="*/ 2767 h 19050"/>
              <a:gd name="T100" fmla="*/ 21853 w 22519"/>
              <a:gd name="T101" fmla="*/ 2138 h 19050"/>
              <a:gd name="T102" fmla="*/ 22220 w 22519"/>
              <a:gd name="T103" fmla="*/ 1108 h 19050"/>
              <a:gd name="T104" fmla="*/ 22417 w 22519"/>
              <a:gd name="T105" fmla="*/ 354 h 19050"/>
              <a:gd name="T106" fmla="*/ 20294 w 22519"/>
              <a:gd name="T107" fmla="*/ 3629 h 19050"/>
              <a:gd name="T108" fmla="*/ 19515 w 22519"/>
              <a:gd name="T109" fmla="*/ 3274 h 19050"/>
              <a:gd name="T110" fmla="*/ 18682 w 22519"/>
              <a:gd name="T111" fmla="*/ 2939 h 19050"/>
              <a:gd name="T112" fmla="*/ 17873 w 22519"/>
              <a:gd name="T113" fmla="*/ 2656 h 19050"/>
              <a:gd name="T114" fmla="*/ 17165 w 22519"/>
              <a:gd name="T115" fmla="*/ 2329 h 19050"/>
              <a:gd name="T116" fmla="*/ 16137 w 22519"/>
              <a:gd name="T117" fmla="*/ 1958 h 19050"/>
              <a:gd name="T118" fmla="*/ 15357 w 22519"/>
              <a:gd name="T119" fmla="*/ 1603 h 19050"/>
              <a:gd name="T120" fmla="*/ 14524 w 22519"/>
              <a:gd name="T121" fmla="*/ 1268 h 19050"/>
              <a:gd name="T122" fmla="*/ 14313 w 22519"/>
              <a:gd name="T123" fmla="*/ 206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19" h="19050">
                <a:moveTo>
                  <a:pt x="17377" y="18034"/>
                </a:moveTo>
                <a:cubicBezTo>
                  <a:pt x="17496" y="18022"/>
                  <a:pt x="17589" y="17922"/>
                  <a:pt x="17589" y="17800"/>
                </a:cubicBezTo>
                <a:cubicBezTo>
                  <a:pt x="17589" y="17782"/>
                  <a:pt x="17587" y="17764"/>
                  <a:pt x="17583" y="17746"/>
                </a:cubicBezTo>
                <a:lnTo>
                  <a:pt x="17621" y="17733"/>
                </a:lnTo>
                <a:lnTo>
                  <a:pt x="17608" y="17696"/>
                </a:lnTo>
                <a:lnTo>
                  <a:pt x="17571" y="17709"/>
                </a:lnTo>
                <a:cubicBezTo>
                  <a:pt x="17535" y="17625"/>
                  <a:pt x="17452" y="17565"/>
                  <a:pt x="17354" y="17565"/>
                </a:cubicBezTo>
                <a:cubicBezTo>
                  <a:pt x="17224" y="17565"/>
                  <a:pt x="17119" y="17670"/>
                  <a:pt x="17119" y="17800"/>
                </a:cubicBezTo>
                <a:cubicBezTo>
                  <a:pt x="17119" y="17823"/>
                  <a:pt x="17122" y="17845"/>
                  <a:pt x="17128" y="17865"/>
                </a:cubicBezTo>
                <a:lnTo>
                  <a:pt x="17061" y="17903"/>
                </a:lnTo>
                <a:lnTo>
                  <a:pt x="17080" y="17937"/>
                </a:lnTo>
                <a:lnTo>
                  <a:pt x="17142" y="17902"/>
                </a:lnTo>
                <a:cubicBezTo>
                  <a:pt x="17178" y="17976"/>
                  <a:pt x="17252" y="18029"/>
                  <a:pt x="17338" y="18034"/>
                </a:cubicBezTo>
                <a:lnTo>
                  <a:pt x="17343" y="18114"/>
                </a:lnTo>
                <a:lnTo>
                  <a:pt x="17382" y="18112"/>
                </a:lnTo>
                <a:lnTo>
                  <a:pt x="17377" y="18034"/>
                </a:lnTo>
                <a:close/>
                <a:moveTo>
                  <a:pt x="82" y="0"/>
                </a:moveTo>
                <a:lnTo>
                  <a:pt x="1" y="0"/>
                </a:lnTo>
                <a:lnTo>
                  <a:pt x="0" y="3"/>
                </a:lnTo>
                <a:lnTo>
                  <a:pt x="106" y="55"/>
                </a:lnTo>
                <a:lnTo>
                  <a:pt x="123" y="21"/>
                </a:lnTo>
                <a:lnTo>
                  <a:pt x="82" y="0"/>
                </a:lnTo>
                <a:close/>
                <a:moveTo>
                  <a:pt x="2963" y="1478"/>
                </a:moveTo>
                <a:lnTo>
                  <a:pt x="2981" y="1443"/>
                </a:lnTo>
                <a:lnTo>
                  <a:pt x="3087" y="1496"/>
                </a:lnTo>
                <a:lnTo>
                  <a:pt x="3069" y="1531"/>
                </a:lnTo>
                <a:lnTo>
                  <a:pt x="2963" y="1478"/>
                </a:lnTo>
                <a:close/>
                <a:moveTo>
                  <a:pt x="2789" y="1391"/>
                </a:moveTo>
                <a:lnTo>
                  <a:pt x="2806" y="1356"/>
                </a:lnTo>
                <a:lnTo>
                  <a:pt x="2912" y="1409"/>
                </a:lnTo>
                <a:lnTo>
                  <a:pt x="2895" y="1444"/>
                </a:lnTo>
                <a:lnTo>
                  <a:pt x="2789" y="1391"/>
                </a:lnTo>
                <a:close/>
                <a:moveTo>
                  <a:pt x="2615" y="1304"/>
                </a:moveTo>
                <a:lnTo>
                  <a:pt x="2632" y="1269"/>
                </a:lnTo>
                <a:lnTo>
                  <a:pt x="2738" y="1322"/>
                </a:lnTo>
                <a:lnTo>
                  <a:pt x="2721" y="1357"/>
                </a:lnTo>
                <a:lnTo>
                  <a:pt x="2615" y="1304"/>
                </a:lnTo>
                <a:close/>
                <a:moveTo>
                  <a:pt x="2440" y="1217"/>
                </a:moveTo>
                <a:lnTo>
                  <a:pt x="2458" y="1183"/>
                </a:lnTo>
                <a:lnTo>
                  <a:pt x="2564" y="1236"/>
                </a:lnTo>
                <a:lnTo>
                  <a:pt x="2546" y="1270"/>
                </a:lnTo>
                <a:lnTo>
                  <a:pt x="2440" y="1217"/>
                </a:lnTo>
                <a:close/>
                <a:moveTo>
                  <a:pt x="2266" y="1131"/>
                </a:moveTo>
                <a:lnTo>
                  <a:pt x="2283" y="1096"/>
                </a:lnTo>
                <a:lnTo>
                  <a:pt x="2389" y="1149"/>
                </a:lnTo>
                <a:lnTo>
                  <a:pt x="2372" y="1184"/>
                </a:lnTo>
                <a:lnTo>
                  <a:pt x="2266" y="1131"/>
                </a:lnTo>
                <a:close/>
                <a:moveTo>
                  <a:pt x="2092" y="1044"/>
                </a:moveTo>
                <a:lnTo>
                  <a:pt x="2109" y="1009"/>
                </a:lnTo>
                <a:lnTo>
                  <a:pt x="2215" y="1062"/>
                </a:lnTo>
                <a:lnTo>
                  <a:pt x="2198" y="1097"/>
                </a:lnTo>
                <a:lnTo>
                  <a:pt x="2092" y="1044"/>
                </a:lnTo>
                <a:close/>
                <a:moveTo>
                  <a:pt x="1917" y="957"/>
                </a:moveTo>
                <a:lnTo>
                  <a:pt x="1935" y="922"/>
                </a:lnTo>
                <a:lnTo>
                  <a:pt x="2041" y="975"/>
                </a:lnTo>
                <a:lnTo>
                  <a:pt x="2024" y="1010"/>
                </a:lnTo>
                <a:lnTo>
                  <a:pt x="1917" y="957"/>
                </a:lnTo>
                <a:close/>
                <a:moveTo>
                  <a:pt x="1743" y="870"/>
                </a:moveTo>
                <a:lnTo>
                  <a:pt x="1760" y="836"/>
                </a:lnTo>
                <a:lnTo>
                  <a:pt x="1867" y="888"/>
                </a:lnTo>
                <a:lnTo>
                  <a:pt x="1849" y="923"/>
                </a:lnTo>
                <a:lnTo>
                  <a:pt x="1743" y="870"/>
                </a:lnTo>
                <a:close/>
                <a:moveTo>
                  <a:pt x="1569" y="784"/>
                </a:moveTo>
                <a:lnTo>
                  <a:pt x="1586" y="749"/>
                </a:lnTo>
                <a:lnTo>
                  <a:pt x="1692" y="802"/>
                </a:lnTo>
                <a:lnTo>
                  <a:pt x="1675" y="836"/>
                </a:lnTo>
                <a:lnTo>
                  <a:pt x="1569" y="784"/>
                </a:lnTo>
                <a:close/>
                <a:moveTo>
                  <a:pt x="1395" y="697"/>
                </a:moveTo>
                <a:lnTo>
                  <a:pt x="1412" y="662"/>
                </a:lnTo>
                <a:lnTo>
                  <a:pt x="1518" y="715"/>
                </a:lnTo>
                <a:lnTo>
                  <a:pt x="1501" y="750"/>
                </a:lnTo>
                <a:lnTo>
                  <a:pt x="1395" y="697"/>
                </a:lnTo>
                <a:close/>
                <a:moveTo>
                  <a:pt x="1220" y="610"/>
                </a:moveTo>
                <a:lnTo>
                  <a:pt x="1238" y="575"/>
                </a:lnTo>
                <a:lnTo>
                  <a:pt x="1344" y="628"/>
                </a:lnTo>
                <a:lnTo>
                  <a:pt x="1326" y="663"/>
                </a:lnTo>
                <a:lnTo>
                  <a:pt x="1220" y="610"/>
                </a:lnTo>
                <a:close/>
                <a:moveTo>
                  <a:pt x="1046" y="523"/>
                </a:moveTo>
                <a:lnTo>
                  <a:pt x="1063" y="489"/>
                </a:lnTo>
                <a:lnTo>
                  <a:pt x="1169" y="541"/>
                </a:lnTo>
                <a:lnTo>
                  <a:pt x="1152" y="576"/>
                </a:lnTo>
                <a:lnTo>
                  <a:pt x="1046" y="523"/>
                </a:lnTo>
                <a:close/>
                <a:moveTo>
                  <a:pt x="872" y="437"/>
                </a:moveTo>
                <a:lnTo>
                  <a:pt x="889" y="402"/>
                </a:lnTo>
                <a:lnTo>
                  <a:pt x="995" y="455"/>
                </a:lnTo>
                <a:lnTo>
                  <a:pt x="978" y="489"/>
                </a:lnTo>
                <a:lnTo>
                  <a:pt x="872" y="437"/>
                </a:lnTo>
                <a:close/>
                <a:moveTo>
                  <a:pt x="697" y="350"/>
                </a:moveTo>
                <a:lnTo>
                  <a:pt x="715" y="315"/>
                </a:lnTo>
                <a:lnTo>
                  <a:pt x="821" y="368"/>
                </a:lnTo>
                <a:lnTo>
                  <a:pt x="803" y="403"/>
                </a:lnTo>
                <a:lnTo>
                  <a:pt x="697" y="350"/>
                </a:lnTo>
                <a:close/>
                <a:moveTo>
                  <a:pt x="523" y="263"/>
                </a:moveTo>
                <a:lnTo>
                  <a:pt x="540" y="228"/>
                </a:lnTo>
                <a:lnTo>
                  <a:pt x="646" y="281"/>
                </a:lnTo>
                <a:lnTo>
                  <a:pt x="629" y="316"/>
                </a:lnTo>
                <a:lnTo>
                  <a:pt x="523" y="263"/>
                </a:lnTo>
                <a:close/>
                <a:moveTo>
                  <a:pt x="349" y="176"/>
                </a:moveTo>
                <a:lnTo>
                  <a:pt x="366" y="141"/>
                </a:lnTo>
                <a:lnTo>
                  <a:pt x="472" y="194"/>
                </a:lnTo>
                <a:lnTo>
                  <a:pt x="455" y="229"/>
                </a:lnTo>
                <a:lnTo>
                  <a:pt x="349" y="176"/>
                </a:lnTo>
                <a:close/>
                <a:moveTo>
                  <a:pt x="174" y="89"/>
                </a:moveTo>
                <a:lnTo>
                  <a:pt x="192" y="55"/>
                </a:lnTo>
                <a:lnTo>
                  <a:pt x="298" y="107"/>
                </a:lnTo>
                <a:lnTo>
                  <a:pt x="280" y="142"/>
                </a:lnTo>
                <a:lnTo>
                  <a:pt x="174" y="89"/>
                </a:lnTo>
                <a:close/>
                <a:moveTo>
                  <a:pt x="13598" y="1056"/>
                </a:moveTo>
                <a:lnTo>
                  <a:pt x="13485" y="1074"/>
                </a:lnTo>
                <a:lnTo>
                  <a:pt x="13478" y="1036"/>
                </a:lnTo>
                <a:lnTo>
                  <a:pt x="13594" y="1017"/>
                </a:lnTo>
                <a:lnTo>
                  <a:pt x="13594" y="1015"/>
                </a:lnTo>
                <a:cubicBezTo>
                  <a:pt x="13594" y="885"/>
                  <a:pt x="13699" y="780"/>
                  <a:pt x="13829" y="780"/>
                </a:cubicBezTo>
                <a:cubicBezTo>
                  <a:pt x="13860" y="780"/>
                  <a:pt x="13889" y="786"/>
                  <a:pt x="13915" y="796"/>
                </a:cubicBezTo>
                <a:lnTo>
                  <a:pt x="13967" y="710"/>
                </a:lnTo>
                <a:lnTo>
                  <a:pt x="14001" y="730"/>
                </a:lnTo>
                <a:lnTo>
                  <a:pt x="13950" y="814"/>
                </a:lnTo>
                <a:cubicBezTo>
                  <a:pt x="14001" y="845"/>
                  <a:pt x="14040" y="894"/>
                  <a:pt x="14056" y="953"/>
                </a:cubicBezTo>
                <a:lnTo>
                  <a:pt x="14128" y="945"/>
                </a:lnTo>
                <a:lnTo>
                  <a:pt x="14132" y="984"/>
                </a:lnTo>
                <a:lnTo>
                  <a:pt x="14063" y="992"/>
                </a:lnTo>
                <a:cubicBezTo>
                  <a:pt x="14064" y="999"/>
                  <a:pt x="14064" y="1007"/>
                  <a:pt x="14064" y="1015"/>
                </a:cubicBezTo>
                <a:cubicBezTo>
                  <a:pt x="14064" y="1037"/>
                  <a:pt x="14061" y="1059"/>
                  <a:pt x="14055" y="1080"/>
                </a:cubicBezTo>
                <a:lnTo>
                  <a:pt x="14092" y="1095"/>
                </a:lnTo>
                <a:lnTo>
                  <a:pt x="14078" y="1131"/>
                </a:lnTo>
                <a:lnTo>
                  <a:pt x="14041" y="1116"/>
                </a:lnTo>
                <a:cubicBezTo>
                  <a:pt x="14003" y="1195"/>
                  <a:pt x="13923" y="1250"/>
                  <a:pt x="13829" y="1250"/>
                </a:cubicBezTo>
                <a:cubicBezTo>
                  <a:pt x="13713" y="1250"/>
                  <a:pt x="13617" y="1166"/>
                  <a:pt x="13598" y="1056"/>
                </a:cubicBezTo>
                <a:close/>
                <a:moveTo>
                  <a:pt x="13403" y="1048"/>
                </a:moveTo>
                <a:lnTo>
                  <a:pt x="13409" y="1086"/>
                </a:lnTo>
                <a:lnTo>
                  <a:pt x="13292" y="1105"/>
                </a:lnTo>
                <a:lnTo>
                  <a:pt x="13286" y="1067"/>
                </a:lnTo>
                <a:lnTo>
                  <a:pt x="13403" y="1048"/>
                </a:lnTo>
                <a:close/>
                <a:moveTo>
                  <a:pt x="13211" y="1079"/>
                </a:moveTo>
                <a:lnTo>
                  <a:pt x="13217" y="1118"/>
                </a:lnTo>
                <a:lnTo>
                  <a:pt x="13100" y="1137"/>
                </a:lnTo>
                <a:lnTo>
                  <a:pt x="13094" y="1099"/>
                </a:lnTo>
                <a:lnTo>
                  <a:pt x="13211" y="1079"/>
                </a:lnTo>
                <a:close/>
                <a:moveTo>
                  <a:pt x="13019" y="1111"/>
                </a:moveTo>
                <a:lnTo>
                  <a:pt x="13025" y="1149"/>
                </a:lnTo>
                <a:lnTo>
                  <a:pt x="12908" y="1168"/>
                </a:lnTo>
                <a:lnTo>
                  <a:pt x="12902" y="1130"/>
                </a:lnTo>
                <a:lnTo>
                  <a:pt x="13019" y="1111"/>
                </a:lnTo>
                <a:close/>
                <a:moveTo>
                  <a:pt x="12826" y="1142"/>
                </a:moveTo>
                <a:lnTo>
                  <a:pt x="12833" y="1180"/>
                </a:lnTo>
                <a:lnTo>
                  <a:pt x="12716" y="1199"/>
                </a:lnTo>
                <a:lnTo>
                  <a:pt x="12709" y="1161"/>
                </a:lnTo>
                <a:lnTo>
                  <a:pt x="12826" y="1142"/>
                </a:lnTo>
                <a:close/>
                <a:moveTo>
                  <a:pt x="12634" y="1173"/>
                </a:moveTo>
                <a:lnTo>
                  <a:pt x="12640" y="1212"/>
                </a:lnTo>
                <a:lnTo>
                  <a:pt x="12523" y="1231"/>
                </a:lnTo>
                <a:lnTo>
                  <a:pt x="12517" y="1193"/>
                </a:lnTo>
                <a:lnTo>
                  <a:pt x="12634" y="1173"/>
                </a:lnTo>
                <a:close/>
                <a:moveTo>
                  <a:pt x="12442" y="1205"/>
                </a:moveTo>
                <a:lnTo>
                  <a:pt x="12448" y="1243"/>
                </a:lnTo>
                <a:lnTo>
                  <a:pt x="12331" y="1262"/>
                </a:lnTo>
                <a:lnTo>
                  <a:pt x="12325" y="1224"/>
                </a:lnTo>
                <a:lnTo>
                  <a:pt x="12442" y="1205"/>
                </a:lnTo>
                <a:close/>
                <a:moveTo>
                  <a:pt x="12250" y="1236"/>
                </a:moveTo>
                <a:lnTo>
                  <a:pt x="12256" y="1274"/>
                </a:lnTo>
                <a:lnTo>
                  <a:pt x="12139" y="1293"/>
                </a:lnTo>
                <a:lnTo>
                  <a:pt x="12132" y="1255"/>
                </a:lnTo>
                <a:lnTo>
                  <a:pt x="12250" y="1236"/>
                </a:lnTo>
                <a:close/>
                <a:moveTo>
                  <a:pt x="12057" y="1267"/>
                </a:moveTo>
                <a:lnTo>
                  <a:pt x="12063" y="1306"/>
                </a:lnTo>
                <a:lnTo>
                  <a:pt x="11946" y="1325"/>
                </a:lnTo>
                <a:lnTo>
                  <a:pt x="11940" y="1287"/>
                </a:lnTo>
                <a:lnTo>
                  <a:pt x="12057" y="1267"/>
                </a:lnTo>
                <a:close/>
                <a:moveTo>
                  <a:pt x="11865" y="1299"/>
                </a:moveTo>
                <a:lnTo>
                  <a:pt x="11871" y="1337"/>
                </a:lnTo>
                <a:lnTo>
                  <a:pt x="11754" y="1356"/>
                </a:lnTo>
                <a:lnTo>
                  <a:pt x="11748" y="1318"/>
                </a:lnTo>
                <a:lnTo>
                  <a:pt x="11865" y="1299"/>
                </a:lnTo>
                <a:close/>
                <a:moveTo>
                  <a:pt x="11673" y="1330"/>
                </a:moveTo>
                <a:lnTo>
                  <a:pt x="11679" y="1368"/>
                </a:lnTo>
                <a:lnTo>
                  <a:pt x="11562" y="1387"/>
                </a:lnTo>
                <a:lnTo>
                  <a:pt x="11556" y="1349"/>
                </a:lnTo>
                <a:lnTo>
                  <a:pt x="11673" y="1330"/>
                </a:lnTo>
                <a:close/>
                <a:moveTo>
                  <a:pt x="11480" y="1361"/>
                </a:moveTo>
                <a:lnTo>
                  <a:pt x="11487" y="1400"/>
                </a:lnTo>
                <a:lnTo>
                  <a:pt x="11370" y="1419"/>
                </a:lnTo>
                <a:lnTo>
                  <a:pt x="11363" y="1380"/>
                </a:lnTo>
                <a:lnTo>
                  <a:pt x="11480" y="1361"/>
                </a:lnTo>
                <a:close/>
                <a:moveTo>
                  <a:pt x="11288" y="1393"/>
                </a:moveTo>
                <a:lnTo>
                  <a:pt x="11294" y="1431"/>
                </a:lnTo>
                <a:lnTo>
                  <a:pt x="11177" y="1450"/>
                </a:lnTo>
                <a:lnTo>
                  <a:pt x="11171" y="1412"/>
                </a:lnTo>
                <a:lnTo>
                  <a:pt x="11288" y="1393"/>
                </a:lnTo>
                <a:close/>
                <a:moveTo>
                  <a:pt x="11096" y="1424"/>
                </a:moveTo>
                <a:lnTo>
                  <a:pt x="11102" y="1462"/>
                </a:lnTo>
                <a:lnTo>
                  <a:pt x="10985" y="1481"/>
                </a:lnTo>
                <a:lnTo>
                  <a:pt x="10979" y="1443"/>
                </a:lnTo>
                <a:lnTo>
                  <a:pt x="11096" y="1424"/>
                </a:lnTo>
                <a:close/>
                <a:moveTo>
                  <a:pt x="10904" y="1455"/>
                </a:moveTo>
                <a:lnTo>
                  <a:pt x="10910" y="1494"/>
                </a:lnTo>
                <a:lnTo>
                  <a:pt x="10793" y="1513"/>
                </a:lnTo>
                <a:lnTo>
                  <a:pt x="10787" y="1474"/>
                </a:lnTo>
                <a:lnTo>
                  <a:pt x="10904" y="1455"/>
                </a:lnTo>
                <a:close/>
                <a:moveTo>
                  <a:pt x="10711" y="1487"/>
                </a:moveTo>
                <a:lnTo>
                  <a:pt x="10718" y="1525"/>
                </a:lnTo>
                <a:lnTo>
                  <a:pt x="10600" y="1544"/>
                </a:lnTo>
                <a:lnTo>
                  <a:pt x="10594" y="1506"/>
                </a:lnTo>
                <a:lnTo>
                  <a:pt x="10711" y="1487"/>
                </a:lnTo>
                <a:close/>
                <a:moveTo>
                  <a:pt x="10519" y="1518"/>
                </a:moveTo>
                <a:lnTo>
                  <a:pt x="10525" y="1556"/>
                </a:lnTo>
                <a:lnTo>
                  <a:pt x="10408" y="1575"/>
                </a:lnTo>
                <a:lnTo>
                  <a:pt x="10402" y="1537"/>
                </a:lnTo>
                <a:lnTo>
                  <a:pt x="10519" y="1518"/>
                </a:lnTo>
                <a:close/>
                <a:moveTo>
                  <a:pt x="10327" y="1549"/>
                </a:moveTo>
                <a:lnTo>
                  <a:pt x="10333" y="1588"/>
                </a:lnTo>
                <a:lnTo>
                  <a:pt x="10216" y="1607"/>
                </a:lnTo>
                <a:lnTo>
                  <a:pt x="10210" y="1568"/>
                </a:lnTo>
                <a:lnTo>
                  <a:pt x="10327" y="1549"/>
                </a:lnTo>
                <a:close/>
                <a:moveTo>
                  <a:pt x="10134" y="1581"/>
                </a:moveTo>
                <a:lnTo>
                  <a:pt x="10141" y="1619"/>
                </a:lnTo>
                <a:lnTo>
                  <a:pt x="10024" y="1638"/>
                </a:lnTo>
                <a:lnTo>
                  <a:pt x="10017" y="1600"/>
                </a:lnTo>
                <a:lnTo>
                  <a:pt x="10134" y="1581"/>
                </a:lnTo>
                <a:close/>
                <a:moveTo>
                  <a:pt x="9942" y="1612"/>
                </a:moveTo>
                <a:lnTo>
                  <a:pt x="9948" y="1650"/>
                </a:lnTo>
                <a:lnTo>
                  <a:pt x="9831" y="1669"/>
                </a:lnTo>
                <a:lnTo>
                  <a:pt x="9825" y="1631"/>
                </a:lnTo>
                <a:lnTo>
                  <a:pt x="9942" y="1612"/>
                </a:lnTo>
                <a:close/>
                <a:moveTo>
                  <a:pt x="9750" y="1643"/>
                </a:moveTo>
                <a:lnTo>
                  <a:pt x="9756" y="1682"/>
                </a:lnTo>
                <a:lnTo>
                  <a:pt x="9639" y="1701"/>
                </a:lnTo>
                <a:lnTo>
                  <a:pt x="9633" y="1662"/>
                </a:lnTo>
                <a:lnTo>
                  <a:pt x="9750" y="1643"/>
                </a:lnTo>
                <a:close/>
                <a:moveTo>
                  <a:pt x="9558" y="1675"/>
                </a:moveTo>
                <a:lnTo>
                  <a:pt x="9564" y="1713"/>
                </a:lnTo>
                <a:lnTo>
                  <a:pt x="9447" y="1732"/>
                </a:lnTo>
                <a:lnTo>
                  <a:pt x="9441" y="1694"/>
                </a:lnTo>
                <a:lnTo>
                  <a:pt x="9558" y="1675"/>
                </a:lnTo>
                <a:close/>
                <a:moveTo>
                  <a:pt x="9365" y="1706"/>
                </a:moveTo>
                <a:lnTo>
                  <a:pt x="9372" y="1744"/>
                </a:lnTo>
                <a:lnTo>
                  <a:pt x="9255" y="1763"/>
                </a:lnTo>
                <a:lnTo>
                  <a:pt x="9248" y="1725"/>
                </a:lnTo>
                <a:lnTo>
                  <a:pt x="9365" y="1706"/>
                </a:lnTo>
                <a:close/>
                <a:moveTo>
                  <a:pt x="9173" y="1737"/>
                </a:moveTo>
                <a:lnTo>
                  <a:pt x="9179" y="1776"/>
                </a:lnTo>
                <a:lnTo>
                  <a:pt x="9062" y="1795"/>
                </a:lnTo>
                <a:lnTo>
                  <a:pt x="9056" y="1756"/>
                </a:lnTo>
                <a:lnTo>
                  <a:pt x="9173" y="1737"/>
                </a:lnTo>
                <a:close/>
                <a:moveTo>
                  <a:pt x="8981" y="1769"/>
                </a:moveTo>
                <a:lnTo>
                  <a:pt x="8987" y="1807"/>
                </a:lnTo>
                <a:lnTo>
                  <a:pt x="8870" y="1826"/>
                </a:lnTo>
                <a:lnTo>
                  <a:pt x="8864" y="1788"/>
                </a:lnTo>
                <a:lnTo>
                  <a:pt x="8981" y="1769"/>
                </a:lnTo>
                <a:close/>
                <a:moveTo>
                  <a:pt x="8788" y="1800"/>
                </a:moveTo>
                <a:lnTo>
                  <a:pt x="8795" y="1838"/>
                </a:lnTo>
                <a:lnTo>
                  <a:pt x="8678" y="1857"/>
                </a:lnTo>
                <a:lnTo>
                  <a:pt x="8671" y="1819"/>
                </a:lnTo>
                <a:lnTo>
                  <a:pt x="8788" y="1800"/>
                </a:lnTo>
                <a:close/>
                <a:moveTo>
                  <a:pt x="8596" y="1831"/>
                </a:moveTo>
                <a:lnTo>
                  <a:pt x="8602" y="1870"/>
                </a:lnTo>
                <a:lnTo>
                  <a:pt x="8485" y="1889"/>
                </a:lnTo>
                <a:lnTo>
                  <a:pt x="8479" y="1850"/>
                </a:lnTo>
                <a:lnTo>
                  <a:pt x="8596" y="1831"/>
                </a:lnTo>
                <a:close/>
                <a:moveTo>
                  <a:pt x="8404" y="1863"/>
                </a:moveTo>
                <a:lnTo>
                  <a:pt x="8410" y="1901"/>
                </a:lnTo>
                <a:lnTo>
                  <a:pt x="8293" y="1920"/>
                </a:lnTo>
                <a:lnTo>
                  <a:pt x="8287" y="1882"/>
                </a:lnTo>
                <a:lnTo>
                  <a:pt x="8404" y="1863"/>
                </a:lnTo>
                <a:close/>
                <a:moveTo>
                  <a:pt x="8212" y="1894"/>
                </a:moveTo>
                <a:lnTo>
                  <a:pt x="8218" y="1932"/>
                </a:lnTo>
                <a:lnTo>
                  <a:pt x="8101" y="1951"/>
                </a:lnTo>
                <a:lnTo>
                  <a:pt x="8095" y="1913"/>
                </a:lnTo>
                <a:lnTo>
                  <a:pt x="8212" y="1894"/>
                </a:lnTo>
                <a:close/>
                <a:moveTo>
                  <a:pt x="8019" y="1925"/>
                </a:moveTo>
                <a:lnTo>
                  <a:pt x="8026" y="1964"/>
                </a:lnTo>
                <a:lnTo>
                  <a:pt x="7909" y="1983"/>
                </a:lnTo>
                <a:lnTo>
                  <a:pt x="7902" y="1944"/>
                </a:lnTo>
                <a:lnTo>
                  <a:pt x="8019" y="1925"/>
                </a:lnTo>
                <a:close/>
                <a:moveTo>
                  <a:pt x="7827" y="1957"/>
                </a:moveTo>
                <a:lnTo>
                  <a:pt x="7833" y="1995"/>
                </a:lnTo>
                <a:lnTo>
                  <a:pt x="7716" y="2014"/>
                </a:lnTo>
                <a:lnTo>
                  <a:pt x="7710" y="1976"/>
                </a:lnTo>
                <a:lnTo>
                  <a:pt x="7827" y="1957"/>
                </a:lnTo>
                <a:close/>
                <a:moveTo>
                  <a:pt x="7635" y="1988"/>
                </a:moveTo>
                <a:lnTo>
                  <a:pt x="7641" y="2026"/>
                </a:lnTo>
                <a:lnTo>
                  <a:pt x="7524" y="2045"/>
                </a:lnTo>
                <a:lnTo>
                  <a:pt x="7518" y="2007"/>
                </a:lnTo>
                <a:lnTo>
                  <a:pt x="7635" y="1988"/>
                </a:lnTo>
                <a:close/>
                <a:moveTo>
                  <a:pt x="7443" y="2019"/>
                </a:moveTo>
                <a:lnTo>
                  <a:pt x="7449" y="2057"/>
                </a:lnTo>
                <a:lnTo>
                  <a:pt x="7332" y="2077"/>
                </a:lnTo>
                <a:lnTo>
                  <a:pt x="7325" y="2038"/>
                </a:lnTo>
                <a:lnTo>
                  <a:pt x="7443" y="2019"/>
                </a:lnTo>
                <a:close/>
                <a:moveTo>
                  <a:pt x="7250" y="2050"/>
                </a:moveTo>
                <a:lnTo>
                  <a:pt x="7256" y="2089"/>
                </a:lnTo>
                <a:lnTo>
                  <a:pt x="7139" y="2108"/>
                </a:lnTo>
                <a:lnTo>
                  <a:pt x="7133" y="2070"/>
                </a:lnTo>
                <a:lnTo>
                  <a:pt x="7250" y="2050"/>
                </a:lnTo>
                <a:close/>
                <a:moveTo>
                  <a:pt x="7058" y="2082"/>
                </a:moveTo>
                <a:lnTo>
                  <a:pt x="7064" y="2120"/>
                </a:lnTo>
                <a:lnTo>
                  <a:pt x="6947" y="2139"/>
                </a:lnTo>
                <a:lnTo>
                  <a:pt x="6941" y="2101"/>
                </a:lnTo>
                <a:lnTo>
                  <a:pt x="7058" y="2082"/>
                </a:lnTo>
                <a:close/>
                <a:moveTo>
                  <a:pt x="6866" y="2113"/>
                </a:moveTo>
                <a:lnTo>
                  <a:pt x="6872" y="2151"/>
                </a:lnTo>
                <a:lnTo>
                  <a:pt x="6755" y="2170"/>
                </a:lnTo>
                <a:lnTo>
                  <a:pt x="6749" y="2132"/>
                </a:lnTo>
                <a:lnTo>
                  <a:pt x="6866" y="2113"/>
                </a:lnTo>
                <a:close/>
                <a:moveTo>
                  <a:pt x="6673" y="2144"/>
                </a:moveTo>
                <a:lnTo>
                  <a:pt x="6680" y="2183"/>
                </a:lnTo>
                <a:lnTo>
                  <a:pt x="6563" y="2202"/>
                </a:lnTo>
                <a:lnTo>
                  <a:pt x="6556" y="2163"/>
                </a:lnTo>
                <a:lnTo>
                  <a:pt x="6673" y="2144"/>
                </a:lnTo>
                <a:close/>
                <a:moveTo>
                  <a:pt x="6481" y="2176"/>
                </a:moveTo>
                <a:lnTo>
                  <a:pt x="6487" y="2214"/>
                </a:lnTo>
                <a:lnTo>
                  <a:pt x="6370" y="2233"/>
                </a:lnTo>
                <a:lnTo>
                  <a:pt x="6364" y="2195"/>
                </a:lnTo>
                <a:lnTo>
                  <a:pt x="6481" y="2176"/>
                </a:lnTo>
                <a:close/>
                <a:moveTo>
                  <a:pt x="6289" y="2207"/>
                </a:moveTo>
                <a:lnTo>
                  <a:pt x="6295" y="2245"/>
                </a:lnTo>
                <a:lnTo>
                  <a:pt x="6178" y="2264"/>
                </a:lnTo>
                <a:lnTo>
                  <a:pt x="6172" y="2226"/>
                </a:lnTo>
                <a:lnTo>
                  <a:pt x="6289" y="2207"/>
                </a:lnTo>
                <a:close/>
                <a:moveTo>
                  <a:pt x="6097" y="2238"/>
                </a:moveTo>
                <a:lnTo>
                  <a:pt x="6103" y="2277"/>
                </a:lnTo>
                <a:lnTo>
                  <a:pt x="5986" y="2296"/>
                </a:lnTo>
                <a:lnTo>
                  <a:pt x="5980" y="2257"/>
                </a:lnTo>
                <a:lnTo>
                  <a:pt x="6097" y="2238"/>
                </a:lnTo>
                <a:close/>
                <a:moveTo>
                  <a:pt x="5904" y="2270"/>
                </a:moveTo>
                <a:lnTo>
                  <a:pt x="5911" y="2308"/>
                </a:lnTo>
                <a:lnTo>
                  <a:pt x="5794" y="2327"/>
                </a:lnTo>
                <a:lnTo>
                  <a:pt x="5787" y="2289"/>
                </a:lnTo>
                <a:lnTo>
                  <a:pt x="5904" y="2270"/>
                </a:lnTo>
                <a:close/>
                <a:moveTo>
                  <a:pt x="5712" y="2301"/>
                </a:moveTo>
                <a:lnTo>
                  <a:pt x="5718" y="2339"/>
                </a:lnTo>
                <a:lnTo>
                  <a:pt x="5601" y="2358"/>
                </a:lnTo>
                <a:lnTo>
                  <a:pt x="5595" y="2320"/>
                </a:lnTo>
                <a:lnTo>
                  <a:pt x="5712" y="2301"/>
                </a:lnTo>
                <a:close/>
                <a:moveTo>
                  <a:pt x="5520" y="2332"/>
                </a:moveTo>
                <a:lnTo>
                  <a:pt x="5526" y="2371"/>
                </a:lnTo>
                <a:lnTo>
                  <a:pt x="5409" y="2390"/>
                </a:lnTo>
                <a:lnTo>
                  <a:pt x="5403" y="2351"/>
                </a:lnTo>
                <a:lnTo>
                  <a:pt x="5520" y="2332"/>
                </a:lnTo>
                <a:close/>
                <a:moveTo>
                  <a:pt x="5328" y="2364"/>
                </a:moveTo>
                <a:lnTo>
                  <a:pt x="5334" y="2402"/>
                </a:lnTo>
                <a:lnTo>
                  <a:pt x="5217" y="2421"/>
                </a:lnTo>
                <a:lnTo>
                  <a:pt x="5211" y="2383"/>
                </a:lnTo>
                <a:lnTo>
                  <a:pt x="5328" y="2364"/>
                </a:lnTo>
                <a:close/>
                <a:moveTo>
                  <a:pt x="5135" y="2395"/>
                </a:moveTo>
                <a:lnTo>
                  <a:pt x="5142" y="2433"/>
                </a:lnTo>
                <a:lnTo>
                  <a:pt x="5024" y="2452"/>
                </a:lnTo>
                <a:lnTo>
                  <a:pt x="5018" y="2414"/>
                </a:lnTo>
                <a:lnTo>
                  <a:pt x="5135" y="2395"/>
                </a:lnTo>
                <a:close/>
                <a:moveTo>
                  <a:pt x="4943" y="2426"/>
                </a:moveTo>
                <a:lnTo>
                  <a:pt x="4949" y="2465"/>
                </a:lnTo>
                <a:lnTo>
                  <a:pt x="4832" y="2484"/>
                </a:lnTo>
                <a:lnTo>
                  <a:pt x="4826" y="2445"/>
                </a:lnTo>
                <a:lnTo>
                  <a:pt x="4943" y="2426"/>
                </a:lnTo>
                <a:close/>
                <a:moveTo>
                  <a:pt x="4751" y="2458"/>
                </a:moveTo>
                <a:lnTo>
                  <a:pt x="4757" y="2496"/>
                </a:lnTo>
                <a:lnTo>
                  <a:pt x="4640" y="2515"/>
                </a:lnTo>
                <a:lnTo>
                  <a:pt x="4634" y="2477"/>
                </a:lnTo>
                <a:lnTo>
                  <a:pt x="4751" y="2458"/>
                </a:lnTo>
                <a:close/>
                <a:moveTo>
                  <a:pt x="4558" y="2489"/>
                </a:moveTo>
                <a:lnTo>
                  <a:pt x="4565" y="2527"/>
                </a:lnTo>
                <a:lnTo>
                  <a:pt x="4488" y="2540"/>
                </a:lnTo>
                <a:cubicBezTo>
                  <a:pt x="4489" y="2546"/>
                  <a:pt x="4489" y="2553"/>
                  <a:pt x="4489" y="2560"/>
                </a:cubicBezTo>
                <a:cubicBezTo>
                  <a:pt x="4489" y="2690"/>
                  <a:pt x="4384" y="2795"/>
                  <a:pt x="4254" y="2795"/>
                </a:cubicBezTo>
                <a:cubicBezTo>
                  <a:pt x="4124" y="2795"/>
                  <a:pt x="4019" y="2690"/>
                  <a:pt x="4019" y="2560"/>
                </a:cubicBezTo>
                <a:cubicBezTo>
                  <a:pt x="4019" y="2495"/>
                  <a:pt x="4045" y="2436"/>
                  <a:pt x="4088" y="2393"/>
                </a:cubicBezTo>
                <a:lnTo>
                  <a:pt x="4026" y="2333"/>
                </a:lnTo>
                <a:lnTo>
                  <a:pt x="4053" y="2305"/>
                </a:lnTo>
                <a:lnTo>
                  <a:pt x="4118" y="2368"/>
                </a:lnTo>
                <a:cubicBezTo>
                  <a:pt x="4156" y="2341"/>
                  <a:pt x="4203" y="2325"/>
                  <a:pt x="4254" y="2325"/>
                </a:cubicBezTo>
                <a:cubicBezTo>
                  <a:pt x="4364" y="2325"/>
                  <a:pt x="4456" y="2400"/>
                  <a:pt x="4482" y="2501"/>
                </a:cubicBezTo>
                <a:lnTo>
                  <a:pt x="4558" y="2489"/>
                </a:lnTo>
                <a:close/>
                <a:moveTo>
                  <a:pt x="4890" y="0"/>
                </a:moveTo>
                <a:lnTo>
                  <a:pt x="4840" y="0"/>
                </a:lnTo>
                <a:lnTo>
                  <a:pt x="4781" y="58"/>
                </a:lnTo>
                <a:lnTo>
                  <a:pt x="4808" y="86"/>
                </a:lnTo>
                <a:lnTo>
                  <a:pt x="4893" y="3"/>
                </a:lnTo>
                <a:lnTo>
                  <a:pt x="4890" y="0"/>
                </a:lnTo>
                <a:close/>
                <a:moveTo>
                  <a:pt x="3464" y="1327"/>
                </a:moveTo>
                <a:lnTo>
                  <a:pt x="3491" y="1355"/>
                </a:lnTo>
                <a:lnTo>
                  <a:pt x="3431" y="1413"/>
                </a:lnTo>
                <a:cubicBezTo>
                  <a:pt x="3496" y="1454"/>
                  <a:pt x="3540" y="1528"/>
                  <a:pt x="3540" y="1611"/>
                </a:cubicBezTo>
                <a:cubicBezTo>
                  <a:pt x="3540" y="1740"/>
                  <a:pt x="3434" y="1846"/>
                  <a:pt x="3305" y="1846"/>
                </a:cubicBezTo>
                <a:cubicBezTo>
                  <a:pt x="3175" y="1846"/>
                  <a:pt x="3070" y="1740"/>
                  <a:pt x="3070" y="1611"/>
                </a:cubicBezTo>
                <a:cubicBezTo>
                  <a:pt x="3070" y="1481"/>
                  <a:pt x="3175" y="1376"/>
                  <a:pt x="3305" y="1376"/>
                </a:cubicBezTo>
                <a:cubicBezTo>
                  <a:pt x="3337" y="1376"/>
                  <a:pt x="3367" y="1382"/>
                  <a:pt x="3395" y="1394"/>
                </a:cubicBezTo>
                <a:lnTo>
                  <a:pt x="3464" y="1327"/>
                </a:lnTo>
                <a:close/>
                <a:moveTo>
                  <a:pt x="3604" y="1192"/>
                </a:moveTo>
                <a:lnTo>
                  <a:pt x="3631" y="1220"/>
                </a:lnTo>
                <a:lnTo>
                  <a:pt x="3546" y="1302"/>
                </a:lnTo>
                <a:lnTo>
                  <a:pt x="3519" y="1274"/>
                </a:lnTo>
                <a:lnTo>
                  <a:pt x="3604" y="1192"/>
                </a:lnTo>
                <a:close/>
                <a:moveTo>
                  <a:pt x="3745" y="1057"/>
                </a:moveTo>
                <a:lnTo>
                  <a:pt x="3772" y="1085"/>
                </a:lnTo>
                <a:lnTo>
                  <a:pt x="3686" y="1167"/>
                </a:lnTo>
                <a:lnTo>
                  <a:pt x="3659" y="1139"/>
                </a:lnTo>
                <a:lnTo>
                  <a:pt x="3745" y="1057"/>
                </a:lnTo>
                <a:close/>
                <a:moveTo>
                  <a:pt x="3885" y="921"/>
                </a:moveTo>
                <a:lnTo>
                  <a:pt x="3912" y="949"/>
                </a:lnTo>
                <a:lnTo>
                  <a:pt x="3826" y="1032"/>
                </a:lnTo>
                <a:lnTo>
                  <a:pt x="3799" y="1004"/>
                </a:lnTo>
                <a:lnTo>
                  <a:pt x="3885" y="921"/>
                </a:lnTo>
                <a:close/>
                <a:moveTo>
                  <a:pt x="4025" y="786"/>
                </a:moveTo>
                <a:lnTo>
                  <a:pt x="4052" y="814"/>
                </a:lnTo>
                <a:lnTo>
                  <a:pt x="3967" y="897"/>
                </a:lnTo>
                <a:lnTo>
                  <a:pt x="3940" y="869"/>
                </a:lnTo>
                <a:lnTo>
                  <a:pt x="4025" y="786"/>
                </a:lnTo>
                <a:close/>
                <a:moveTo>
                  <a:pt x="4165" y="651"/>
                </a:moveTo>
                <a:lnTo>
                  <a:pt x="4192" y="679"/>
                </a:lnTo>
                <a:lnTo>
                  <a:pt x="4107" y="761"/>
                </a:lnTo>
                <a:lnTo>
                  <a:pt x="4080" y="733"/>
                </a:lnTo>
                <a:lnTo>
                  <a:pt x="4165" y="651"/>
                </a:lnTo>
                <a:close/>
                <a:moveTo>
                  <a:pt x="4305" y="516"/>
                </a:moveTo>
                <a:lnTo>
                  <a:pt x="4332" y="544"/>
                </a:lnTo>
                <a:lnTo>
                  <a:pt x="4247" y="626"/>
                </a:lnTo>
                <a:lnTo>
                  <a:pt x="4220" y="598"/>
                </a:lnTo>
                <a:lnTo>
                  <a:pt x="4305" y="516"/>
                </a:lnTo>
                <a:close/>
                <a:moveTo>
                  <a:pt x="4445" y="381"/>
                </a:moveTo>
                <a:lnTo>
                  <a:pt x="4472" y="409"/>
                </a:lnTo>
                <a:lnTo>
                  <a:pt x="4387" y="491"/>
                </a:lnTo>
                <a:lnTo>
                  <a:pt x="4360" y="463"/>
                </a:lnTo>
                <a:lnTo>
                  <a:pt x="4445" y="381"/>
                </a:lnTo>
                <a:close/>
                <a:moveTo>
                  <a:pt x="4586" y="246"/>
                </a:moveTo>
                <a:lnTo>
                  <a:pt x="4613" y="274"/>
                </a:lnTo>
                <a:lnTo>
                  <a:pt x="4527" y="356"/>
                </a:lnTo>
                <a:lnTo>
                  <a:pt x="4500" y="328"/>
                </a:lnTo>
                <a:lnTo>
                  <a:pt x="4586" y="246"/>
                </a:lnTo>
                <a:close/>
                <a:moveTo>
                  <a:pt x="4726" y="111"/>
                </a:moveTo>
                <a:lnTo>
                  <a:pt x="4753" y="138"/>
                </a:lnTo>
                <a:lnTo>
                  <a:pt x="4667" y="221"/>
                </a:lnTo>
                <a:lnTo>
                  <a:pt x="4640" y="193"/>
                </a:lnTo>
                <a:lnTo>
                  <a:pt x="4726" y="111"/>
                </a:lnTo>
                <a:close/>
                <a:moveTo>
                  <a:pt x="3490" y="1815"/>
                </a:moveTo>
                <a:lnTo>
                  <a:pt x="3517" y="1787"/>
                </a:lnTo>
                <a:lnTo>
                  <a:pt x="3596" y="1864"/>
                </a:lnTo>
                <a:lnTo>
                  <a:pt x="3569" y="1891"/>
                </a:lnTo>
                <a:lnTo>
                  <a:pt x="3490" y="1815"/>
                </a:lnTo>
                <a:close/>
                <a:moveTo>
                  <a:pt x="3624" y="1944"/>
                </a:moveTo>
                <a:lnTo>
                  <a:pt x="3651" y="1917"/>
                </a:lnTo>
                <a:lnTo>
                  <a:pt x="3730" y="1993"/>
                </a:lnTo>
                <a:lnTo>
                  <a:pt x="3703" y="2021"/>
                </a:lnTo>
                <a:lnTo>
                  <a:pt x="3624" y="1944"/>
                </a:lnTo>
                <a:close/>
                <a:moveTo>
                  <a:pt x="3758" y="2074"/>
                </a:moveTo>
                <a:lnTo>
                  <a:pt x="3785" y="2046"/>
                </a:lnTo>
                <a:lnTo>
                  <a:pt x="3864" y="2123"/>
                </a:lnTo>
                <a:lnTo>
                  <a:pt x="3837" y="2150"/>
                </a:lnTo>
                <a:lnTo>
                  <a:pt x="3758" y="2074"/>
                </a:lnTo>
                <a:close/>
                <a:moveTo>
                  <a:pt x="3892" y="2203"/>
                </a:moveTo>
                <a:lnTo>
                  <a:pt x="3919" y="2176"/>
                </a:lnTo>
                <a:lnTo>
                  <a:pt x="3998" y="2252"/>
                </a:lnTo>
                <a:lnTo>
                  <a:pt x="3971" y="2280"/>
                </a:lnTo>
                <a:lnTo>
                  <a:pt x="3892" y="2203"/>
                </a:lnTo>
                <a:close/>
                <a:moveTo>
                  <a:pt x="22519" y="14602"/>
                </a:moveTo>
                <a:lnTo>
                  <a:pt x="22519" y="14542"/>
                </a:lnTo>
                <a:lnTo>
                  <a:pt x="22515" y="14539"/>
                </a:lnTo>
                <a:lnTo>
                  <a:pt x="22449" y="14637"/>
                </a:lnTo>
                <a:lnTo>
                  <a:pt x="22481" y="14659"/>
                </a:lnTo>
                <a:lnTo>
                  <a:pt x="22519" y="14602"/>
                </a:lnTo>
                <a:close/>
                <a:moveTo>
                  <a:pt x="21428" y="16154"/>
                </a:moveTo>
                <a:lnTo>
                  <a:pt x="21460" y="16176"/>
                </a:lnTo>
                <a:lnTo>
                  <a:pt x="21404" y="16259"/>
                </a:lnTo>
                <a:cubicBezTo>
                  <a:pt x="21452" y="16302"/>
                  <a:pt x="21483" y="16365"/>
                  <a:pt x="21483" y="16435"/>
                </a:cubicBezTo>
                <a:cubicBezTo>
                  <a:pt x="21483" y="16452"/>
                  <a:pt x="21481" y="16469"/>
                  <a:pt x="21478" y="16486"/>
                </a:cubicBezTo>
                <a:lnTo>
                  <a:pt x="21565" y="16519"/>
                </a:lnTo>
                <a:lnTo>
                  <a:pt x="21551" y="16556"/>
                </a:lnTo>
                <a:lnTo>
                  <a:pt x="21466" y="16523"/>
                </a:lnTo>
                <a:cubicBezTo>
                  <a:pt x="21431" y="16609"/>
                  <a:pt x="21347" y="16670"/>
                  <a:pt x="21248" y="16670"/>
                </a:cubicBezTo>
                <a:cubicBezTo>
                  <a:pt x="21193" y="16670"/>
                  <a:pt x="21143" y="16651"/>
                  <a:pt x="21103" y="16620"/>
                </a:cubicBezTo>
                <a:lnTo>
                  <a:pt x="21062" y="16661"/>
                </a:lnTo>
                <a:lnTo>
                  <a:pt x="21035" y="16634"/>
                </a:lnTo>
                <a:lnTo>
                  <a:pt x="21075" y="16593"/>
                </a:lnTo>
                <a:cubicBezTo>
                  <a:pt x="21057" y="16575"/>
                  <a:pt x="21043" y="16553"/>
                  <a:pt x="21033" y="16529"/>
                </a:cubicBezTo>
                <a:lnTo>
                  <a:pt x="21000" y="16541"/>
                </a:lnTo>
                <a:lnTo>
                  <a:pt x="20987" y="16504"/>
                </a:lnTo>
                <a:lnTo>
                  <a:pt x="21020" y="16492"/>
                </a:lnTo>
                <a:cubicBezTo>
                  <a:pt x="21016" y="16474"/>
                  <a:pt x="21013" y="16455"/>
                  <a:pt x="21013" y="16435"/>
                </a:cubicBezTo>
                <a:cubicBezTo>
                  <a:pt x="21013" y="16305"/>
                  <a:pt x="21118" y="16200"/>
                  <a:pt x="21248" y="16200"/>
                </a:cubicBezTo>
                <a:cubicBezTo>
                  <a:pt x="21294" y="16200"/>
                  <a:pt x="21337" y="16213"/>
                  <a:pt x="21373" y="16236"/>
                </a:cubicBezTo>
                <a:lnTo>
                  <a:pt x="21428" y="16154"/>
                </a:lnTo>
                <a:close/>
                <a:moveTo>
                  <a:pt x="21536" y="15993"/>
                </a:moveTo>
                <a:lnTo>
                  <a:pt x="21569" y="16014"/>
                </a:lnTo>
                <a:lnTo>
                  <a:pt x="21502" y="16113"/>
                </a:lnTo>
                <a:lnTo>
                  <a:pt x="21470" y="16091"/>
                </a:lnTo>
                <a:lnTo>
                  <a:pt x="21536" y="15993"/>
                </a:lnTo>
                <a:close/>
                <a:moveTo>
                  <a:pt x="21645" y="15831"/>
                </a:moveTo>
                <a:lnTo>
                  <a:pt x="21677" y="15853"/>
                </a:lnTo>
                <a:lnTo>
                  <a:pt x="21611" y="15951"/>
                </a:lnTo>
                <a:lnTo>
                  <a:pt x="21579" y="15930"/>
                </a:lnTo>
                <a:lnTo>
                  <a:pt x="21645" y="15831"/>
                </a:lnTo>
                <a:close/>
                <a:moveTo>
                  <a:pt x="21754" y="15670"/>
                </a:moveTo>
                <a:lnTo>
                  <a:pt x="21786" y="15691"/>
                </a:lnTo>
                <a:lnTo>
                  <a:pt x="21720" y="15790"/>
                </a:lnTo>
                <a:lnTo>
                  <a:pt x="21688" y="15768"/>
                </a:lnTo>
                <a:lnTo>
                  <a:pt x="21754" y="15670"/>
                </a:lnTo>
                <a:close/>
                <a:moveTo>
                  <a:pt x="21863" y="15508"/>
                </a:moveTo>
                <a:lnTo>
                  <a:pt x="21895" y="15530"/>
                </a:lnTo>
                <a:lnTo>
                  <a:pt x="21829" y="15628"/>
                </a:lnTo>
                <a:lnTo>
                  <a:pt x="21796" y="15606"/>
                </a:lnTo>
                <a:lnTo>
                  <a:pt x="21863" y="15508"/>
                </a:lnTo>
                <a:close/>
                <a:moveTo>
                  <a:pt x="21971" y="15347"/>
                </a:moveTo>
                <a:lnTo>
                  <a:pt x="22003" y="15368"/>
                </a:lnTo>
                <a:lnTo>
                  <a:pt x="21937" y="15467"/>
                </a:lnTo>
                <a:lnTo>
                  <a:pt x="21905" y="15445"/>
                </a:lnTo>
                <a:lnTo>
                  <a:pt x="21971" y="15347"/>
                </a:lnTo>
                <a:close/>
                <a:moveTo>
                  <a:pt x="22080" y="15185"/>
                </a:moveTo>
                <a:lnTo>
                  <a:pt x="22112" y="15207"/>
                </a:lnTo>
                <a:lnTo>
                  <a:pt x="22046" y="15305"/>
                </a:lnTo>
                <a:lnTo>
                  <a:pt x="22014" y="15283"/>
                </a:lnTo>
                <a:lnTo>
                  <a:pt x="22080" y="15185"/>
                </a:lnTo>
                <a:close/>
                <a:moveTo>
                  <a:pt x="22189" y="15024"/>
                </a:moveTo>
                <a:lnTo>
                  <a:pt x="22221" y="15045"/>
                </a:lnTo>
                <a:lnTo>
                  <a:pt x="22155" y="15143"/>
                </a:lnTo>
                <a:lnTo>
                  <a:pt x="22122" y="15122"/>
                </a:lnTo>
                <a:lnTo>
                  <a:pt x="22189" y="15024"/>
                </a:lnTo>
                <a:close/>
                <a:moveTo>
                  <a:pt x="22297" y="14862"/>
                </a:moveTo>
                <a:lnTo>
                  <a:pt x="22330" y="14884"/>
                </a:lnTo>
                <a:lnTo>
                  <a:pt x="22263" y="14982"/>
                </a:lnTo>
                <a:lnTo>
                  <a:pt x="22231" y="14960"/>
                </a:lnTo>
                <a:lnTo>
                  <a:pt x="22297" y="14862"/>
                </a:lnTo>
                <a:close/>
                <a:moveTo>
                  <a:pt x="22406" y="14700"/>
                </a:moveTo>
                <a:lnTo>
                  <a:pt x="22438" y="14722"/>
                </a:lnTo>
                <a:lnTo>
                  <a:pt x="22372" y="14820"/>
                </a:lnTo>
                <a:lnTo>
                  <a:pt x="22340" y="14799"/>
                </a:lnTo>
                <a:lnTo>
                  <a:pt x="22406" y="14700"/>
                </a:lnTo>
                <a:close/>
                <a:moveTo>
                  <a:pt x="18640" y="19050"/>
                </a:moveTo>
                <a:lnTo>
                  <a:pt x="18662" y="19050"/>
                </a:lnTo>
                <a:lnTo>
                  <a:pt x="18651" y="19039"/>
                </a:lnTo>
                <a:lnTo>
                  <a:pt x="18640" y="19050"/>
                </a:lnTo>
                <a:close/>
                <a:moveTo>
                  <a:pt x="20925" y="16799"/>
                </a:moveTo>
                <a:lnTo>
                  <a:pt x="20898" y="16772"/>
                </a:lnTo>
                <a:lnTo>
                  <a:pt x="20981" y="16688"/>
                </a:lnTo>
                <a:lnTo>
                  <a:pt x="21009" y="16715"/>
                </a:lnTo>
                <a:lnTo>
                  <a:pt x="20925" y="16799"/>
                </a:lnTo>
                <a:close/>
                <a:moveTo>
                  <a:pt x="20788" y="16938"/>
                </a:moveTo>
                <a:lnTo>
                  <a:pt x="20760" y="16910"/>
                </a:lnTo>
                <a:lnTo>
                  <a:pt x="20844" y="16826"/>
                </a:lnTo>
                <a:lnTo>
                  <a:pt x="20871" y="16853"/>
                </a:lnTo>
                <a:lnTo>
                  <a:pt x="20788" y="16938"/>
                </a:lnTo>
                <a:close/>
                <a:moveTo>
                  <a:pt x="20651" y="17076"/>
                </a:moveTo>
                <a:lnTo>
                  <a:pt x="20623" y="17049"/>
                </a:lnTo>
                <a:lnTo>
                  <a:pt x="20707" y="16964"/>
                </a:lnTo>
                <a:lnTo>
                  <a:pt x="20734" y="16992"/>
                </a:lnTo>
                <a:lnTo>
                  <a:pt x="20651" y="17076"/>
                </a:lnTo>
                <a:close/>
                <a:moveTo>
                  <a:pt x="20514" y="17214"/>
                </a:moveTo>
                <a:lnTo>
                  <a:pt x="20486" y="17187"/>
                </a:lnTo>
                <a:lnTo>
                  <a:pt x="20570" y="17103"/>
                </a:lnTo>
                <a:lnTo>
                  <a:pt x="20597" y="17130"/>
                </a:lnTo>
                <a:lnTo>
                  <a:pt x="20514" y="17214"/>
                </a:lnTo>
                <a:close/>
                <a:moveTo>
                  <a:pt x="20377" y="17352"/>
                </a:moveTo>
                <a:lnTo>
                  <a:pt x="20349" y="17325"/>
                </a:lnTo>
                <a:lnTo>
                  <a:pt x="20433" y="17241"/>
                </a:lnTo>
                <a:lnTo>
                  <a:pt x="20460" y="17268"/>
                </a:lnTo>
                <a:lnTo>
                  <a:pt x="20377" y="17352"/>
                </a:lnTo>
                <a:close/>
                <a:moveTo>
                  <a:pt x="20240" y="17491"/>
                </a:moveTo>
                <a:lnTo>
                  <a:pt x="20212" y="17463"/>
                </a:lnTo>
                <a:lnTo>
                  <a:pt x="20296" y="17379"/>
                </a:lnTo>
                <a:lnTo>
                  <a:pt x="20323" y="17407"/>
                </a:lnTo>
                <a:lnTo>
                  <a:pt x="20240" y="17491"/>
                </a:lnTo>
                <a:close/>
                <a:moveTo>
                  <a:pt x="20103" y="17629"/>
                </a:moveTo>
                <a:lnTo>
                  <a:pt x="20075" y="17602"/>
                </a:lnTo>
                <a:lnTo>
                  <a:pt x="20159" y="17518"/>
                </a:lnTo>
                <a:lnTo>
                  <a:pt x="20186" y="17545"/>
                </a:lnTo>
                <a:lnTo>
                  <a:pt x="20103" y="17629"/>
                </a:lnTo>
                <a:close/>
                <a:moveTo>
                  <a:pt x="19966" y="17767"/>
                </a:moveTo>
                <a:lnTo>
                  <a:pt x="19938" y="17740"/>
                </a:lnTo>
                <a:lnTo>
                  <a:pt x="20021" y="17656"/>
                </a:lnTo>
                <a:lnTo>
                  <a:pt x="20049" y="17683"/>
                </a:lnTo>
                <a:lnTo>
                  <a:pt x="19966" y="17767"/>
                </a:lnTo>
                <a:close/>
                <a:moveTo>
                  <a:pt x="19828" y="17906"/>
                </a:moveTo>
                <a:lnTo>
                  <a:pt x="19801" y="17878"/>
                </a:lnTo>
                <a:lnTo>
                  <a:pt x="19884" y="17794"/>
                </a:lnTo>
                <a:lnTo>
                  <a:pt x="19912" y="17821"/>
                </a:lnTo>
                <a:lnTo>
                  <a:pt x="19828" y="17906"/>
                </a:lnTo>
                <a:close/>
                <a:moveTo>
                  <a:pt x="19691" y="18044"/>
                </a:moveTo>
                <a:lnTo>
                  <a:pt x="19664" y="18017"/>
                </a:lnTo>
                <a:lnTo>
                  <a:pt x="19747" y="17932"/>
                </a:lnTo>
                <a:lnTo>
                  <a:pt x="19775" y="17960"/>
                </a:lnTo>
                <a:lnTo>
                  <a:pt x="19691" y="18044"/>
                </a:lnTo>
                <a:close/>
                <a:moveTo>
                  <a:pt x="19554" y="18182"/>
                </a:moveTo>
                <a:lnTo>
                  <a:pt x="19527" y="18155"/>
                </a:lnTo>
                <a:lnTo>
                  <a:pt x="19610" y="18071"/>
                </a:lnTo>
                <a:lnTo>
                  <a:pt x="19638" y="18098"/>
                </a:lnTo>
                <a:lnTo>
                  <a:pt x="19554" y="18182"/>
                </a:lnTo>
                <a:close/>
                <a:moveTo>
                  <a:pt x="19417" y="18321"/>
                </a:moveTo>
                <a:lnTo>
                  <a:pt x="19390" y="18293"/>
                </a:lnTo>
                <a:lnTo>
                  <a:pt x="19473" y="18209"/>
                </a:lnTo>
                <a:lnTo>
                  <a:pt x="19501" y="18236"/>
                </a:lnTo>
                <a:lnTo>
                  <a:pt x="19417" y="18321"/>
                </a:lnTo>
                <a:close/>
                <a:moveTo>
                  <a:pt x="19280" y="18459"/>
                </a:moveTo>
                <a:lnTo>
                  <a:pt x="19253" y="18431"/>
                </a:lnTo>
                <a:lnTo>
                  <a:pt x="19336" y="18347"/>
                </a:lnTo>
                <a:lnTo>
                  <a:pt x="19364" y="18375"/>
                </a:lnTo>
                <a:lnTo>
                  <a:pt x="19280" y="18459"/>
                </a:lnTo>
                <a:close/>
                <a:moveTo>
                  <a:pt x="19143" y="18597"/>
                </a:moveTo>
                <a:lnTo>
                  <a:pt x="19116" y="18570"/>
                </a:lnTo>
                <a:lnTo>
                  <a:pt x="19199" y="18486"/>
                </a:lnTo>
                <a:lnTo>
                  <a:pt x="19227" y="18513"/>
                </a:lnTo>
                <a:lnTo>
                  <a:pt x="19143" y="18597"/>
                </a:lnTo>
                <a:close/>
                <a:moveTo>
                  <a:pt x="19006" y="18735"/>
                </a:moveTo>
                <a:lnTo>
                  <a:pt x="18978" y="18708"/>
                </a:lnTo>
                <a:lnTo>
                  <a:pt x="19062" y="18624"/>
                </a:lnTo>
                <a:lnTo>
                  <a:pt x="19089" y="18651"/>
                </a:lnTo>
                <a:lnTo>
                  <a:pt x="19006" y="18735"/>
                </a:lnTo>
                <a:close/>
                <a:moveTo>
                  <a:pt x="18869" y="18874"/>
                </a:moveTo>
                <a:lnTo>
                  <a:pt x="18841" y="18846"/>
                </a:lnTo>
                <a:lnTo>
                  <a:pt x="18925" y="18762"/>
                </a:lnTo>
                <a:lnTo>
                  <a:pt x="18952" y="18790"/>
                </a:lnTo>
                <a:lnTo>
                  <a:pt x="18869" y="18874"/>
                </a:lnTo>
                <a:close/>
                <a:moveTo>
                  <a:pt x="18732" y="19012"/>
                </a:moveTo>
                <a:lnTo>
                  <a:pt x="18704" y="18985"/>
                </a:lnTo>
                <a:lnTo>
                  <a:pt x="18788" y="18900"/>
                </a:lnTo>
                <a:lnTo>
                  <a:pt x="18815" y="18928"/>
                </a:lnTo>
                <a:lnTo>
                  <a:pt x="18732" y="19012"/>
                </a:lnTo>
                <a:close/>
                <a:moveTo>
                  <a:pt x="15026" y="19050"/>
                </a:moveTo>
                <a:lnTo>
                  <a:pt x="15095" y="19050"/>
                </a:lnTo>
                <a:lnTo>
                  <a:pt x="15146" y="19021"/>
                </a:lnTo>
                <a:lnTo>
                  <a:pt x="15127" y="18988"/>
                </a:lnTo>
                <a:lnTo>
                  <a:pt x="15023" y="19046"/>
                </a:lnTo>
                <a:lnTo>
                  <a:pt x="15026" y="19050"/>
                </a:lnTo>
                <a:close/>
                <a:moveTo>
                  <a:pt x="16910" y="18032"/>
                </a:moveTo>
                <a:lnTo>
                  <a:pt x="16891" y="17998"/>
                </a:lnTo>
                <a:lnTo>
                  <a:pt x="16995" y="17940"/>
                </a:lnTo>
                <a:lnTo>
                  <a:pt x="17014" y="17974"/>
                </a:lnTo>
                <a:lnTo>
                  <a:pt x="16910" y="18032"/>
                </a:lnTo>
                <a:close/>
                <a:moveTo>
                  <a:pt x="16741" y="18127"/>
                </a:moveTo>
                <a:lnTo>
                  <a:pt x="16722" y="18093"/>
                </a:lnTo>
                <a:lnTo>
                  <a:pt x="16825" y="18035"/>
                </a:lnTo>
                <a:lnTo>
                  <a:pt x="16844" y="18069"/>
                </a:lnTo>
                <a:lnTo>
                  <a:pt x="16741" y="18127"/>
                </a:lnTo>
                <a:close/>
                <a:moveTo>
                  <a:pt x="16571" y="18222"/>
                </a:moveTo>
                <a:lnTo>
                  <a:pt x="16552" y="18188"/>
                </a:lnTo>
                <a:lnTo>
                  <a:pt x="16655" y="18130"/>
                </a:lnTo>
                <a:lnTo>
                  <a:pt x="16674" y="18164"/>
                </a:lnTo>
                <a:lnTo>
                  <a:pt x="16571" y="18222"/>
                </a:lnTo>
                <a:close/>
                <a:moveTo>
                  <a:pt x="16401" y="18318"/>
                </a:moveTo>
                <a:lnTo>
                  <a:pt x="16382" y="18284"/>
                </a:lnTo>
                <a:lnTo>
                  <a:pt x="16485" y="18226"/>
                </a:lnTo>
                <a:lnTo>
                  <a:pt x="16504" y="18260"/>
                </a:lnTo>
                <a:lnTo>
                  <a:pt x="16401" y="18318"/>
                </a:lnTo>
                <a:close/>
                <a:moveTo>
                  <a:pt x="16231" y="18413"/>
                </a:moveTo>
                <a:lnTo>
                  <a:pt x="16212" y="18379"/>
                </a:lnTo>
                <a:lnTo>
                  <a:pt x="16316" y="18321"/>
                </a:lnTo>
                <a:lnTo>
                  <a:pt x="16335" y="18355"/>
                </a:lnTo>
                <a:lnTo>
                  <a:pt x="16231" y="18413"/>
                </a:lnTo>
                <a:close/>
                <a:moveTo>
                  <a:pt x="16061" y="18508"/>
                </a:moveTo>
                <a:lnTo>
                  <a:pt x="16042" y="18474"/>
                </a:lnTo>
                <a:lnTo>
                  <a:pt x="16146" y="18416"/>
                </a:lnTo>
                <a:lnTo>
                  <a:pt x="16165" y="18450"/>
                </a:lnTo>
                <a:lnTo>
                  <a:pt x="16061" y="18508"/>
                </a:lnTo>
                <a:close/>
                <a:moveTo>
                  <a:pt x="15891" y="18603"/>
                </a:moveTo>
                <a:lnTo>
                  <a:pt x="15872" y="18569"/>
                </a:lnTo>
                <a:lnTo>
                  <a:pt x="15976" y="18511"/>
                </a:lnTo>
                <a:lnTo>
                  <a:pt x="15995" y="18545"/>
                </a:lnTo>
                <a:lnTo>
                  <a:pt x="15891" y="18603"/>
                </a:lnTo>
                <a:close/>
                <a:moveTo>
                  <a:pt x="15722" y="18698"/>
                </a:moveTo>
                <a:lnTo>
                  <a:pt x="15703" y="18665"/>
                </a:lnTo>
                <a:lnTo>
                  <a:pt x="15806" y="18607"/>
                </a:lnTo>
                <a:lnTo>
                  <a:pt x="15825" y="18640"/>
                </a:lnTo>
                <a:lnTo>
                  <a:pt x="15722" y="18698"/>
                </a:lnTo>
                <a:close/>
                <a:moveTo>
                  <a:pt x="15552" y="18794"/>
                </a:moveTo>
                <a:lnTo>
                  <a:pt x="15533" y="18760"/>
                </a:lnTo>
                <a:lnTo>
                  <a:pt x="15636" y="18702"/>
                </a:lnTo>
                <a:lnTo>
                  <a:pt x="15655" y="18736"/>
                </a:lnTo>
                <a:lnTo>
                  <a:pt x="15552" y="18794"/>
                </a:lnTo>
                <a:close/>
                <a:moveTo>
                  <a:pt x="15382" y="18889"/>
                </a:moveTo>
                <a:lnTo>
                  <a:pt x="15363" y="18855"/>
                </a:lnTo>
                <a:lnTo>
                  <a:pt x="15466" y="18797"/>
                </a:lnTo>
                <a:lnTo>
                  <a:pt x="15485" y="18831"/>
                </a:lnTo>
                <a:lnTo>
                  <a:pt x="15382" y="18889"/>
                </a:lnTo>
                <a:close/>
                <a:moveTo>
                  <a:pt x="15212" y="18984"/>
                </a:moveTo>
                <a:lnTo>
                  <a:pt x="15193" y="18950"/>
                </a:lnTo>
                <a:lnTo>
                  <a:pt x="15297" y="18892"/>
                </a:lnTo>
                <a:lnTo>
                  <a:pt x="15315" y="18926"/>
                </a:lnTo>
                <a:lnTo>
                  <a:pt x="15212" y="18984"/>
                </a:lnTo>
                <a:close/>
                <a:moveTo>
                  <a:pt x="17398" y="19050"/>
                </a:moveTo>
                <a:lnTo>
                  <a:pt x="17437" y="19050"/>
                </a:lnTo>
                <a:lnTo>
                  <a:pt x="17432" y="18965"/>
                </a:lnTo>
                <a:lnTo>
                  <a:pt x="17393" y="18967"/>
                </a:lnTo>
                <a:lnTo>
                  <a:pt x="17398" y="19050"/>
                </a:lnTo>
                <a:close/>
                <a:moveTo>
                  <a:pt x="17393" y="18306"/>
                </a:moveTo>
                <a:lnTo>
                  <a:pt x="17354" y="18308"/>
                </a:lnTo>
                <a:lnTo>
                  <a:pt x="17347" y="18190"/>
                </a:lnTo>
                <a:lnTo>
                  <a:pt x="17386" y="18188"/>
                </a:lnTo>
                <a:lnTo>
                  <a:pt x="17393" y="18306"/>
                </a:lnTo>
                <a:close/>
                <a:moveTo>
                  <a:pt x="17405" y="18500"/>
                </a:moveTo>
                <a:lnTo>
                  <a:pt x="17366" y="18503"/>
                </a:lnTo>
                <a:lnTo>
                  <a:pt x="17359" y="18384"/>
                </a:lnTo>
                <a:lnTo>
                  <a:pt x="17398" y="18382"/>
                </a:lnTo>
                <a:lnTo>
                  <a:pt x="17405" y="18500"/>
                </a:lnTo>
                <a:close/>
                <a:moveTo>
                  <a:pt x="17416" y="18695"/>
                </a:moveTo>
                <a:lnTo>
                  <a:pt x="17377" y="18697"/>
                </a:lnTo>
                <a:lnTo>
                  <a:pt x="17370" y="18579"/>
                </a:lnTo>
                <a:lnTo>
                  <a:pt x="17409" y="18576"/>
                </a:lnTo>
                <a:lnTo>
                  <a:pt x="17416" y="18695"/>
                </a:lnTo>
                <a:close/>
                <a:moveTo>
                  <a:pt x="17427" y="18889"/>
                </a:moveTo>
                <a:lnTo>
                  <a:pt x="17389" y="18891"/>
                </a:lnTo>
                <a:lnTo>
                  <a:pt x="17382" y="18773"/>
                </a:lnTo>
                <a:lnTo>
                  <a:pt x="17420" y="18771"/>
                </a:lnTo>
                <a:lnTo>
                  <a:pt x="17427" y="18889"/>
                </a:lnTo>
                <a:close/>
                <a:moveTo>
                  <a:pt x="21747" y="16589"/>
                </a:moveTo>
                <a:lnTo>
                  <a:pt x="21733" y="16626"/>
                </a:lnTo>
                <a:lnTo>
                  <a:pt x="21622" y="16583"/>
                </a:lnTo>
                <a:lnTo>
                  <a:pt x="21636" y="16547"/>
                </a:lnTo>
                <a:lnTo>
                  <a:pt x="21747" y="16589"/>
                </a:lnTo>
                <a:close/>
                <a:moveTo>
                  <a:pt x="21929" y="16659"/>
                </a:moveTo>
                <a:lnTo>
                  <a:pt x="21915" y="16696"/>
                </a:lnTo>
                <a:lnTo>
                  <a:pt x="21804" y="16653"/>
                </a:lnTo>
                <a:lnTo>
                  <a:pt x="21818" y="16617"/>
                </a:lnTo>
                <a:lnTo>
                  <a:pt x="21929" y="16659"/>
                </a:lnTo>
                <a:close/>
                <a:moveTo>
                  <a:pt x="22110" y="16729"/>
                </a:moveTo>
                <a:lnTo>
                  <a:pt x="22096" y="16766"/>
                </a:lnTo>
                <a:lnTo>
                  <a:pt x="21986" y="16723"/>
                </a:lnTo>
                <a:lnTo>
                  <a:pt x="22000" y="16687"/>
                </a:lnTo>
                <a:lnTo>
                  <a:pt x="22110" y="16729"/>
                </a:lnTo>
                <a:close/>
                <a:moveTo>
                  <a:pt x="22292" y="16799"/>
                </a:moveTo>
                <a:lnTo>
                  <a:pt x="22278" y="16836"/>
                </a:lnTo>
                <a:lnTo>
                  <a:pt x="22168" y="16793"/>
                </a:lnTo>
                <a:lnTo>
                  <a:pt x="22182" y="16757"/>
                </a:lnTo>
                <a:lnTo>
                  <a:pt x="22292" y="16799"/>
                </a:lnTo>
                <a:close/>
                <a:moveTo>
                  <a:pt x="22474" y="16869"/>
                </a:moveTo>
                <a:lnTo>
                  <a:pt x="22460" y="16906"/>
                </a:lnTo>
                <a:lnTo>
                  <a:pt x="22349" y="16863"/>
                </a:lnTo>
                <a:lnTo>
                  <a:pt x="22363" y="16827"/>
                </a:lnTo>
                <a:lnTo>
                  <a:pt x="22474" y="16869"/>
                </a:lnTo>
                <a:close/>
                <a:moveTo>
                  <a:pt x="20915" y="16529"/>
                </a:moveTo>
                <a:lnTo>
                  <a:pt x="20928" y="16566"/>
                </a:lnTo>
                <a:lnTo>
                  <a:pt x="20816" y="16605"/>
                </a:lnTo>
                <a:lnTo>
                  <a:pt x="20803" y="16569"/>
                </a:lnTo>
                <a:lnTo>
                  <a:pt x="20915" y="16529"/>
                </a:lnTo>
                <a:close/>
                <a:moveTo>
                  <a:pt x="20731" y="16594"/>
                </a:moveTo>
                <a:lnTo>
                  <a:pt x="20744" y="16631"/>
                </a:lnTo>
                <a:lnTo>
                  <a:pt x="20632" y="16670"/>
                </a:lnTo>
                <a:lnTo>
                  <a:pt x="20619" y="16634"/>
                </a:lnTo>
                <a:lnTo>
                  <a:pt x="20731" y="16594"/>
                </a:lnTo>
                <a:close/>
                <a:moveTo>
                  <a:pt x="20547" y="16659"/>
                </a:moveTo>
                <a:lnTo>
                  <a:pt x="20560" y="16696"/>
                </a:lnTo>
                <a:lnTo>
                  <a:pt x="20448" y="16735"/>
                </a:lnTo>
                <a:lnTo>
                  <a:pt x="20435" y="16699"/>
                </a:lnTo>
                <a:lnTo>
                  <a:pt x="20547" y="16659"/>
                </a:lnTo>
                <a:close/>
                <a:moveTo>
                  <a:pt x="20364" y="16724"/>
                </a:moveTo>
                <a:lnTo>
                  <a:pt x="20377" y="16761"/>
                </a:lnTo>
                <a:lnTo>
                  <a:pt x="20265" y="16800"/>
                </a:lnTo>
                <a:lnTo>
                  <a:pt x="20252" y="16763"/>
                </a:lnTo>
                <a:lnTo>
                  <a:pt x="20364" y="16724"/>
                </a:lnTo>
                <a:close/>
                <a:moveTo>
                  <a:pt x="20180" y="16789"/>
                </a:moveTo>
                <a:lnTo>
                  <a:pt x="20193" y="16825"/>
                </a:lnTo>
                <a:lnTo>
                  <a:pt x="20081" y="16865"/>
                </a:lnTo>
                <a:lnTo>
                  <a:pt x="20068" y="16828"/>
                </a:lnTo>
                <a:lnTo>
                  <a:pt x="20180" y="16789"/>
                </a:lnTo>
                <a:close/>
                <a:moveTo>
                  <a:pt x="19996" y="16854"/>
                </a:moveTo>
                <a:lnTo>
                  <a:pt x="20009" y="16890"/>
                </a:lnTo>
                <a:lnTo>
                  <a:pt x="19897" y="16930"/>
                </a:lnTo>
                <a:lnTo>
                  <a:pt x="19884" y="16893"/>
                </a:lnTo>
                <a:lnTo>
                  <a:pt x="19996" y="16854"/>
                </a:lnTo>
                <a:close/>
                <a:moveTo>
                  <a:pt x="19812" y="16918"/>
                </a:moveTo>
                <a:lnTo>
                  <a:pt x="19825" y="16955"/>
                </a:lnTo>
                <a:lnTo>
                  <a:pt x="19714" y="16994"/>
                </a:lnTo>
                <a:lnTo>
                  <a:pt x="19701" y="16958"/>
                </a:lnTo>
                <a:lnTo>
                  <a:pt x="19812" y="16918"/>
                </a:lnTo>
                <a:close/>
                <a:moveTo>
                  <a:pt x="19629" y="16983"/>
                </a:moveTo>
                <a:lnTo>
                  <a:pt x="19642" y="17020"/>
                </a:lnTo>
                <a:lnTo>
                  <a:pt x="19530" y="17059"/>
                </a:lnTo>
                <a:lnTo>
                  <a:pt x="19517" y="17023"/>
                </a:lnTo>
                <a:lnTo>
                  <a:pt x="19629" y="16983"/>
                </a:lnTo>
                <a:close/>
                <a:moveTo>
                  <a:pt x="19445" y="17048"/>
                </a:moveTo>
                <a:lnTo>
                  <a:pt x="19458" y="17085"/>
                </a:lnTo>
                <a:lnTo>
                  <a:pt x="19346" y="17124"/>
                </a:lnTo>
                <a:lnTo>
                  <a:pt x="19333" y="17088"/>
                </a:lnTo>
                <a:lnTo>
                  <a:pt x="19445" y="17048"/>
                </a:lnTo>
                <a:close/>
                <a:moveTo>
                  <a:pt x="19261" y="17113"/>
                </a:moveTo>
                <a:lnTo>
                  <a:pt x="19274" y="17150"/>
                </a:lnTo>
                <a:lnTo>
                  <a:pt x="19162" y="17189"/>
                </a:lnTo>
                <a:lnTo>
                  <a:pt x="19150" y="17152"/>
                </a:lnTo>
                <a:lnTo>
                  <a:pt x="19261" y="17113"/>
                </a:lnTo>
                <a:close/>
                <a:moveTo>
                  <a:pt x="19078" y="17178"/>
                </a:moveTo>
                <a:lnTo>
                  <a:pt x="19091" y="17214"/>
                </a:lnTo>
                <a:lnTo>
                  <a:pt x="18979" y="17254"/>
                </a:lnTo>
                <a:lnTo>
                  <a:pt x="18966" y="17217"/>
                </a:lnTo>
                <a:lnTo>
                  <a:pt x="19078" y="17178"/>
                </a:lnTo>
                <a:close/>
                <a:moveTo>
                  <a:pt x="18894" y="17243"/>
                </a:moveTo>
                <a:lnTo>
                  <a:pt x="18907" y="17279"/>
                </a:lnTo>
                <a:lnTo>
                  <a:pt x="18795" y="17319"/>
                </a:lnTo>
                <a:lnTo>
                  <a:pt x="18782" y="17282"/>
                </a:lnTo>
                <a:lnTo>
                  <a:pt x="18894" y="17243"/>
                </a:lnTo>
                <a:close/>
                <a:moveTo>
                  <a:pt x="18710" y="17307"/>
                </a:moveTo>
                <a:lnTo>
                  <a:pt x="18723" y="17344"/>
                </a:lnTo>
                <a:lnTo>
                  <a:pt x="18611" y="17383"/>
                </a:lnTo>
                <a:lnTo>
                  <a:pt x="18598" y="17347"/>
                </a:lnTo>
                <a:lnTo>
                  <a:pt x="18710" y="17307"/>
                </a:lnTo>
                <a:close/>
                <a:moveTo>
                  <a:pt x="18527" y="17372"/>
                </a:moveTo>
                <a:lnTo>
                  <a:pt x="18539" y="17409"/>
                </a:lnTo>
                <a:lnTo>
                  <a:pt x="18428" y="17448"/>
                </a:lnTo>
                <a:lnTo>
                  <a:pt x="18415" y="17412"/>
                </a:lnTo>
                <a:lnTo>
                  <a:pt x="18527" y="17372"/>
                </a:lnTo>
                <a:close/>
                <a:moveTo>
                  <a:pt x="18343" y="17437"/>
                </a:moveTo>
                <a:lnTo>
                  <a:pt x="18356" y="17474"/>
                </a:lnTo>
                <a:lnTo>
                  <a:pt x="18244" y="17513"/>
                </a:lnTo>
                <a:lnTo>
                  <a:pt x="18231" y="17476"/>
                </a:lnTo>
                <a:lnTo>
                  <a:pt x="18343" y="17437"/>
                </a:lnTo>
                <a:close/>
                <a:moveTo>
                  <a:pt x="18159" y="17502"/>
                </a:moveTo>
                <a:lnTo>
                  <a:pt x="18172" y="17538"/>
                </a:lnTo>
                <a:lnTo>
                  <a:pt x="18060" y="17578"/>
                </a:lnTo>
                <a:lnTo>
                  <a:pt x="18047" y="17541"/>
                </a:lnTo>
                <a:lnTo>
                  <a:pt x="18159" y="17502"/>
                </a:lnTo>
                <a:close/>
                <a:moveTo>
                  <a:pt x="17975" y="17567"/>
                </a:moveTo>
                <a:lnTo>
                  <a:pt x="17988" y="17603"/>
                </a:lnTo>
                <a:lnTo>
                  <a:pt x="17877" y="17643"/>
                </a:lnTo>
                <a:lnTo>
                  <a:pt x="17864" y="17606"/>
                </a:lnTo>
                <a:lnTo>
                  <a:pt x="17975" y="17567"/>
                </a:lnTo>
                <a:close/>
                <a:moveTo>
                  <a:pt x="17792" y="17631"/>
                </a:moveTo>
                <a:lnTo>
                  <a:pt x="17805" y="17668"/>
                </a:lnTo>
                <a:lnTo>
                  <a:pt x="17693" y="17708"/>
                </a:lnTo>
                <a:lnTo>
                  <a:pt x="17680" y="17671"/>
                </a:lnTo>
                <a:lnTo>
                  <a:pt x="17792" y="17631"/>
                </a:lnTo>
                <a:close/>
                <a:moveTo>
                  <a:pt x="22519" y="7144"/>
                </a:moveTo>
                <a:lnTo>
                  <a:pt x="22519" y="7075"/>
                </a:lnTo>
                <a:lnTo>
                  <a:pt x="22495" y="7085"/>
                </a:lnTo>
                <a:lnTo>
                  <a:pt x="22519" y="7144"/>
                </a:lnTo>
                <a:close/>
                <a:moveTo>
                  <a:pt x="21402" y="4294"/>
                </a:moveTo>
                <a:lnTo>
                  <a:pt x="21366" y="4309"/>
                </a:lnTo>
                <a:lnTo>
                  <a:pt x="21332" y="4226"/>
                </a:lnTo>
                <a:cubicBezTo>
                  <a:pt x="21312" y="4232"/>
                  <a:pt x="21291" y="4235"/>
                  <a:pt x="21269" y="4235"/>
                </a:cubicBezTo>
                <a:cubicBezTo>
                  <a:pt x="21139" y="4235"/>
                  <a:pt x="21034" y="4130"/>
                  <a:pt x="21034" y="4000"/>
                </a:cubicBezTo>
                <a:cubicBezTo>
                  <a:pt x="21034" y="3976"/>
                  <a:pt x="21038" y="3953"/>
                  <a:pt x="21044" y="3931"/>
                </a:cubicBezTo>
                <a:lnTo>
                  <a:pt x="21017" y="3920"/>
                </a:lnTo>
                <a:lnTo>
                  <a:pt x="21031" y="3884"/>
                </a:lnTo>
                <a:lnTo>
                  <a:pt x="21059" y="3895"/>
                </a:lnTo>
                <a:cubicBezTo>
                  <a:pt x="21097" y="3818"/>
                  <a:pt x="21177" y="3765"/>
                  <a:pt x="21269" y="3765"/>
                </a:cubicBezTo>
                <a:cubicBezTo>
                  <a:pt x="21292" y="3765"/>
                  <a:pt x="21315" y="3768"/>
                  <a:pt x="21336" y="3775"/>
                </a:cubicBezTo>
                <a:lnTo>
                  <a:pt x="21361" y="3696"/>
                </a:lnTo>
                <a:lnTo>
                  <a:pt x="21398" y="3707"/>
                </a:lnTo>
                <a:lnTo>
                  <a:pt x="21372" y="3789"/>
                </a:lnTo>
                <a:cubicBezTo>
                  <a:pt x="21450" y="3827"/>
                  <a:pt x="21504" y="3907"/>
                  <a:pt x="21504" y="4000"/>
                </a:cubicBezTo>
                <a:cubicBezTo>
                  <a:pt x="21504" y="4094"/>
                  <a:pt x="21449" y="4175"/>
                  <a:pt x="21369" y="4213"/>
                </a:cubicBezTo>
                <a:lnTo>
                  <a:pt x="21402" y="4294"/>
                </a:lnTo>
                <a:close/>
                <a:moveTo>
                  <a:pt x="21475" y="4475"/>
                </a:moveTo>
                <a:lnTo>
                  <a:pt x="21439" y="4489"/>
                </a:lnTo>
                <a:lnTo>
                  <a:pt x="21395" y="4380"/>
                </a:lnTo>
                <a:lnTo>
                  <a:pt x="21431" y="4365"/>
                </a:lnTo>
                <a:lnTo>
                  <a:pt x="21475" y="4475"/>
                </a:lnTo>
                <a:close/>
                <a:moveTo>
                  <a:pt x="21549" y="4655"/>
                </a:moveTo>
                <a:lnTo>
                  <a:pt x="21513" y="4670"/>
                </a:lnTo>
                <a:lnTo>
                  <a:pt x="21468" y="4560"/>
                </a:lnTo>
                <a:lnTo>
                  <a:pt x="21504" y="4545"/>
                </a:lnTo>
                <a:lnTo>
                  <a:pt x="21549" y="4655"/>
                </a:lnTo>
                <a:close/>
                <a:moveTo>
                  <a:pt x="21622" y="4835"/>
                </a:moveTo>
                <a:lnTo>
                  <a:pt x="21586" y="4850"/>
                </a:lnTo>
                <a:lnTo>
                  <a:pt x="21542" y="4740"/>
                </a:lnTo>
                <a:lnTo>
                  <a:pt x="21577" y="4726"/>
                </a:lnTo>
                <a:lnTo>
                  <a:pt x="21622" y="4835"/>
                </a:lnTo>
                <a:close/>
                <a:moveTo>
                  <a:pt x="21695" y="5016"/>
                </a:moveTo>
                <a:lnTo>
                  <a:pt x="21660" y="5030"/>
                </a:lnTo>
                <a:lnTo>
                  <a:pt x="21615" y="4921"/>
                </a:lnTo>
                <a:lnTo>
                  <a:pt x="21651" y="4906"/>
                </a:lnTo>
                <a:lnTo>
                  <a:pt x="21695" y="5016"/>
                </a:lnTo>
                <a:close/>
                <a:moveTo>
                  <a:pt x="21769" y="5196"/>
                </a:moveTo>
                <a:lnTo>
                  <a:pt x="21733" y="5211"/>
                </a:lnTo>
                <a:lnTo>
                  <a:pt x="21688" y="5101"/>
                </a:lnTo>
                <a:lnTo>
                  <a:pt x="21724" y="5086"/>
                </a:lnTo>
                <a:lnTo>
                  <a:pt x="21769" y="5196"/>
                </a:lnTo>
                <a:close/>
                <a:moveTo>
                  <a:pt x="21842" y="5377"/>
                </a:moveTo>
                <a:lnTo>
                  <a:pt x="21806" y="5391"/>
                </a:lnTo>
                <a:lnTo>
                  <a:pt x="21762" y="5281"/>
                </a:lnTo>
                <a:lnTo>
                  <a:pt x="21798" y="5267"/>
                </a:lnTo>
                <a:lnTo>
                  <a:pt x="21842" y="5377"/>
                </a:lnTo>
                <a:close/>
                <a:moveTo>
                  <a:pt x="21916" y="5557"/>
                </a:moveTo>
                <a:lnTo>
                  <a:pt x="21880" y="5572"/>
                </a:lnTo>
                <a:lnTo>
                  <a:pt x="21835" y="5462"/>
                </a:lnTo>
                <a:lnTo>
                  <a:pt x="21871" y="5447"/>
                </a:lnTo>
                <a:lnTo>
                  <a:pt x="21916" y="5557"/>
                </a:lnTo>
                <a:close/>
                <a:moveTo>
                  <a:pt x="21989" y="5737"/>
                </a:moveTo>
                <a:lnTo>
                  <a:pt x="21953" y="5752"/>
                </a:lnTo>
                <a:lnTo>
                  <a:pt x="21908" y="5642"/>
                </a:lnTo>
                <a:lnTo>
                  <a:pt x="21944" y="5628"/>
                </a:lnTo>
                <a:lnTo>
                  <a:pt x="21989" y="5737"/>
                </a:lnTo>
                <a:close/>
                <a:moveTo>
                  <a:pt x="22062" y="5918"/>
                </a:moveTo>
                <a:lnTo>
                  <a:pt x="22026" y="5932"/>
                </a:lnTo>
                <a:lnTo>
                  <a:pt x="21982" y="5822"/>
                </a:lnTo>
                <a:lnTo>
                  <a:pt x="22018" y="5808"/>
                </a:lnTo>
                <a:lnTo>
                  <a:pt x="22062" y="5918"/>
                </a:lnTo>
                <a:close/>
                <a:moveTo>
                  <a:pt x="22136" y="6098"/>
                </a:moveTo>
                <a:lnTo>
                  <a:pt x="22100" y="6113"/>
                </a:lnTo>
                <a:lnTo>
                  <a:pt x="22055" y="6003"/>
                </a:lnTo>
                <a:lnTo>
                  <a:pt x="22091" y="5988"/>
                </a:lnTo>
                <a:lnTo>
                  <a:pt x="22136" y="6098"/>
                </a:lnTo>
                <a:close/>
                <a:moveTo>
                  <a:pt x="22209" y="6278"/>
                </a:moveTo>
                <a:lnTo>
                  <a:pt x="22173" y="6293"/>
                </a:lnTo>
                <a:lnTo>
                  <a:pt x="22128" y="6183"/>
                </a:lnTo>
                <a:lnTo>
                  <a:pt x="22164" y="6169"/>
                </a:lnTo>
                <a:lnTo>
                  <a:pt x="22209" y="6278"/>
                </a:lnTo>
                <a:close/>
                <a:moveTo>
                  <a:pt x="22282" y="6459"/>
                </a:moveTo>
                <a:lnTo>
                  <a:pt x="22246" y="6473"/>
                </a:lnTo>
                <a:lnTo>
                  <a:pt x="22202" y="6364"/>
                </a:lnTo>
                <a:lnTo>
                  <a:pt x="22238" y="6349"/>
                </a:lnTo>
                <a:lnTo>
                  <a:pt x="22282" y="6459"/>
                </a:lnTo>
                <a:close/>
                <a:moveTo>
                  <a:pt x="22356" y="6639"/>
                </a:moveTo>
                <a:lnTo>
                  <a:pt x="22320" y="6654"/>
                </a:lnTo>
                <a:lnTo>
                  <a:pt x="22275" y="6544"/>
                </a:lnTo>
                <a:lnTo>
                  <a:pt x="22311" y="6529"/>
                </a:lnTo>
                <a:lnTo>
                  <a:pt x="22356" y="6639"/>
                </a:lnTo>
                <a:close/>
                <a:moveTo>
                  <a:pt x="22429" y="6820"/>
                </a:moveTo>
                <a:lnTo>
                  <a:pt x="22393" y="6834"/>
                </a:lnTo>
                <a:lnTo>
                  <a:pt x="22348" y="6724"/>
                </a:lnTo>
                <a:lnTo>
                  <a:pt x="22384" y="6710"/>
                </a:lnTo>
                <a:lnTo>
                  <a:pt x="22429" y="6820"/>
                </a:lnTo>
                <a:close/>
                <a:moveTo>
                  <a:pt x="22502" y="7000"/>
                </a:moveTo>
                <a:lnTo>
                  <a:pt x="22466" y="7015"/>
                </a:lnTo>
                <a:lnTo>
                  <a:pt x="22422" y="6905"/>
                </a:lnTo>
                <a:lnTo>
                  <a:pt x="22458" y="6890"/>
                </a:lnTo>
                <a:lnTo>
                  <a:pt x="22502" y="7000"/>
                </a:lnTo>
                <a:close/>
                <a:moveTo>
                  <a:pt x="22447" y="0"/>
                </a:moveTo>
                <a:lnTo>
                  <a:pt x="22349" y="0"/>
                </a:lnTo>
                <a:lnTo>
                  <a:pt x="22328" y="2"/>
                </a:lnTo>
                <a:lnTo>
                  <a:pt x="22333" y="41"/>
                </a:lnTo>
                <a:lnTo>
                  <a:pt x="22451" y="27"/>
                </a:lnTo>
                <a:lnTo>
                  <a:pt x="22447" y="0"/>
                </a:lnTo>
                <a:close/>
                <a:moveTo>
                  <a:pt x="14321" y="923"/>
                </a:moveTo>
                <a:lnTo>
                  <a:pt x="14326" y="961"/>
                </a:lnTo>
                <a:lnTo>
                  <a:pt x="14208" y="975"/>
                </a:lnTo>
                <a:lnTo>
                  <a:pt x="14204" y="936"/>
                </a:lnTo>
                <a:lnTo>
                  <a:pt x="14321" y="923"/>
                </a:lnTo>
                <a:close/>
                <a:moveTo>
                  <a:pt x="14515" y="900"/>
                </a:moveTo>
                <a:lnTo>
                  <a:pt x="14519" y="939"/>
                </a:lnTo>
                <a:lnTo>
                  <a:pt x="14402" y="953"/>
                </a:lnTo>
                <a:lnTo>
                  <a:pt x="14397" y="914"/>
                </a:lnTo>
                <a:lnTo>
                  <a:pt x="14515" y="900"/>
                </a:lnTo>
                <a:close/>
                <a:moveTo>
                  <a:pt x="14708" y="878"/>
                </a:moveTo>
                <a:lnTo>
                  <a:pt x="14713" y="917"/>
                </a:lnTo>
                <a:lnTo>
                  <a:pt x="14595" y="930"/>
                </a:lnTo>
                <a:lnTo>
                  <a:pt x="14591" y="892"/>
                </a:lnTo>
                <a:lnTo>
                  <a:pt x="14708" y="878"/>
                </a:lnTo>
                <a:close/>
                <a:moveTo>
                  <a:pt x="14902" y="856"/>
                </a:moveTo>
                <a:lnTo>
                  <a:pt x="14906" y="895"/>
                </a:lnTo>
                <a:lnTo>
                  <a:pt x="14788" y="908"/>
                </a:lnTo>
                <a:lnTo>
                  <a:pt x="14784" y="870"/>
                </a:lnTo>
                <a:lnTo>
                  <a:pt x="14902" y="856"/>
                </a:lnTo>
                <a:close/>
                <a:moveTo>
                  <a:pt x="15095" y="834"/>
                </a:moveTo>
                <a:lnTo>
                  <a:pt x="15100" y="872"/>
                </a:lnTo>
                <a:lnTo>
                  <a:pt x="14982" y="886"/>
                </a:lnTo>
                <a:lnTo>
                  <a:pt x="14977" y="847"/>
                </a:lnTo>
                <a:lnTo>
                  <a:pt x="15095" y="834"/>
                </a:lnTo>
                <a:close/>
                <a:moveTo>
                  <a:pt x="15289" y="812"/>
                </a:moveTo>
                <a:lnTo>
                  <a:pt x="15293" y="850"/>
                </a:lnTo>
                <a:lnTo>
                  <a:pt x="15175" y="864"/>
                </a:lnTo>
                <a:lnTo>
                  <a:pt x="15171" y="825"/>
                </a:lnTo>
                <a:lnTo>
                  <a:pt x="15289" y="812"/>
                </a:lnTo>
                <a:close/>
                <a:moveTo>
                  <a:pt x="15482" y="789"/>
                </a:moveTo>
                <a:lnTo>
                  <a:pt x="15486" y="828"/>
                </a:lnTo>
                <a:lnTo>
                  <a:pt x="15369" y="841"/>
                </a:lnTo>
                <a:lnTo>
                  <a:pt x="15364" y="803"/>
                </a:lnTo>
                <a:lnTo>
                  <a:pt x="15482" y="789"/>
                </a:lnTo>
                <a:close/>
                <a:moveTo>
                  <a:pt x="15675" y="767"/>
                </a:moveTo>
                <a:lnTo>
                  <a:pt x="15680" y="806"/>
                </a:lnTo>
                <a:lnTo>
                  <a:pt x="15562" y="819"/>
                </a:lnTo>
                <a:lnTo>
                  <a:pt x="15558" y="781"/>
                </a:lnTo>
                <a:lnTo>
                  <a:pt x="15675" y="767"/>
                </a:lnTo>
                <a:close/>
                <a:moveTo>
                  <a:pt x="15869" y="745"/>
                </a:moveTo>
                <a:lnTo>
                  <a:pt x="15873" y="783"/>
                </a:lnTo>
                <a:lnTo>
                  <a:pt x="15756" y="797"/>
                </a:lnTo>
                <a:lnTo>
                  <a:pt x="15751" y="758"/>
                </a:lnTo>
                <a:lnTo>
                  <a:pt x="15869" y="745"/>
                </a:lnTo>
                <a:close/>
                <a:moveTo>
                  <a:pt x="16062" y="723"/>
                </a:moveTo>
                <a:lnTo>
                  <a:pt x="16067" y="761"/>
                </a:lnTo>
                <a:lnTo>
                  <a:pt x="15949" y="775"/>
                </a:lnTo>
                <a:lnTo>
                  <a:pt x="15945" y="736"/>
                </a:lnTo>
                <a:lnTo>
                  <a:pt x="16062" y="723"/>
                </a:lnTo>
                <a:close/>
                <a:moveTo>
                  <a:pt x="16256" y="700"/>
                </a:moveTo>
                <a:lnTo>
                  <a:pt x="16260" y="739"/>
                </a:lnTo>
                <a:lnTo>
                  <a:pt x="16142" y="753"/>
                </a:lnTo>
                <a:lnTo>
                  <a:pt x="16138" y="714"/>
                </a:lnTo>
                <a:lnTo>
                  <a:pt x="16256" y="700"/>
                </a:lnTo>
                <a:close/>
                <a:moveTo>
                  <a:pt x="16449" y="678"/>
                </a:moveTo>
                <a:lnTo>
                  <a:pt x="16454" y="717"/>
                </a:lnTo>
                <a:lnTo>
                  <a:pt x="16336" y="730"/>
                </a:lnTo>
                <a:lnTo>
                  <a:pt x="16331" y="692"/>
                </a:lnTo>
                <a:lnTo>
                  <a:pt x="16449" y="678"/>
                </a:lnTo>
                <a:close/>
                <a:moveTo>
                  <a:pt x="16643" y="656"/>
                </a:moveTo>
                <a:lnTo>
                  <a:pt x="16647" y="695"/>
                </a:lnTo>
                <a:lnTo>
                  <a:pt x="16529" y="708"/>
                </a:lnTo>
                <a:lnTo>
                  <a:pt x="16525" y="669"/>
                </a:lnTo>
                <a:lnTo>
                  <a:pt x="16643" y="656"/>
                </a:lnTo>
                <a:close/>
                <a:moveTo>
                  <a:pt x="16836" y="634"/>
                </a:moveTo>
                <a:lnTo>
                  <a:pt x="16841" y="672"/>
                </a:lnTo>
                <a:lnTo>
                  <a:pt x="16723" y="686"/>
                </a:lnTo>
                <a:lnTo>
                  <a:pt x="16718" y="647"/>
                </a:lnTo>
                <a:lnTo>
                  <a:pt x="16836" y="634"/>
                </a:lnTo>
                <a:close/>
                <a:moveTo>
                  <a:pt x="17030" y="612"/>
                </a:moveTo>
                <a:lnTo>
                  <a:pt x="17034" y="650"/>
                </a:lnTo>
                <a:lnTo>
                  <a:pt x="16916" y="664"/>
                </a:lnTo>
                <a:lnTo>
                  <a:pt x="16912" y="625"/>
                </a:lnTo>
                <a:lnTo>
                  <a:pt x="17030" y="612"/>
                </a:lnTo>
                <a:close/>
                <a:moveTo>
                  <a:pt x="17223" y="589"/>
                </a:moveTo>
                <a:lnTo>
                  <a:pt x="17227" y="628"/>
                </a:lnTo>
                <a:lnTo>
                  <a:pt x="17110" y="641"/>
                </a:lnTo>
                <a:lnTo>
                  <a:pt x="17105" y="603"/>
                </a:lnTo>
                <a:lnTo>
                  <a:pt x="17223" y="589"/>
                </a:lnTo>
                <a:close/>
                <a:moveTo>
                  <a:pt x="17416" y="567"/>
                </a:moveTo>
                <a:lnTo>
                  <a:pt x="17421" y="606"/>
                </a:lnTo>
                <a:lnTo>
                  <a:pt x="17303" y="619"/>
                </a:lnTo>
                <a:lnTo>
                  <a:pt x="17299" y="581"/>
                </a:lnTo>
                <a:lnTo>
                  <a:pt x="17416" y="567"/>
                </a:lnTo>
                <a:close/>
                <a:moveTo>
                  <a:pt x="17610" y="545"/>
                </a:moveTo>
                <a:lnTo>
                  <a:pt x="17614" y="583"/>
                </a:lnTo>
                <a:lnTo>
                  <a:pt x="17497" y="597"/>
                </a:lnTo>
                <a:lnTo>
                  <a:pt x="17492" y="558"/>
                </a:lnTo>
                <a:lnTo>
                  <a:pt x="17610" y="545"/>
                </a:lnTo>
                <a:close/>
                <a:moveTo>
                  <a:pt x="17803" y="523"/>
                </a:moveTo>
                <a:lnTo>
                  <a:pt x="17808" y="561"/>
                </a:lnTo>
                <a:lnTo>
                  <a:pt x="17690" y="575"/>
                </a:lnTo>
                <a:lnTo>
                  <a:pt x="17686" y="536"/>
                </a:lnTo>
                <a:lnTo>
                  <a:pt x="17803" y="523"/>
                </a:lnTo>
                <a:close/>
                <a:moveTo>
                  <a:pt x="17997" y="500"/>
                </a:moveTo>
                <a:lnTo>
                  <a:pt x="18001" y="539"/>
                </a:lnTo>
                <a:lnTo>
                  <a:pt x="17883" y="552"/>
                </a:lnTo>
                <a:lnTo>
                  <a:pt x="17879" y="514"/>
                </a:lnTo>
                <a:lnTo>
                  <a:pt x="17997" y="500"/>
                </a:lnTo>
                <a:close/>
                <a:moveTo>
                  <a:pt x="18190" y="478"/>
                </a:moveTo>
                <a:lnTo>
                  <a:pt x="18195" y="517"/>
                </a:lnTo>
                <a:lnTo>
                  <a:pt x="18077" y="530"/>
                </a:lnTo>
                <a:lnTo>
                  <a:pt x="18072" y="492"/>
                </a:lnTo>
                <a:lnTo>
                  <a:pt x="18190" y="478"/>
                </a:lnTo>
                <a:close/>
                <a:moveTo>
                  <a:pt x="18384" y="456"/>
                </a:moveTo>
                <a:lnTo>
                  <a:pt x="18388" y="494"/>
                </a:lnTo>
                <a:lnTo>
                  <a:pt x="18270" y="508"/>
                </a:lnTo>
                <a:lnTo>
                  <a:pt x="18266" y="469"/>
                </a:lnTo>
                <a:lnTo>
                  <a:pt x="18384" y="456"/>
                </a:lnTo>
                <a:close/>
                <a:moveTo>
                  <a:pt x="18577" y="434"/>
                </a:moveTo>
                <a:lnTo>
                  <a:pt x="18581" y="472"/>
                </a:lnTo>
                <a:lnTo>
                  <a:pt x="18464" y="486"/>
                </a:lnTo>
                <a:lnTo>
                  <a:pt x="18459" y="447"/>
                </a:lnTo>
                <a:lnTo>
                  <a:pt x="18577" y="434"/>
                </a:lnTo>
                <a:close/>
                <a:moveTo>
                  <a:pt x="18770" y="411"/>
                </a:moveTo>
                <a:lnTo>
                  <a:pt x="18775" y="450"/>
                </a:lnTo>
                <a:lnTo>
                  <a:pt x="18657" y="464"/>
                </a:lnTo>
                <a:lnTo>
                  <a:pt x="18653" y="425"/>
                </a:lnTo>
                <a:lnTo>
                  <a:pt x="18770" y="411"/>
                </a:lnTo>
                <a:close/>
                <a:moveTo>
                  <a:pt x="18964" y="389"/>
                </a:moveTo>
                <a:lnTo>
                  <a:pt x="18968" y="428"/>
                </a:lnTo>
                <a:lnTo>
                  <a:pt x="18851" y="441"/>
                </a:lnTo>
                <a:lnTo>
                  <a:pt x="18846" y="403"/>
                </a:lnTo>
                <a:lnTo>
                  <a:pt x="18964" y="389"/>
                </a:lnTo>
                <a:close/>
                <a:moveTo>
                  <a:pt x="19157" y="367"/>
                </a:moveTo>
                <a:lnTo>
                  <a:pt x="19162" y="406"/>
                </a:lnTo>
                <a:lnTo>
                  <a:pt x="19044" y="419"/>
                </a:lnTo>
                <a:lnTo>
                  <a:pt x="19040" y="381"/>
                </a:lnTo>
                <a:lnTo>
                  <a:pt x="19157" y="367"/>
                </a:lnTo>
                <a:close/>
                <a:moveTo>
                  <a:pt x="19351" y="345"/>
                </a:moveTo>
                <a:lnTo>
                  <a:pt x="19355" y="383"/>
                </a:lnTo>
                <a:lnTo>
                  <a:pt x="19238" y="397"/>
                </a:lnTo>
                <a:lnTo>
                  <a:pt x="19233" y="358"/>
                </a:lnTo>
                <a:lnTo>
                  <a:pt x="19351" y="345"/>
                </a:lnTo>
                <a:close/>
                <a:moveTo>
                  <a:pt x="19544" y="323"/>
                </a:moveTo>
                <a:lnTo>
                  <a:pt x="19549" y="361"/>
                </a:lnTo>
                <a:lnTo>
                  <a:pt x="19431" y="375"/>
                </a:lnTo>
                <a:lnTo>
                  <a:pt x="19427" y="336"/>
                </a:lnTo>
                <a:lnTo>
                  <a:pt x="19544" y="323"/>
                </a:lnTo>
                <a:close/>
                <a:moveTo>
                  <a:pt x="19738" y="300"/>
                </a:moveTo>
                <a:lnTo>
                  <a:pt x="19742" y="339"/>
                </a:lnTo>
                <a:lnTo>
                  <a:pt x="19624" y="352"/>
                </a:lnTo>
                <a:lnTo>
                  <a:pt x="19620" y="314"/>
                </a:lnTo>
                <a:lnTo>
                  <a:pt x="19738" y="300"/>
                </a:lnTo>
                <a:close/>
                <a:moveTo>
                  <a:pt x="19931" y="278"/>
                </a:moveTo>
                <a:lnTo>
                  <a:pt x="19936" y="317"/>
                </a:lnTo>
                <a:lnTo>
                  <a:pt x="19818" y="330"/>
                </a:lnTo>
                <a:lnTo>
                  <a:pt x="19813" y="292"/>
                </a:lnTo>
                <a:lnTo>
                  <a:pt x="19931" y="278"/>
                </a:lnTo>
                <a:close/>
                <a:moveTo>
                  <a:pt x="20125" y="256"/>
                </a:moveTo>
                <a:lnTo>
                  <a:pt x="20129" y="294"/>
                </a:lnTo>
                <a:lnTo>
                  <a:pt x="20011" y="308"/>
                </a:lnTo>
                <a:lnTo>
                  <a:pt x="20007" y="269"/>
                </a:lnTo>
                <a:lnTo>
                  <a:pt x="20125" y="256"/>
                </a:lnTo>
                <a:close/>
                <a:moveTo>
                  <a:pt x="20318" y="234"/>
                </a:moveTo>
                <a:lnTo>
                  <a:pt x="20322" y="272"/>
                </a:lnTo>
                <a:lnTo>
                  <a:pt x="20205" y="286"/>
                </a:lnTo>
                <a:lnTo>
                  <a:pt x="20200" y="247"/>
                </a:lnTo>
                <a:lnTo>
                  <a:pt x="20318" y="234"/>
                </a:lnTo>
                <a:close/>
                <a:moveTo>
                  <a:pt x="20512" y="211"/>
                </a:moveTo>
                <a:lnTo>
                  <a:pt x="20516" y="250"/>
                </a:lnTo>
                <a:lnTo>
                  <a:pt x="20398" y="263"/>
                </a:lnTo>
                <a:lnTo>
                  <a:pt x="20394" y="225"/>
                </a:lnTo>
                <a:lnTo>
                  <a:pt x="20512" y="211"/>
                </a:lnTo>
                <a:close/>
                <a:moveTo>
                  <a:pt x="20705" y="189"/>
                </a:moveTo>
                <a:lnTo>
                  <a:pt x="20709" y="228"/>
                </a:lnTo>
                <a:lnTo>
                  <a:pt x="20592" y="241"/>
                </a:lnTo>
                <a:lnTo>
                  <a:pt x="20587" y="203"/>
                </a:lnTo>
                <a:lnTo>
                  <a:pt x="20705" y="189"/>
                </a:lnTo>
                <a:close/>
                <a:moveTo>
                  <a:pt x="20898" y="167"/>
                </a:moveTo>
                <a:lnTo>
                  <a:pt x="20903" y="205"/>
                </a:lnTo>
                <a:lnTo>
                  <a:pt x="20785" y="219"/>
                </a:lnTo>
                <a:lnTo>
                  <a:pt x="20781" y="180"/>
                </a:lnTo>
                <a:lnTo>
                  <a:pt x="20898" y="167"/>
                </a:lnTo>
                <a:close/>
                <a:moveTo>
                  <a:pt x="21092" y="145"/>
                </a:moveTo>
                <a:lnTo>
                  <a:pt x="21096" y="183"/>
                </a:lnTo>
                <a:lnTo>
                  <a:pt x="20979" y="197"/>
                </a:lnTo>
                <a:lnTo>
                  <a:pt x="20974" y="158"/>
                </a:lnTo>
                <a:lnTo>
                  <a:pt x="21092" y="145"/>
                </a:lnTo>
                <a:close/>
                <a:moveTo>
                  <a:pt x="21285" y="122"/>
                </a:moveTo>
                <a:lnTo>
                  <a:pt x="21290" y="161"/>
                </a:lnTo>
                <a:lnTo>
                  <a:pt x="21172" y="174"/>
                </a:lnTo>
                <a:lnTo>
                  <a:pt x="21168" y="136"/>
                </a:lnTo>
                <a:lnTo>
                  <a:pt x="21285" y="122"/>
                </a:lnTo>
                <a:close/>
                <a:moveTo>
                  <a:pt x="21479" y="100"/>
                </a:moveTo>
                <a:lnTo>
                  <a:pt x="21483" y="139"/>
                </a:lnTo>
                <a:lnTo>
                  <a:pt x="21365" y="152"/>
                </a:lnTo>
                <a:lnTo>
                  <a:pt x="21361" y="114"/>
                </a:lnTo>
                <a:lnTo>
                  <a:pt x="21479" y="100"/>
                </a:lnTo>
                <a:close/>
                <a:moveTo>
                  <a:pt x="21672" y="78"/>
                </a:moveTo>
                <a:lnTo>
                  <a:pt x="21677" y="116"/>
                </a:lnTo>
                <a:lnTo>
                  <a:pt x="21559" y="130"/>
                </a:lnTo>
                <a:lnTo>
                  <a:pt x="21554" y="91"/>
                </a:lnTo>
                <a:lnTo>
                  <a:pt x="21672" y="78"/>
                </a:lnTo>
                <a:close/>
                <a:moveTo>
                  <a:pt x="21866" y="56"/>
                </a:moveTo>
                <a:lnTo>
                  <a:pt x="21870" y="94"/>
                </a:lnTo>
                <a:lnTo>
                  <a:pt x="21752" y="108"/>
                </a:lnTo>
                <a:lnTo>
                  <a:pt x="21748" y="69"/>
                </a:lnTo>
                <a:lnTo>
                  <a:pt x="21866" y="56"/>
                </a:lnTo>
                <a:close/>
                <a:moveTo>
                  <a:pt x="22059" y="33"/>
                </a:moveTo>
                <a:lnTo>
                  <a:pt x="22064" y="72"/>
                </a:lnTo>
                <a:lnTo>
                  <a:pt x="21946" y="85"/>
                </a:lnTo>
                <a:lnTo>
                  <a:pt x="21941" y="47"/>
                </a:lnTo>
                <a:lnTo>
                  <a:pt x="22059" y="33"/>
                </a:lnTo>
                <a:close/>
                <a:moveTo>
                  <a:pt x="22253" y="11"/>
                </a:moveTo>
                <a:lnTo>
                  <a:pt x="22257" y="50"/>
                </a:lnTo>
                <a:lnTo>
                  <a:pt x="22139" y="63"/>
                </a:lnTo>
                <a:lnTo>
                  <a:pt x="22135" y="25"/>
                </a:lnTo>
                <a:lnTo>
                  <a:pt x="22253" y="11"/>
                </a:lnTo>
                <a:close/>
                <a:moveTo>
                  <a:pt x="22519" y="102"/>
                </a:moveTo>
                <a:lnTo>
                  <a:pt x="22519" y="32"/>
                </a:lnTo>
                <a:lnTo>
                  <a:pt x="22499" y="95"/>
                </a:lnTo>
                <a:lnTo>
                  <a:pt x="22519" y="102"/>
                </a:lnTo>
                <a:close/>
                <a:moveTo>
                  <a:pt x="21419" y="3510"/>
                </a:moveTo>
                <a:lnTo>
                  <a:pt x="21456" y="3522"/>
                </a:lnTo>
                <a:lnTo>
                  <a:pt x="21421" y="3635"/>
                </a:lnTo>
                <a:lnTo>
                  <a:pt x="21384" y="3623"/>
                </a:lnTo>
                <a:lnTo>
                  <a:pt x="21419" y="3510"/>
                </a:lnTo>
                <a:close/>
                <a:moveTo>
                  <a:pt x="21478" y="3324"/>
                </a:moveTo>
                <a:lnTo>
                  <a:pt x="21515" y="3336"/>
                </a:lnTo>
                <a:lnTo>
                  <a:pt x="21479" y="3449"/>
                </a:lnTo>
                <a:lnTo>
                  <a:pt x="21442" y="3437"/>
                </a:lnTo>
                <a:lnTo>
                  <a:pt x="21478" y="3324"/>
                </a:lnTo>
                <a:close/>
                <a:moveTo>
                  <a:pt x="21537" y="3139"/>
                </a:moveTo>
                <a:lnTo>
                  <a:pt x="21574" y="3150"/>
                </a:lnTo>
                <a:lnTo>
                  <a:pt x="21538" y="3263"/>
                </a:lnTo>
                <a:lnTo>
                  <a:pt x="21501" y="3252"/>
                </a:lnTo>
                <a:lnTo>
                  <a:pt x="21537" y="3139"/>
                </a:lnTo>
                <a:close/>
                <a:moveTo>
                  <a:pt x="21596" y="2953"/>
                </a:moveTo>
                <a:lnTo>
                  <a:pt x="21633" y="2965"/>
                </a:lnTo>
                <a:lnTo>
                  <a:pt x="21597" y="3078"/>
                </a:lnTo>
                <a:lnTo>
                  <a:pt x="21560" y="3066"/>
                </a:lnTo>
                <a:lnTo>
                  <a:pt x="21596" y="2953"/>
                </a:lnTo>
                <a:close/>
                <a:moveTo>
                  <a:pt x="21654" y="2767"/>
                </a:moveTo>
                <a:lnTo>
                  <a:pt x="21691" y="2779"/>
                </a:lnTo>
                <a:lnTo>
                  <a:pt x="21655" y="2892"/>
                </a:lnTo>
                <a:lnTo>
                  <a:pt x="21618" y="2880"/>
                </a:lnTo>
                <a:lnTo>
                  <a:pt x="21654" y="2767"/>
                </a:lnTo>
                <a:close/>
                <a:moveTo>
                  <a:pt x="21713" y="2582"/>
                </a:moveTo>
                <a:lnTo>
                  <a:pt x="21750" y="2593"/>
                </a:lnTo>
                <a:lnTo>
                  <a:pt x="21714" y="2706"/>
                </a:lnTo>
                <a:lnTo>
                  <a:pt x="21677" y="2695"/>
                </a:lnTo>
                <a:lnTo>
                  <a:pt x="21713" y="2582"/>
                </a:lnTo>
                <a:close/>
                <a:moveTo>
                  <a:pt x="21772" y="2396"/>
                </a:moveTo>
                <a:lnTo>
                  <a:pt x="21809" y="2408"/>
                </a:lnTo>
                <a:lnTo>
                  <a:pt x="21773" y="2521"/>
                </a:lnTo>
                <a:lnTo>
                  <a:pt x="21736" y="2509"/>
                </a:lnTo>
                <a:lnTo>
                  <a:pt x="21772" y="2396"/>
                </a:lnTo>
                <a:close/>
                <a:moveTo>
                  <a:pt x="21830" y="2210"/>
                </a:moveTo>
                <a:lnTo>
                  <a:pt x="21867" y="2222"/>
                </a:lnTo>
                <a:lnTo>
                  <a:pt x="21832" y="2335"/>
                </a:lnTo>
                <a:lnTo>
                  <a:pt x="21795" y="2323"/>
                </a:lnTo>
                <a:lnTo>
                  <a:pt x="21830" y="2210"/>
                </a:lnTo>
                <a:close/>
                <a:moveTo>
                  <a:pt x="21889" y="2025"/>
                </a:moveTo>
                <a:lnTo>
                  <a:pt x="21926" y="2036"/>
                </a:lnTo>
                <a:lnTo>
                  <a:pt x="21890" y="2149"/>
                </a:lnTo>
                <a:lnTo>
                  <a:pt x="21853" y="2138"/>
                </a:lnTo>
                <a:lnTo>
                  <a:pt x="21889" y="2025"/>
                </a:lnTo>
                <a:close/>
                <a:moveTo>
                  <a:pt x="21948" y="1839"/>
                </a:moveTo>
                <a:lnTo>
                  <a:pt x="21985" y="1851"/>
                </a:lnTo>
                <a:lnTo>
                  <a:pt x="21949" y="1964"/>
                </a:lnTo>
                <a:lnTo>
                  <a:pt x="21912" y="1952"/>
                </a:lnTo>
                <a:lnTo>
                  <a:pt x="21948" y="1839"/>
                </a:lnTo>
                <a:close/>
                <a:moveTo>
                  <a:pt x="22006" y="1653"/>
                </a:moveTo>
                <a:lnTo>
                  <a:pt x="22043" y="1665"/>
                </a:lnTo>
                <a:lnTo>
                  <a:pt x="22008" y="1778"/>
                </a:lnTo>
                <a:lnTo>
                  <a:pt x="21971" y="1766"/>
                </a:lnTo>
                <a:lnTo>
                  <a:pt x="22006" y="1653"/>
                </a:lnTo>
                <a:close/>
                <a:moveTo>
                  <a:pt x="22065" y="1468"/>
                </a:moveTo>
                <a:lnTo>
                  <a:pt x="22102" y="1479"/>
                </a:lnTo>
                <a:lnTo>
                  <a:pt x="22066" y="1592"/>
                </a:lnTo>
                <a:lnTo>
                  <a:pt x="22029" y="1581"/>
                </a:lnTo>
                <a:lnTo>
                  <a:pt x="22065" y="1468"/>
                </a:lnTo>
                <a:close/>
                <a:moveTo>
                  <a:pt x="22124" y="1282"/>
                </a:moveTo>
                <a:lnTo>
                  <a:pt x="22161" y="1294"/>
                </a:lnTo>
                <a:lnTo>
                  <a:pt x="22125" y="1407"/>
                </a:lnTo>
                <a:lnTo>
                  <a:pt x="22088" y="1395"/>
                </a:lnTo>
                <a:lnTo>
                  <a:pt x="22124" y="1282"/>
                </a:lnTo>
                <a:close/>
                <a:moveTo>
                  <a:pt x="22183" y="1096"/>
                </a:moveTo>
                <a:lnTo>
                  <a:pt x="22220" y="1108"/>
                </a:lnTo>
                <a:lnTo>
                  <a:pt x="22184" y="1221"/>
                </a:lnTo>
                <a:lnTo>
                  <a:pt x="22147" y="1209"/>
                </a:lnTo>
                <a:lnTo>
                  <a:pt x="22183" y="1096"/>
                </a:lnTo>
                <a:close/>
                <a:moveTo>
                  <a:pt x="22241" y="911"/>
                </a:moveTo>
                <a:lnTo>
                  <a:pt x="22278" y="922"/>
                </a:lnTo>
                <a:lnTo>
                  <a:pt x="22243" y="1035"/>
                </a:lnTo>
                <a:lnTo>
                  <a:pt x="22206" y="1024"/>
                </a:lnTo>
                <a:lnTo>
                  <a:pt x="22241" y="911"/>
                </a:lnTo>
                <a:close/>
                <a:moveTo>
                  <a:pt x="22300" y="725"/>
                </a:moveTo>
                <a:lnTo>
                  <a:pt x="22337" y="737"/>
                </a:lnTo>
                <a:lnTo>
                  <a:pt x="22301" y="850"/>
                </a:lnTo>
                <a:lnTo>
                  <a:pt x="22264" y="838"/>
                </a:lnTo>
                <a:lnTo>
                  <a:pt x="22300" y="725"/>
                </a:lnTo>
                <a:close/>
                <a:moveTo>
                  <a:pt x="22359" y="539"/>
                </a:moveTo>
                <a:lnTo>
                  <a:pt x="22396" y="551"/>
                </a:lnTo>
                <a:lnTo>
                  <a:pt x="22360" y="664"/>
                </a:lnTo>
                <a:lnTo>
                  <a:pt x="22323" y="652"/>
                </a:lnTo>
                <a:lnTo>
                  <a:pt x="22359" y="539"/>
                </a:lnTo>
                <a:close/>
                <a:moveTo>
                  <a:pt x="22417" y="354"/>
                </a:moveTo>
                <a:lnTo>
                  <a:pt x="22454" y="365"/>
                </a:lnTo>
                <a:lnTo>
                  <a:pt x="22419" y="478"/>
                </a:lnTo>
                <a:lnTo>
                  <a:pt x="22382" y="467"/>
                </a:lnTo>
                <a:lnTo>
                  <a:pt x="22417" y="354"/>
                </a:lnTo>
                <a:close/>
                <a:moveTo>
                  <a:pt x="22476" y="168"/>
                </a:moveTo>
                <a:lnTo>
                  <a:pt x="22513" y="180"/>
                </a:lnTo>
                <a:lnTo>
                  <a:pt x="22477" y="293"/>
                </a:lnTo>
                <a:lnTo>
                  <a:pt x="22440" y="281"/>
                </a:lnTo>
                <a:lnTo>
                  <a:pt x="22476" y="168"/>
                </a:lnTo>
                <a:close/>
                <a:moveTo>
                  <a:pt x="20961" y="3855"/>
                </a:moveTo>
                <a:lnTo>
                  <a:pt x="20946" y="3891"/>
                </a:lnTo>
                <a:lnTo>
                  <a:pt x="20836" y="3847"/>
                </a:lnTo>
                <a:lnTo>
                  <a:pt x="20851" y="3811"/>
                </a:lnTo>
                <a:lnTo>
                  <a:pt x="20961" y="3855"/>
                </a:lnTo>
                <a:close/>
                <a:moveTo>
                  <a:pt x="20780" y="3783"/>
                </a:moveTo>
                <a:lnTo>
                  <a:pt x="20765" y="3819"/>
                </a:lnTo>
                <a:lnTo>
                  <a:pt x="20655" y="3774"/>
                </a:lnTo>
                <a:lnTo>
                  <a:pt x="20670" y="3738"/>
                </a:lnTo>
                <a:lnTo>
                  <a:pt x="20780" y="3783"/>
                </a:lnTo>
                <a:close/>
                <a:moveTo>
                  <a:pt x="20599" y="3710"/>
                </a:moveTo>
                <a:lnTo>
                  <a:pt x="20585" y="3746"/>
                </a:lnTo>
                <a:lnTo>
                  <a:pt x="20475" y="3702"/>
                </a:lnTo>
                <a:lnTo>
                  <a:pt x="20489" y="3666"/>
                </a:lnTo>
                <a:lnTo>
                  <a:pt x="20599" y="3710"/>
                </a:lnTo>
                <a:close/>
                <a:moveTo>
                  <a:pt x="20418" y="3637"/>
                </a:moveTo>
                <a:lnTo>
                  <a:pt x="20404" y="3673"/>
                </a:lnTo>
                <a:lnTo>
                  <a:pt x="20294" y="3629"/>
                </a:lnTo>
                <a:lnTo>
                  <a:pt x="20308" y="3593"/>
                </a:lnTo>
                <a:lnTo>
                  <a:pt x="20418" y="3637"/>
                </a:lnTo>
                <a:close/>
                <a:moveTo>
                  <a:pt x="20238" y="3565"/>
                </a:moveTo>
                <a:lnTo>
                  <a:pt x="20223" y="3601"/>
                </a:lnTo>
                <a:lnTo>
                  <a:pt x="20113" y="3556"/>
                </a:lnTo>
                <a:lnTo>
                  <a:pt x="20128" y="3520"/>
                </a:lnTo>
                <a:lnTo>
                  <a:pt x="20238" y="3565"/>
                </a:lnTo>
                <a:close/>
                <a:moveTo>
                  <a:pt x="20057" y="3492"/>
                </a:moveTo>
                <a:lnTo>
                  <a:pt x="20042" y="3528"/>
                </a:lnTo>
                <a:lnTo>
                  <a:pt x="19932" y="3484"/>
                </a:lnTo>
                <a:lnTo>
                  <a:pt x="19947" y="3448"/>
                </a:lnTo>
                <a:lnTo>
                  <a:pt x="20057" y="3492"/>
                </a:lnTo>
                <a:close/>
                <a:moveTo>
                  <a:pt x="19876" y="3419"/>
                </a:moveTo>
                <a:lnTo>
                  <a:pt x="19862" y="3455"/>
                </a:lnTo>
                <a:lnTo>
                  <a:pt x="19752" y="3411"/>
                </a:lnTo>
                <a:lnTo>
                  <a:pt x="19766" y="3375"/>
                </a:lnTo>
                <a:lnTo>
                  <a:pt x="19876" y="3419"/>
                </a:lnTo>
                <a:close/>
                <a:moveTo>
                  <a:pt x="19695" y="3347"/>
                </a:moveTo>
                <a:lnTo>
                  <a:pt x="19681" y="3383"/>
                </a:lnTo>
                <a:lnTo>
                  <a:pt x="19571" y="3338"/>
                </a:lnTo>
                <a:lnTo>
                  <a:pt x="19585" y="3302"/>
                </a:lnTo>
                <a:lnTo>
                  <a:pt x="19695" y="3347"/>
                </a:lnTo>
                <a:close/>
                <a:moveTo>
                  <a:pt x="19515" y="3274"/>
                </a:moveTo>
                <a:lnTo>
                  <a:pt x="19500" y="3310"/>
                </a:lnTo>
                <a:lnTo>
                  <a:pt x="19390" y="3266"/>
                </a:lnTo>
                <a:lnTo>
                  <a:pt x="19405" y="3230"/>
                </a:lnTo>
                <a:lnTo>
                  <a:pt x="19515" y="3274"/>
                </a:lnTo>
                <a:close/>
                <a:moveTo>
                  <a:pt x="19334" y="3201"/>
                </a:moveTo>
                <a:lnTo>
                  <a:pt x="19319" y="3237"/>
                </a:lnTo>
                <a:lnTo>
                  <a:pt x="19209" y="3193"/>
                </a:lnTo>
                <a:lnTo>
                  <a:pt x="19224" y="3157"/>
                </a:lnTo>
                <a:lnTo>
                  <a:pt x="19334" y="3201"/>
                </a:lnTo>
                <a:close/>
                <a:moveTo>
                  <a:pt x="19153" y="3129"/>
                </a:moveTo>
                <a:lnTo>
                  <a:pt x="19139" y="3165"/>
                </a:lnTo>
                <a:lnTo>
                  <a:pt x="19029" y="3120"/>
                </a:lnTo>
                <a:lnTo>
                  <a:pt x="19043" y="3084"/>
                </a:lnTo>
                <a:lnTo>
                  <a:pt x="19153" y="3129"/>
                </a:lnTo>
                <a:close/>
                <a:moveTo>
                  <a:pt x="18972" y="3056"/>
                </a:moveTo>
                <a:lnTo>
                  <a:pt x="18958" y="3092"/>
                </a:lnTo>
                <a:lnTo>
                  <a:pt x="18848" y="3048"/>
                </a:lnTo>
                <a:lnTo>
                  <a:pt x="18862" y="3012"/>
                </a:lnTo>
                <a:lnTo>
                  <a:pt x="18972" y="3056"/>
                </a:lnTo>
                <a:close/>
                <a:moveTo>
                  <a:pt x="18792" y="2983"/>
                </a:moveTo>
                <a:lnTo>
                  <a:pt x="18777" y="3019"/>
                </a:lnTo>
                <a:lnTo>
                  <a:pt x="18667" y="2975"/>
                </a:lnTo>
                <a:lnTo>
                  <a:pt x="18682" y="2939"/>
                </a:lnTo>
                <a:lnTo>
                  <a:pt x="18792" y="2983"/>
                </a:lnTo>
                <a:close/>
                <a:moveTo>
                  <a:pt x="18611" y="2911"/>
                </a:moveTo>
                <a:lnTo>
                  <a:pt x="18596" y="2947"/>
                </a:lnTo>
                <a:lnTo>
                  <a:pt x="18486" y="2902"/>
                </a:lnTo>
                <a:lnTo>
                  <a:pt x="18501" y="2866"/>
                </a:lnTo>
                <a:lnTo>
                  <a:pt x="18611" y="2911"/>
                </a:lnTo>
                <a:close/>
                <a:moveTo>
                  <a:pt x="18430" y="2838"/>
                </a:moveTo>
                <a:lnTo>
                  <a:pt x="18416" y="2874"/>
                </a:lnTo>
                <a:lnTo>
                  <a:pt x="18306" y="2830"/>
                </a:lnTo>
                <a:lnTo>
                  <a:pt x="18320" y="2794"/>
                </a:lnTo>
                <a:lnTo>
                  <a:pt x="18430" y="2838"/>
                </a:lnTo>
                <a:close/>
                <a:moveTo>
                  <a:pt x="18249" y="2765"/>
                </a:moveTo>
                <a:lnTo>
                  <a:pt x="18235" y="2801"/>
                </a:lnTo>
                <a:lnTo>
                  <a:pt x="18125" y="2757"/>
                </a:lnTo>
                <a:lnTo>
                  <a:pt x="18139" y="2721"/>
                </a:lnTo>
                <a:lnTo>
                  <a:pt x="18249" y="2765"/>
                </a:lnTo>
                <a:close/>
                <a:moveTo>
                  <a:pt x="18069" y="2693"/>
                </a:moveTo>
                <a:lnTo>
                  <a:pt x="18054" y="2729"/>
                </a:lnTo>
                <a:lnTo>
                  <a:pt x="17944" y="2685"/>
                </a:lnTo>
                <a:lnTo>
                  <a:pt x="17959" y="2649"/>
                </a:lnTo>
                <a:lnTo>
                  <a:pt x="18069" y="2693"/>
                </a:lnTo>
                <a:close/>
                <a:moveTo>
                  <a:pt x="17888" y="2620"/>
                </a:moveTo>
                <a:lnTo>
                  <a:pt x="17873" y="2656"/>
                </a:lnTo>
                <a:lnTo>
                  <a:pt x="17763" y="2612"/>
                </a:lnTo>
                <a:lnTo>
                  <a:pt x="17778" y="2576"/>
                </a:lnTo>
                <a:lnTo>
                  <a:pt x="17888" y="2620"/>
                </a:lnTo>
                <a:close/>
                <a:moveTo>
                  <a:pt x="17707" y="2547"/>
                </a:moveTo>
                <a:lnTo>
                  <a:pt x="17693" y="2583"/>
                </a:lnTo>
                <a:lnTo>
                  <a:pt x="17583" y="2539"/>
                </a:lnTo>
                <a:lnTo>
                  <a:pt x="17597" y="2503"/>
                </a:lnTo>
                <a:lnTo>
                  <a:pt x="17707" y="2547"/>
                </a:lnTo>
                <a:close/>
                <a:moveTo>
                  <a:pt x="17526" y="2475"/>
                </a:moveTo>
                <a:lnTo>
                  <a:pt x="17512" y="2511"/>
                </a:lnTo>
                <a:lnTo>
                  <a:pt x="17402" y="2467"/>
                </a:lnTo>
                <a:lnTo>
                  <a:pt x="17416" y="2431"/>
                </a:lnTo>
                <a:lnTo>
                  <a:pt x="17526" y="2475"/>
                </a:lnTo>
                <a:close/>
                <a:moveTo>
                  <a:pt x="17346" y="2402"/>
                </a:moveTo>
                <a:lnTo>
                  <a:pt x="17331" y="2438"/>
                </a:lnTo>
                <a:lnTo>
                  <a:pt x="17221" y="2394"/>
                </a:lnTo>
                <a:lnTo>
                  <a:pt x="17235" y="2358"/>
                </a:lnTo>
                <a:lnTo>
                  <a:pt x="17346" y="2402"/>
                </a:lnTo>
                <a:close/>
                <a:moveTo>
                  <a:pt x="17165" y="2329"/>
                </a:moveTo>
                <a:lnTo>
                  <a:pt x="17150" y="2366"/>
                </a:lnTo>
                <a:lnTo>
                  <a:pt x="17040" y="2321"/>
                </a:lnTo>
                <a:lnTo>
                  <a:pt x="17055" y="2285"/>
                </a:lnTo>
                <a:lnTo>
                  <a:pt x="17165" y="2329"/>
                </a:lnTo>
                <a:close/>
                <a:moveTo>
                  <a:pt x="16984" y="2257"/>
                </a:moveTo>
                <a:lnTo>
                  <a:pt x="16970" y="2293"/>
                </a:lnTo>
                <a:lnTo>
                  <a:pt x="16860" y="2249"/>
                </a:lnTo>
                <a:lnTo>
                  <a:pt x="16874" y="2213"/>
                </a:lnTo>
                <a:lnTo>
                  <a:pt x="16984" y="2257"/>
                </a:lnTo>
                <a:close/>
                <a:moveTo>
                  <a:pt x="16803" y="2184"/>
                </a:moveTo>
                <a:lnTo>
                  <a:pt x="16789" y="2220"/>
                </a:lnTo>
                <a:lnTo>
                  <a:pt x="16679" y="2176"/>
                </a:lnTo>
                <a:lnTo>
                  <a:pt x="16693" y="2140"/>
                </a:lnTo>
                <a:lnTo>
                  <a:pt x="16803" y="2184"/>
                </a:lnTo>
                <a:close/>
                <a:moveTo>
                  <a:pt x="16623" y="2112"/>
                </a:moveTo>
                <a:lnTo>
                  <a:pt x="16608" y="2148"/>
                </a:lnTo>
                <a:lnTo>
                  <a:pt x="16498" y="2103"/>
                </a:lnTo>
                <a:lnTo>
                  <a:pt x="16512" y="2067"/>
                </a:lnTo>
                <a:lnTo>
                  <a:pt x="16623" y="2112"/>
                </a:lnTo>
                <a:close/>
                <a:moveTo>
                  <a:pt x="16442" y="2039"/>
                </a:moveTo>
                <a:lnTo>
                  <a:pt x="16427" y="2075"/>
                </a:lnTo>
                <a:lnTo>
                  <a:pt x="16317" y="2031"/>
                </a:lnTo>
                <a:lnTo>
                  <a:pt x="16332" y="1995"/>
                </a:lnTo>
                <a:lnTo>
                  <a:pt x="16442" y="2039"/>
                </a:lnTo>
                <a:close/>
                <a:moveTo>
                  <a:pt x="16261" y="1966"/>
                </a:moveTo>
                <a:lnTo>
                  <a:pt x="16247" y="2002"/>
                </a:lnTo>
                <a:lnTo>
                  <a:pt x="16137" y="1958"/>
                </a:lnTo>
                <a:lnTo>
                  <a:pt x="16151" y="1922"/>
                </a:lnTo>
                <a:lnTo>
                  <a:pt x="16261" y="1966"/>
                </a:lnTo>
                <a:close/>
                <a:moveTo>
                  <a:pt x="16080" y="1894"/>
                </a:moveTo>
                <a:lnTo>
                  <a:pt x="16066" y="1930"/>
                </a:lnTo>
                <a:lnTo>
                  <a:pt x="15956" y="1885"/>
                </a:lnTo>
                <a:lnTo>
                  <a:pt x="15970" y="1849"/>
                </a:lnTo>
                <a:lnTo>
                  <a:pt x="16080" y="1894"/>
                </a:lnTo>
                <a:close/>
                <a:moveTo>
                  <a:pt x="15900" y="1821"/>
                </a:moveTo>
                <a:lnTo>
                  <a:pt x="15885" y="1857"/>
                </a:lnTo>
                <a:lnTo>
                  <a:pt x="15775" y="1813"/>
                </a:lnTo>
                <a:lnTo>
                  <a:pt x="15789" y="1777"/>
                </a:lnTo>
                <a:lnTo>
                  <a:pt x="15900" y="1821"/>
                </a:lnTo>
                <a:close/>
                <a:moveTo>
                  <a:pt x="15719" y="1748"/>
                </a:moveTo>
                <a:lnTo>
                  <a:pt x="15704" y="1784"/>
                </a:lnTo>
                <a:lnTo>
                  <a:pt x="15594" y="1740"/>
                </a:lnTo>
                <a:lnTo>
                  <a:pt x="15609" y="1704"/>
                </a:lnTo>
                <a:lnTo>
                  <a:pt x="15719" y="1748"/>
                </a:lnTo>
                <a:close/>
                <a:moveTo>
                  <a:pt x="15538" y="1676"/>
                </a:moveTo>
                <a:lnTo>
                  <a:pt x="15524" y="1712"/>
                </a:lnTo>
                <a:lnTo>
                  <a:pt x="15414" y="1668"/>
                </a:lnTo>
                <a:lnTo>
                  <a:pt x="15428" y="1632"/>
                </a:lnTo>
                <a:lnTo>
                  <a:pt x="15538" y="1676"/>
                </a:lnTo>
                <a:close/>
                <a:moveTo>
                  <a:pt x="15357" y="1603"/>
                </a:moveTo>
                <a:lnTo>
                  <a:pt x="15343" y="1639"/>
                </a:lnTo>
                <a:lnTo>
                  <a:pt x="15233" y="1595"/>
                </a:lnTo>
                <a:lnTo>
                  <a:pt x="15247" y="1559"/>
                </a:lnTo>
                <a:lnTo>
                  <a:pt x="15357" y="1603"/>
                </a:lnTo>
                <a:close/>
                <a:moveTo>
                  <a:pt x="15177" y="1530"/>
                </a:moveTo>
                <a:lnTo>
                  <a:pt x="15162" y="1566"/>
                </a:lnTo>
                <a:lnTo>
                  <a:pt x="15052" y="1522"/>
                </a:lnTo>
                <a:lnTo>
                  <a:pt x="15066" y="1486"/>
                </a:lnTo>
                <a:lnTo>
                  <a:pt x="15177" y="1530"/>
                </a:lnTo>
                <a:close/>
                <a:moveTo>
                  <a:pt x="14996" y="1458"/>
                </a:moveTo>
                <a:lnTo>
                  <a:pt x="14981" y="1494"/>
                </a:lnTo>
                <a:lnTo>
                  <a:pt x="14871" y="1450"/>
                </a:lnTo>
                <a:lnTo>
                  <a:pt x="14886" y="1414"/>
                </a:lnTo>
                <a:lnTo>
                  <a:pt x="14996" y="1458"/>
                </a:lnTo>
                <a:close/>
                <a:moveTo>
                  <a:pt x="14815" y="1385"/>
                </a:moveTo>
                <a:lnTo>
                  <a:pt x="14801" y="1421"/>
                </a:lnTo>
                <a:lnTo>
                  <a:pt x="14691" y="1377"/>
                </a:lnTo>
                <a:lnTo>
                  <a:pt x="14705" y="1341"/>
                </a:lnTo>
                <a:lnTo>
                  <a:pt x="14815" y="1385"/>
                </a:lnTo>
                <a:close/>
                <a:moveTo>
                  <a:pt x="14634" y="1313"/>
                </a:moveTo>
                <a:lnTo>
                  <a:pt x="14620" y="1349"/>
                </a:lnTo>
                <a:lnTo>
                  <a:pt x="14510" y="1304"/>
                </a:lnTo>
                <a:lnTo>
                  <a:pt x="14524" y="1268"/>
                </a:lnTo>
                <a:lnTo>
                  <a:pt x="14634" y="1313"/>
                </a:lnTo>
                <a:close/>
                <a:moveTo>
                  <a:pt x="14454" y="1240"/>
                </a:moveTo>
                <a:lnTo>
                  <a:pt x="14439" y="1276"/>
                </a:lnTo>
                <a:lnTo>
                  <a:pt x="14329" y="1232"/>
                </a:lnTo>
                <a:lnTo>
                  <a:pt x="14343" y="1196"/>
                </a:lnTo>
                <a:lnTo>
                  <a:pt x="14454" y="1240"/>
                </a:lnTo>
                <a:close/>
                <a:moveTo>
                  <a:pt x="14273" y="1167"/>
                </a:moveTo>
                <a:lnTo>
                  <a:pt x="14258" y="1203"/>
                </a:lnTo>
                <a:lnTo>
                  <a:pt x="14148" y="1159"/>
                </a:lnTo>
                <a:lnTo>
                  <a:pt x="14163" y="1123"/>
                </a:lnTo>
                <a:lnTo>
                  <a:pt x="14273" y="1167"/>
                </a:lnTo>
                <a:close/>
                <a:moveTo>
                  <a:pt x="14071" y="535"/>
                </a:moveTo>
                <a:lnTo>
                  <a:pt x="14105" y="555"/>
                </a:lnTo>
                <a:lnTo>
                  <a:pt x="14044" y="657"/>
                </a:lnTo>
                <a:lnTo>
                  <a:pt x="14011" y="637"/>
                </a:lnTo>
                <a:lnTo>
                  <a:pt x="14071" y="535"/>
                </a:lnTo>
                <a:close/>
                <a:moveTo>
                  <a:pt x="14176" y="361"/>
                </a:moveTo>
                <a:lnTo>
                  <a:pt x="14209" y="381"/>
                </a:lnTo>
                <a:lnTo>
                  <a:pt x="14148" y="482"/>
                </a:lnTo>
                <a:lnTo>
                  <a:pt x="14115" y="462"/>
                </a:lnTo>
                <a:lnTo>
                  <a:pt x="14176" y="361"/>
                </a:lnTo>
                <a:close/>
                <a:moveTo>
                  <a:pt x="14280" y="186"/>
                </a:moveTo>
                <a:lnTo>
                  <a:pt x="14313" y="206"/>
                </a:lnTo>
                <a:lnTo>
                  <a:pt x="14252" y="308"/>
                </a:lnTo>
                <a:lnTo>
                  <a:pt x="14219" y="288"/>
                </a:lnTo>
                <a:lnTo>
                  <a:pt x="14280" y="186"/>
                </a:lnTo>
                <a:close/>
                <a:moveTo>
                  <a:pt x="14384" y="12"/>
                </a:moveTo>
                <a:lnTo>
                  <a:pt x="14417" y="32"/>
                </a:lnTo>
                <a:lnTo>
                  <a:pt x="14356" y="133"/>
                </a:lnTo>
                <a:lnTo>
                  <a:pt x="14323" y="114"/>
                </a:lnTo>
                <a:lnTo>
                  <a:pt x="14384" y="12"/>
                </a:lnTo>
                <a:close/>
              </a:path>
            </a:pathLst>
          </a:custGeom>
          <a:solidFill>
            <a:srgbClr val="EBEBEB"/>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 name="Fußzeilenplatzhalter 4">
            <a:extLst>
              <a:ext uri="{FF2B5EF4-FFF2-40B4-BE49-F238E27FC236}">
                <a16:creationId xmlns:a16="http://schemas.microsoft.com/office/drawing/2014/main" id="{FC6568EB-7A65-4947-8FCE-4211D6C0ABD8}"/>
              </a:ext>
            </a:extLst>
          </p:cNvPr>
          <p:cNvSpPr>
            <a:spLocks noGrp="1"/>
          </p:cNvSpPr>
          <p:nvPr>
            <p:ph type="ftr" sz="quarter" idx="3"/>
          </p:nvPr>
        </p:nvSpPr>
        <p:spPr>
          <a:xfrm>
            <a:off x="450850" y="6358068"/>
            <a:ext cx="6804000" cy="288000"/>
          </a:xfrm>
          <a:prstGeom prst="rect">
            <a:avLst/>
          </a:prstGeom>
          <a:noFill/>
        </p:spPr>
        <p:txBody>
          <a:bodyPr vert="horz" wrap="none" lIns="0" tIns="14400" rIns="0" bIns="0" rtlCol="0" anchor="t" anchorCtr="0">
            <a:noAutofit/>
          </a:bodyPr>
          <a:lstStyle>
            <a:lvl1pPr marL="0" indent="0" algn="l">
              <a:lnSpc>
                <a:spcPct val="100000"/>
              </a:lnSpc>
              <a:spcBef>
                <a:spcPts val="0"/>
              </a:spcBef>
              <a:buFont typeface="Arial" panose="020B0604020202020204" pitchFamily="34" charset="0"/>
              <a:buNone/>
              <a:defRPr sz="1200" b="0" i="0" cap="none" baseline="0">
                <a:solidFill>
                  <a:schemeClr val="tx2"/>
                </a:solidFill>
                <a:latin typeface="+mn-lt"/>
              </a:defRPr>
            </a:lvl1pPr>
            <a:lvl2pPr marL="0" indent="0" algn="l">
              <a:lnSpc>
                <a:spcPct val="100000"/>
              </a:lnSpc>
              <a:spcBef>
                <a:spcPts val="0"/>
              </a:spcBef>
              <a:defRPr sz="1200" b="0" i="0" cap="none" baseline="0">
                <a:latin typeface="+mn-lt"/>
              </a:defRPr>
            </a:lvl2pPr>
            <a:lvl3pPr marL="0" indent="0" algn="l">
              <a:lnSpc>
                <a:spcPct val="100000"/>
              </a:lnSpc>
              <a:spcBef>
                <a:spcPts val="0"/>
              </a:spcBef>
              <a:defRPr sz="1200" b="0" i="0" cap="none" baseline="0">
                <a:latin typeface="+mn-lt"/>
              </a:defRPr>
            </a:lvl3pPr>
            <a:lvl4pPr marL="0" indent="0" algn="l">
              <a:lnSpc>
                <a:spcPct val="100000"/>
              </a:lnSpc>
              <a:spcBef>
                <a:spcPts val="0"/>
              </a:spcBef>
              <a:defRPr sz="1200" b="0" i="0" cap="none" baseline="0">
                <a:latin typeface="+mn-lt"/>
              </a:defRPr>
            </a:lvl4pPr>
            <a:lvl5pPr marL="0" indent="0" algn="l">
              <a:lnSpc>
                <a:spcPct val="100000"/>
              </a:lnSpc>
              <a:spcBef>
                <a:spcPts val="0"/>
              </a:spcBef>
              <a:defRPr sz="1200" b="0" i="0" cap="none" baseline="0">
                <a:latin typeface="+mn-lt"/>
              </a:defRPr>
            </a:lvl5pPr>
            <a:lvl6pPr marL="0" indent="0" algn="l">
              <a:lnSpc>
                <a:spcPct val="100000"/>
              </a:lnSpc>
              <a:spcBef>
                <a:spcPts val="0"/>
              </a:spcBef>
              <a:defRPr sz="1200" b="0" i="0" cap="none" baseline="0">
                <a:latin typeface="+mn-lt"/>
              </a:defRPr>
            </a:lvl6pPr>
            <a:lvl7pPr marL="0" indent="0" algn="l">
              <a:lnSpc>
                <a:spcPct val="100000"/>
              </a:lnSpc>
              <a:spcBef>
                <a:spcPts val="0"/>
              </a:spcBef>
              <a:defRPr sz="1200" b="0" i="0" cap="none" baseline="0">
                <a:latin typeface="+mn-lt"/>
              </a:defRPr>
            </a:lvl7pPr>
            <a:lvl8pPr marL="0" indent="0" algn="l">
              <a:lnSpc>
                <a:spcPct val="100000"/>
              </a:lnSpc>
              <a:spcBef>
                <a:spcPts val="0"/>
              </a:spcBef>
              <a:defRPr sz="1200" b="0" i="0" cap="none" baseline="0">
                <a:latin typeface="+mn-lt"/>
              </a:defRPr>
            </a:lvl8pPr>
            <a:lvl9pPr marL="0" indent="0" algn="l">
              <a:lnSpc>
                <a:spcPct val="100000"/>
              </a:lnSpc>
              <a:spcBef>
                <a:spcPts val="0"/>
              </a:spcBef>
              <a:defRPr sz="1200" b="0" i="0" cap="none" baseline="0">
                <a:latin typeface="+mn-lt"/>
              </a:defRPr>
            </a:lvl9pPr>
          </a:lstStyle>
          <a:p>
            <a:r>
              <a:rPr lang="de-DE"/>
              <a:t>Name Referent*in</a:t>
            </a:r>
            <a:endParaRPr lang="de-DE" dirty="0"/>
          </a:p>
        </p:txBody>
      </p:sp>
      <p:pic>
        <p:nvPicPr>
          <p:cNvPr id="10" name="Grafik 9" hidden="1">
            <a:extLst>
              <a:ext uri="{FF2B5EF4-FFF2-40B4-BE49-F238E27FC236}">
                <a16:creationId xmlns:a16="http://schemas.microsoft.com/office/drawing/2014/main" id="{4D759283-1FCD-4FDD-A2C1-388AF6E4C11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platzhalter 1">
            <a:extLst>
              <a:ext uri="{FF2B5EF4-FFF2-40B4-BE49-F238E27FC236}">
                <a16:creationId xmlns:a16="http://schemas.microsoft.com/office/drawing/2014/main" id="{2EC577E2-94BA-405A-9ADC-403B5C1D9E16}"/>
              </a:ext>
            </a:extLst>
          </p:cNvPr>
          <p:cNvSpPr>
            <a:spLocks noGrp="1"/>
          </p:cNvSpPr>
          <p:nvPr>
            <p:ph type="title"/>
          </p:nvPr>
        </p:nvSpPr>
        <p:spPr>
          <a:xfrm>
            <a:off x="449261" y="1366838"/>
            <a:ext cx="8243887" cy="1044000"/>
          </a:xfrm>
          <a:prstGeom prst="rect">
            <a:avLst/>
          </a:prstGeom>
        </p:spPr>
        <p:txBody>
          <a:bodyPr vert="horz" lIns="0" tIns="0" rIns="0" bIns="0" rtlCol="0" anchor="t" anchorCtr="0">
            <a:noAutofit/>
          </a:bodyPr>
          <a:lstStyle/>
          <a:p>
            <a:r>
              <a:rPr lang="de-DE" dirty="0"/>
              <a:t>Headline</a:t>
            </a:r>
            <a:br>
              <a:rPr lang="de-DE" dirty="0"/>
            </a:br>
            <a:r>
              <a:rPr lang="de-DE" dirty="0"/>
              <a:t>auf zwei Zeilen</a:t>
            </a:r>
          </a:p>
        </p:txBody>
      </p:sp>
      <p:sp>
        <p:nvSpPr>
          <p:cNvPr id="3" name="Textplatzhalter 2">
            <a:extLst>
              <a:ext uri="{FF2B5EF4-FFF2-40B4-BE49-F238E27FC236}">
                <a16:creationId xmlns:a16="http://schemas.microsoft.com/office/drawing/2014/main" id="{36FA682E-5CF8-4B4C-B86B-5237CEB1E98D}"/>
              </a:ext>
            </a:extLst>
          </p:cNvPr>
          <p:cNvSpPr>
            <a:spLocks noGrp="1"/>
          </p:cNvSpPr>
          <p:nvPr>
            <p:ph type="body" idx="1"/>
          </p:nvPr>
        </p:nvSpPr>
        <p:spPr>
          <a:xfrm>
            <a:off x="450850" y="2579687"/>
            <a:ext cx="8243888" cy="3621087"/>
          </a:xfrm>
          <a:prstGeom prst="rect">
            <a:avLst/>
          </a:prstGeom>
        </p:spPr>
        <p:txBody>
          <a:bodyPr vert="horz" lIns="0" tIns="0" rIns="0" bIns="0" rtlCol="0" anchor="t" anchorCtr="0">
            <a:noAutofit/>
          </a:body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oliennummernplatzhalter 5">
            <a:extLst>
              <a:ext uri="{FF2B5EF4-FFF2-40B4-BE49-F238E27FC236}">
                <a16:creationId xmlns:a16="http://schemas.microsoft.com/office/drawing/2014/main" id="{F476AEA1-1BD2-418B-A501-5FE09F89F31F}"/>
              </a:ext>
            </a:extLst>
          </p:cNvPr>
          <p:cNvSpPr>
            <a:spLocks noGrp="1"/>
          </p:cNvSpPr>
          <p:nvPr>
            <p:ph type="sldNum" sz="quarter" idx="4"/>
          </p:nvPr>
        </p:nvSpPr>
        <p:spPr>
          <a:xfrm>
            <a:off x="7974738" y="6358067"/>
            <a:ext cx="720000" cy="288000"/>
          </a:xfrm>
          <a:prstGeom prst="rect">
            <a:avLst/>
          </a:prstGeom>
        </p:spPr>
        <p:txBody>
          <a:bodyPr vert="horz" lIns="0" tIns="0" rIns="0" bIns="0" rtlCol="0" anchor="t" anchorCtr="0">
            <a:noAutofit/>
          </a:bodyPr>
          <a:lstStyle>
            <a:lvl1pPr marL="0" indent="0" algn="r">
              <a:lnSpc>
                <a:spcPct val="100000"/>
              </a:lnSpc>
              <a:spcBef>
                <a:spcPts val="0"/>
              </a:spcBef>
              <a:buFont typeface="Arial" panose="020B0604020202020204" pitchFamily="34" charset="0"/>
              <a:buNone/>
              <a:defRPr sz="1600" b="1">
                <a:solidFill>
                  <a:schemeClr val="tx2"/>
                </a:solidFill>
                <a:latin typeface="+mj-lt"/>
              </a:defRPr>
            </a:lvl1pPr>
            <a:lvl2pPr marL="0" indent="0" algn="r">
              <a:lnSpc>
                <a:spcPct val="100000"/>
              </a:lnSpc>
              <a:spcBef>
                <a:spcPts val="0"/>
              </a:spcBef>
              <a:defRPr sz="1400" b="1">
                <a:latin typeface="+mj-lt"/>
              </a:defRPr>
            </a:lvl2pPr>
            <a:lvl3pPr marL="0" indent="0" algn="r">
              <a:lnSpc>
                <a:spcPct val="100000"/>
              </a:lnSpc>
              <a:spcBef>
                <a:spcPts val="0"/>
              </a:spcBef>
              <a:defRPr sz="1400" b="1">
                <a:latin typeface="+mj-lt"/>
              </a:defRPr>
            </a:lvl3pPr>
            <a:lvl4pPr marL="0" indent="0" algn="r">
              <a:lnSpc>
                <a:spcPct val="100000"/>
              </a:lnSpc>
              <a:spcBef>
                <a:spcPts val="0"/>
              </a:spcBef>
              <a:defRPr sz="1400" b="1">
                <a:latin typeface="+mj-lt"/>
              </a:defRPr>
            </a:lvl4pPr>
            <a:lvl5pPr marL="0" indent="0" algn="r">
              <a:lnSpc>
                <a:spcPct val="100000"/>
              </a:lnSpc>
              <a:spcBef>
                <a:spcPts val="0"/>
              </a:spcBef>
              <a:defRPr sz="1400" b="1">
                <a:latin typeface="+mj-lt"/>
              </a:defRPr>
            </a:lvl5pPr>
            <a:lvl6pPr marL="0" indent="0" algn="r">
              <a:lnSpc>
                <a:spcPct val="100000"/>
              </a:lnSpc>
              <a:spcBef>
                <a:spcPts val="0"/>
              </a:spcBef>
              <a:defRPr sz="1400" b="1">
                <a:latin typeface="+mj-lt"/>
              </a:defRPr>
            </a:lvl6pPr>
            <a:lvl7pPr marL="0" indent="0" algn="r">
              <a:lnSpc>
                <a:spcPct val="100000"/>
              </a:lnSpc>
              <a:spcBef>
                <a:spcPts val="0"/>
              </a:spcBef>
              <a:defRPr sz="1400" b="1">
                <a:latin typeface="+mj-lt"/>
              </a:defRPr>
            </a:lvl7pPr>
            <a:lvl8pPr marL="0" indent="0" algn="r">
              <a:lnSpc>
                <a:spcPct val="100000"/>
              </a:lnSpc>
              <a:spcBef>
                <a:spcPts val="0"/>
              </a:spcBef>
              <a:defRPr sz="1400" b="1">
                <a:latin typeface="+mj-lt"/>
              </a:defRPr>
            </a:lvl8pPr>
            <a:lvl9pPr marL="0" indent="0" algn="r">
              <a:lnSpc>
                <a:spcPct val="100000"/>
              </a:lnSpc>
              <a:spcBef>
                <a:spcPts val="0"/>
              </a:spcBef>
              <a:defRPr sz="1400" b="1">
                <a:latin typeface="+mj-lt"/>
              </a:defRPr>
            </a:lvl9pPr>
          </a:lstStyle>
          <a:p>
            <a:fld id="{C0BC624C-2554-4659-A1D8-66347873820C}" type="slidenum">
              <a:rPr lang="de-DE" smtClean="0"/>
              <a:pPr/>
              <a:t>‹Nr.›</a:t>
            </a:fld>
            <a:endParaRPr lang="de-DE" sz="1800" dirty="0"/>
          </a:p>
        </p:txBody>
      </p:sp>
      <p:sp>
        <p:nvSpPr>
          <p:cNvPr id="15" name="Logo UPD">
            <a:extLst>
              <a:ext uri="{FF2B5EF4-FFF2-40B4-BE49-F238E27FC236}">
                <a16:creationId xmlns:a16="http://schemas.microsoft.com/office/drawing/2014/main" id="{DD0C6D0A-3746-490C-A4C3-86266A150DA9}"/>
              </a:ext>
            </a:extLst>
          </p:cNvPr>
          <p:cNvSpPr>
            <a:spLocks noChangeAspect="1" noEditPoints="1"/>
          </p:cNvSpPr>
          <p:nvPr userDrawn="1"/>
        </p:nvSpPr>
        <p:spPr bwMode="auto">
          <a:xfrm>
            <a:off x="450850" y="450000"/>
            <a:ext cx="1212480" cy="417366"/>
          </a:xfrm>
          <a:custGeom>
            <a:avLst/>
            <a:gdLst>
              <a:gd name="T0" fmla="*/ 1928 w 5780"/>
              <a:gd name="T1" fmla="*/ 1975 h 1982"/>
              <a:gd name="T2" fmla="*/ 1430 w 5780"/>
              <a:gd name="T3" fmla="*/ 1979 h 1982"/>
              <a:gd name="T4" fmla="*/ 1430 w 5780"/>
              <a:gd name="T5" fmla="*/ 1979 h 1982"/>
              <a:gd name="T6" fmla="*/ 700 w 5780"/>
              <a:gd name="T7" fmla="*/ 1409 h 1982"/>
              <a:gd name="T8" fmla="*/ 1502 w 5780"/>
              <a:gd name="T9" fmla="*/ 1906 h 1982"/>
              <a:gd name="T10" fmla="*/ 1464 w 5780"/>
              <a:gd name="T11" fmla="*/ 1919 h 1982"/>
              <a:gd name="T12" fmla="*/ 5452 w 5780"/>
              <a:gd name="T13" fmla="*/ 883 h 1982"/>
              <a:gd name="T14" fmla="*/ 5769 w 5780"/>
              <a:gd name="T15" fmla="*/ 883 h 1982"/>
              <a:gd name="T16" fmla="*/ 5065 w 5780"/>
              <a:gd name="T17" fmla="*/ 1291 h 1982"/>
              <a:gd name="T18" fmla="*/ 5462 w 5780"/>
              <a:gd name="T19" fmla="*/ 1291 h 1982"/>
              <a:gd name="T20" fmla="*/ 5320 w 5780"/>
              <a:gd name="T21" fmla="*/ 1101 h 1982"/>
              <a:gd name="T22" fmla="*/ 5383 w 5780"/>
              <a:gd name="T23" fmla="*/ 751 h 1982"/>
              <a:gd name="T24" fmla="*/ 5240 w 5780"/>
              <a:gd name="T25" fmla="*/ 751 h 1982"/>
              <a:gd name="T26" fmla="*/ 4884 w 5780"/>
              <a:gd name="T27" fmla="*/ 1291 h 1982"/>
              <a:gd name="T28" fmla="*/ 4603 w 5780"/>
              <a:gd name="T29" fmla="*/ 1291 h 1982"/>
              <a:gd name="T30" fmla="*/ 4502 w 5780"/>
              <a:gd name="T31" fmla="*/ 1148 h 1982"/>
              <a:gd name="T32" fmla="*/ 4455 w 5780"/>
              <a:gd name="T33" fmla="*/ 911 h 1982"/>
              <a:gd name="T34" fmla="*/ 4292 w 5780"/>
              <a:gd name="T35" fmla="*/ 1076 h 1982"/>
              <a:gd name="T36" fmla="*/ 4162 w 5780"/>
              <a:gd name="T37" fmla="*/ 1257 h 1982"/>
              <a:gd name="T38" fmla="*/ 3959 w 5780"/>
              <a:gd name="T39" fmla="*/ 1083 h 1982"/>
              <a:gd name="T40" fmla="*/ 3856 w 5780"/>
              <a:gd name="T41" fmla="*/ 1291 h 1982"/>
              <a:gd name="T42" fmla="*/ 4102 w 5780"/>
              <a:gd name="T43" fmla="*/ 1291 h 1982"/>
              <a:gd name="T44" fmla="*/ 3856 w 5780"/>
              <a:gd name="T45" fmla="*/ 881 h 1982"/>
              <a:gd name="T46" fmla="*/ 3502 w 5780"/>
              <a:gd name="T47" fmla="*/ 1224 h 1982"/>
              <a:gd name="T48" fmla="*/ 3500 w 5780"/>
              <a:gd name="T49" fmla="*/ 882 h 1982"/>
              <a:gd name="T50" fmla="*/ 3691 w 5780"/>
              <a:gd name="T51" fmla="*/ 1291 h 1982"/>
              <a:gd name="T52" fmla="*/ 3159 w 5780"/>
              <a:gd name="T53" fmla="*/ 1181 h 1982"/>
              <a:gd name="T54" fmla="*/ 3196 w 5780"/>
              <a:gd name="T55" fmla="*/ 1293 h 1982"/>
              <a:gd name="T56" fmla="*/ 2819 w 5780"/>
              <a:gd name="T57" fmla="*/ 818 h 1982"/>
              <a:gd name="T58" fmla="*/ 2621 w 5780"/>
              <a:gd name="T59" fmla="*/ 1034 h 1982"/>
              <a:gd name="T60" fmla="*/ 2373 w 5780"/>
              <a:gd name="T61" fmla="*/ 818 h 1982"/>
              <a:gd name="T62" fmla="*/ 2445 w 5780"/>
              <a:gd name="T63" fmla="*/ 928 h 1982"/>
              <a:gd name="T64" fmla="*/ 2252 w 5780"/>
              <a:gd name="T65" fmla="*/ 818 h 1982"/>
              <a:gd name="T66" fmla="*/ 2004 w 5780"/>
              <a:gd name="T67" fmla="*/ 818 h 1982"/>
              <a:gd name="T68" fmla="*/ 5711 w 5780"/>
              <a:gd name="T69" fmla="*/ 1975 h 1982"/>
              <a:gd name="T70" fmla="*/ 5643 w 5780"/>
              <a:gd name="T71" fmla="*/ 1854 h 1982"/>
              <a:gd name="T72" fmla="*/ 5468 w 5780"/>
              <a:gd name="T73" fmla="*/ 1975 h 1982"/>
              <a:gd name="T74" fmla="*/ 5629 w 5780"/>
              <a:gd name="T75" fmla="*/ 1975 h 1982"/>
              <a:gd name="T76" fmla="*/ 5261 w 5780"/>
              <a:gd name="T77" fmla="*/ 1637 h 1982"/>
              <a:gd name="T78" fmla="*/ 5040 w 5780"/>
              <a:gd name="T79" fmla="*/ 1770 h 1982"/>
              <a:gd name="T80" fmla="*/ 5179 w 5780"/>
              <a:gd name="T81" fmla="*/ 1638 h 1982"/>
              <a:gd name="T82" fmla="*/ 5083 w 5780"/>
              <a:gd name="T83" fmla="*/ 1565 h 1982"/>
              <a:gd name="T84" fmla="*/ 4643 w 5780"/>
              <a:gd name="T85" fmla="*/ 1982 h 1982"/>
              <a:gd name="T86" fmla="*/ 4639 w 5780"/>
              <a:gd name="T87" fmla="*/ 1555 h 1982"/>
              <a:gd name="T88" fmla="*/ 4264 w 5780"/>
              <a:gd name="T89" fmla="*/ 1525 h 1982"/>
              <a:gd name="T90" fmla="*/ 4337 w 5780"/>
              <a:gd name="T91" fmla="*/ 1841 h 1982"/>
              <a:gd name="T92" fmla="*/ 4162 w 5780"/>
              <a:gd name="T93" fmla="*/ 1760 h 1982"/>
              <a:gd name="T94" fmla="*/ 4158 w 5780"/>
              <a:gd name="T95" fmla="*/ 1695 h 1982"/>
              <a:gd name="T96" fmla="*/ 4235 w 5780"/>
              <a:gd name="T97" fmla="*/ 1630 h 1982"/>
              <a:gd name="T98" fmla="*/ 3731 w 5780"/>
              <a:gd name="T99" fmla="*/ 1501 h 1982"/>
              <a:gd name="T100" fmla="*/ 3694 w 5780"/>
              <a:gd name="T101" fmla="*/ 1785 h 1982"/>
              <a:gd name="T102" fmla="*/ 3781 w 5780"/>
              <a:gd name="T103" fmla="*/ 1695 h 1982"/>
              <a:gd name="T104" fmla="*/ 3802 w 5780"/>
              <a:gd name="T105" fmla="*/ 1638 h 1982"/>
              <a:gd name="T106" fmla="*/ 3433 w 5780"/>
              <a:gd name="T107" fmla="*/ 1760 h 1982"/>
              <a:gd name="T108" fmla="*/ 3471 w 5780"/>
              <a:gd name="T109" fmla="*/ 1501 h 1982"/>
              <a:gd name="T110" fmla="*/ 3032 w 5780"/>
              <a:gd name="T111" fmla="*/ 1568 h 1982"/>
              <a:gd name="T112" fmla="*/ 3033 w 5780"/>
              <a:gd name="T113" fmla="*/ 1908 h 1982"/>
              <a:gd name="T114" fmla="*/ 2827 w 5780"/>
              <a:gd name="T115" fmla="*/ 1564 h 1982"/>
              <a:gd name="T116" fmla="*/ 2507 w 5780"/>
              <a:gd name="T117" fmla="*/ 1501 h 1982"/>
              <a:gd name="T118" fmla="*/ 2533 w 5780"/>
              <a:gd name="T119" fmla="*/ 1850 h 1982"/>
              <a:gd name="T120" fmla="*/ 2459 w 5780"/>
              <a:gd name="T121" fmla="*/ 1579 h 1982"/>
              <a:gd name="T122" fmla="*/ 2006 w 5780"/>
              <a:gd name="T123" fmla="*/ 1731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80" h="1982">
                <a:moveTo>
                  <a:pt x="2239" y="1643"/>
                </a:moveTo>
                <a:cubicBezTo>
                  <a:pt x="2239" y="1591"/>
                  <a:pt x="2216" y="1549"/>
                  <a:pt x="2174" y="1524"/>
                </a:cubicBezTo>
                <a:cubicBezTo>
                  <a:pt x="2148" y="1508"/>
                  <a:pt x="2123" y="1501"/>
                  <a:pt x="2054" y="1501"/>
                </a:cubicBezTo>
                <a:lnTo>
                  <a:pt x="1928" y="1501"/>
                </a:lnTo>
                <a:lnTo>
                  <a:pt x="1928" y="1975"/>
                </a:lnTo>
                <a:lnTo>
                  <a:pt x="2006" y="1975"/>
                </a:lnTo>
                <a:lnTo>
                  <a:pt x="2006" y="1794"/>
                </a:lnTo>
                <a:lnTo>
                  <a:pt x="2086" y="1794"/>
                </a:lnTo>
                <a:cubicBezTo>
                  <a:pt x="2171" y="1794"/>
                  <a:pt x="2239" y="1736"/>
                  <a:pt x="2239" y="1643"/>
                </a:cubicBezTo>
                <a:close/>
                <a:moveTo>
                  <a:pt x="1430" y="1979"/>
                </a:moveTo>
                <a:lnTo>
                  <a:pt x="0" y="1979"/>
                </a:lnTo>
                <a:lnTo>
                  <a:pt x="0" y="1397"/>
                </a:lnTo>
                <a:lnTo>
                  <a:pt x="299" y="1164"/>
                </a:lnTo>
                <a:lnTo>
                  <a:pt x="299" y="1747"/>
                </a:lnTo>
                <a:lnTo>
                  <a:pt x="1430" y="1979"/>
                </a:lnTo>
                <a:close/>
                <a:moveTo>
                  <a:pt x="700" y="583"/>
                </a:moveTo>
                <a:lnTo>
                  <a:pt x="413" y="815"/>
                </a:lnTo>
                <a:lnTo>
                  <a:pt x="413" y="1641"/>
                </a:lnTo>
                <a:lnTo>
                  <a:pt x="1438" y="1945"/>
                </a:lnTo>
                <a:lnTo>
                  <a:pt x="700" y="1409"/>
                </a:lnTo>
                <a:lnTo>
                  <a:pt x="700" y="583"/>
                </a:lnTo>
                <a:close/>
                <a:moveTo>
                  <a:pt x="1502" y="815"/>
                </a:moveTo>
                <a:lnTo>
                  <a:pt x="1227" y="594"/>
                </a:lnTo>
                <a:lnTo>
                  <a:pt x="1227" y="1025"/>
                </a:lnTo>
                <a:lnTo>
                  <a:pt x="1502" y="1906"/>
                </a:lnTo>
                <a:lnTo>
                  <a:pt x="1502" y="815"/>
                </a:lnTo>
                <a:close/>
                <a:moveTo>
                  <a:pt x="1112" y="0"/>
                </a:moveTo>
                <a:lnTo>
                  <a:pt x="815" y="233"/>
                </a:lnTo>
                <a:lnTo>
                  <a:pt x="815" y="1316"/>
                </a:lnTo>
                <a:lnTo>
                  <a:pt x="1464" y="1919"/>
                </a:lnTo>
                <a:lnTo>
                  <a:pt x="1112" y="1107"/>
                </a:lnTo>
                <a:lnTo>
                  <a:pt x="1112" y="0"/>
                </a:lnTo>
                <a:close/>
                <a:moveTo>
                  <a:pt x="5780" y="818"/>
                </a:moveTo>
                <a:lnTo>
                  <a:pt x="5452" y="818"/>
                </a:lnTo>
                <a:lnTo>
                  <a:pt x="5452" y="883"/>
                </a:lnTo>
                <a:lnTo>
                  <a:pt x="5572" y="883"/>
                </a:lnTo>
                <a:lnTo>
                  <a:pt x="5572" y="1291"/>
                </a:lnTo>
                <a:lnTo>
                  <a:pt x="5650" y="1291"/>
                </a:lnTo>
                <a:lnTo>
                  <a:pt x="5650" y="883"/>
                </a:lnTo>
                <a:lnTo>
                  <a:pt x="5769" y="883"/>
                </a:lnTo>
                <a:lnTo>
                  <a:pt x="5780" y="818"/>
                </a:lnTo>
                <a:close/>
                <a:moveTo>
                  <a:pt x="5462" y="1291"/>
                </a:moveTo>
                <a:lnTo>
                  <a:pt x="5311" y="817"/>
                </a:lnTo>
                <a:lnTo>
                  <a:pt x="5220" y="817"/>
                </a:lnTo>
                <a:lnTo>
                  <a:pt x="5065" y="1291"/>
                </a:lnTo>
                <a:lnTo>
                  <a:pt x="5146" y="1291"/>
                </a:lnTo>
                <a:lnTo>
                  <a:pt x="5184" y="1166"/>
                </a:lnTo>
                <a:lnTo>
                  <a:pt x="5338" y="1166"/>
                </a:lnTo>
                <a:lnTo>
                  <a:pt x="5376" y="1291"/>
                </a:lnTo>
                <a:lnTo>
                  <a:pt x="5462" y="1291"/>
                </a:lnTo>
                <a:close/>
                <a:moveTo>
                  <a:pt x="5320" y="1101"/>
                </a:moveTo>
                <a:lnTo>
                  <a:pt x="5204" y="1101"/>
                </a:lnTo>
                <a:cubicBezTo>
                  <a:pt x="5214" y="1069"/>
                  <a:pt x="5263" y="895"/>
                  <a:pt x="5263" y="895"/>
                </a:cubicBezTo>
                <a:lnTo>
                  <a:pt x="5264" y="895"/>
                </a:lnTo>
                <a:cubicBezTo>
                  <a:pt x="5267" y="914"/>
                  <a:pt x="5315" y="1090"/>
                  <a:pt x="5320" y="1101"/>
                </a:cubicBezTo>
                <a:close/>
                <a:moveTo>
                  <a:pt x="5383" y="751"/>
                </a:moveTo>
                <a:cubicBezTo>
                  <a:pt x="5383" y="724"/>
                  <a:pt x="5362" y="703"/>
                  <a:pt x="5338" y="703"/>
                </a:cubicBezTo>
                <a:cubicBezTo>
                  <a:pt x="5312" y="703"/>
                  <a:pt x="5291" y="724"/>
                  <a:pt x="5291" y="751"/>
                </a:cubicBezTo>
                <a:cubicBezTo>
                  <a:pt x="5291" y="777"/>
                  <a:pt x="5312" y="798"/>
                  <a:pt x="5337" y="798"/>
                </a:cubicBezTo>
                <a:cubicBezTo>
                  <a:pt x="5362" y="798"/>
                  <a:pt x="5383" y="777"/>
                  <a:pt x="5383" y="751"/>
                </a:cubicBezTo>
                <a:close/>
                <a:moveTo>
                  <a:pt x="5240" y="751"/>
                </a:moveTo>
                <a:cubicBezTo>
                  <a:pt x="5240" y="724"/>
                  <a:pt x="5219" y="703"/>
                  <a:pt x="5194" y="703"/>
                </a:cubicBezTo>
                <a:cubicBezTo>
                  <a:pt x="5169" y="703"/>
                  <a:pt x="5148" y="724"/>
                  <a:pt x="5148" y="751"/>
                </a:cubicBezTo>
                <a:cubicBezTo>
                  <a:pt x="5148" y="777"/>
                  <a:pt x="5169" y="798"/>
                  <a:pt x="5194" y="798"/>
                </a:cubicBezTo>
                <a:cubicBezTo>
                  <a:pt x="5219" y="798"/>
                  <a:pt x="5240" y="777"/>
                  <a:pt x="5240" y="751"/>
                </a:cubicBezTo>
                <a:close/>
                <a:moveTo>
                  <a:pt x="5092" y="818"/>
                </a:moveTo>
                <a:lnTo>
                  <a:pt x="4764" y="818"/>
                </a:lnTo>
                <a:lnTo>
                  <a:pt x="4764" y="883"/>
                </a:lnTo>
                <a:lnTo>
                  <a:pt x="4884" y="883"/>
                </a:lnTo>
                <a:lnTo>
                  <a:pt x="4884" y="1291"/>
                </a:lnTo>
                <a:lnTo>
                  <a:pt x="4962" y="1291"/>
                </a:lnTo>
                <a:lnTo>
                  <a:pt x="4962" y="883"/>
                </a:lnTo>
                <a:lnTo>
                  <a:pt x="5081" y="883"/>
                </a:lnTo>
                <a:lnTo>
                  <a:pt x="5092" y="818"/>
                </a:lnTo>
                <a:close/>
                <a:moveTo>
                  <a:pt x="4603" y="1291"/>
                </a:moveTo>
                <a:lnTo>
                  <a:pt x="4684" y="1291"/>
                </a:lnTo>
                <a:lnTo>
                  <a:pt x="4684" y="818"/>
                </a:lnTo>
                <a:lnTo>
                  <a:pt x="4603" y="818"/>
                </a:lnTo>
                <a:lnTo>
                  <a:pt x="4603" y="1291"/>
                </a:lnTo>
                <a:close/>
                <a:moveTo>
                  <a:pt x="4502" y="1148"/>
                </a:moveTo>
                <a:cubicBezTo>
                  <a:pt x="4502" y="1077"/>
                  <a:pt x="4454" y="1033"/>
                  <a:pt x="4386" y="1013"/>
                </a:cubicBezTo>
                <a:lnTo>
                  <a:pt x="4330" y="997"/>
                </a:lnTo>
                <a:cubicBezTo>
                  <a:pt x="4283" y="983"/>
                  <a:pt x="4267" y="968"/>
                  <a:pt x="4267" y="939"/>
                </a:cubicBezTo>
                <a:cubicBezTo>
                  <a:pt x="4267" y="900"/>
                  <a:pt x="4297" y="874"/>
                  <a:pt x="4344" y="874"/>
                </a:cubicBezTo>
                <a:cubicBezTo>
                  <a:pt x="4382" y="874"/>
                  <a:pt x="4412" y="885"/>
                  <a:pt x="4455" y="911"/>
                </a:cubicBezTo>
                <a:lnTo>
                  <a:pt x="4491" y="855"/>
                </a:lnTo>
                <a:cubicBezTo>
                  <a:pt x="4449" y="826"/>
                  <a:pt x="4395" y="810"/>
                  <a:pt x="4341" y="810"/>
                </a:cubicBezTo>
                <a:cubicBezTo>
                  <a:pt x="4246" y="810"/>
                  <a:pt x="4180" y="867"/>
                  <a:pt x="4180" y="950"/>
                </a:cubicBezTo>
                <a:cubicBezTo>
                  <a:pt x="4180" y="978"/>
                  <a:pt x="4187" y="1000"/>
                  <a:pt x="4200" y="1019"/>
                </a:cubicBezTo>
                <a:cubicBezTo>
                  <a:pt x="4218" y="1046"/>
                  <a:pt x="4249" y="1064"/>
                  <a:pt x="4292" y="1076"/>
                </a:cubicBezTo>
                <a:lnTo>
                  <a:pt x="4343" y="1090"/>
                </a:lnTo>
                <a:cubicBezTo>
                  <a:pt x="4391" y="1104"/>
                  <a:pt x="4413" y="1126"/>
                  <a:pt x="4413" y="1161"/>
                </a:cubicBezTo>
                <a:cubicBezTo>
                  <a:pt x="4413" y="1208"/>
                  <a:pt x="4378" y="1236"/>
                  <a:pt x="4320" y="1236"/>
                </a:cubicBezTo>
                <a:cubicBezTo>
                  <a:pt x="4272" y="1236"/>
                  <a:pt x="4234" y="1222"/>
                  <a:pt x="4192" y="1197"/>
                </a:cubicBezTo>
                <a:lnTo>
                  <a:pt x="4162" y="1257"/>
                </a:lnTo>
                <a:cubicBezTo>
                  <a:pt x="4209" y="1285"/>
                  <a:pt x="4263" y="1300"/>
                  <a:pt x="4317" y="1300"/>
                </a:cubicBezTo>
                <a:cubicBezTo>
                  <a:pt x="4438" y="1300"/>
                  <a:pt x="4502" y="1227"/>
                  <a:pt x="4502" y="1148"/>
                </a:cubicBezTo>
                <a:close/>
                <a:moveTo>
                  <a:pt x="4102" y="1291"/>
                </a:moveTo>
                <a:lnTo>
                  <a:pt x="4032" y="1177"/>
                </a:lnTo>
                <a:cubicBezTo>
                  <a:pt x="4008" y="1138"/>
                  <a:pt x="3976" y="1092"/>
                  <a:pt x="3959" y="1083"/>
                </a:cubicBezTo>
                <a:cubicBezTo>
                  <a:pt x="4033" y="1083"/>
                  <a:pt x="4077" y="1021"/>
                  <a:pt x="4077" y="953"/>
                </a:cubicBezTo>
                <a:cubicBezTo>
                  <a:pt x="4077" y="879"/>
                  <a:pt x="4029" y="818"/>
                  <a:pt x="3923" y="818"/>
                </a:cubicBezTo>
                <a:lnTo>
                  <a:pt x="3779" y="818"/>
                </a:lnTo>
                <a:lnTo>
                  <a:pt x="3779" y="1291"/>
                </a:lnTo>
                <a:lnTo>
                  <a:pt x="3856" y="1291"/>
                </a:lnTo>
                <a:lnTo>
                  <a:pt x="3856" y="1086"/>
                </a:lnTo>
                <a:cubicBezTo>
                  <a:pt x="3871" y="1087"/>
                  <a:pt x="3878" y="1092"/>
                  <a:pt x="3887" y="1101"/>
                </a:cubicBezTo>
                <a:cubicBezTo>
                  <a:pt x="3913" y="1127"/>
                  <a:pt x="3935" y="1159"/>
                  <a:pt x="3967" y="1218"/>
                </a:cubicBezTo>
                <a:lnTo>
                  <a:pt x="4008" y="1291"/>
                </a:lnTo>
                <a:lnTo>
                  <a:pt x="4102" y="1291"/>
                </a:lnTo>
                <a:close/>
                <a:moveTo>
                  <a:pt x="3995" y="954"/>
                </a:moveTo>
                <a:cubicBezTo>
                  <a:pt x="3995" y="978"/>
                  <a:pt x="3986" y="998"/>
                  <a:pt x="3974" y="1011"/>
                </a:cubicBezTo>
                <a:cubicBezTo>
                  <a:pt x="3959" y="1025"/>
                  <a:pt x="3937" y="1031"/>
                  <a:pt x="3896" y="1031"/>
                </a:cubicBezTo>
                <a:lnTo>
                  <a:pt x="3856" y="1031"/>
                </a:lnTo>
                <a:lnTo>
                  <a:pt x="3856" y="881"/>
                </a:lnTo>
                <a:lnTo>
                  <a:pt x="3899" y="881"/>
                </a:lnTo>
                <a:cubicBezTo>
                  <a:pt x="3969" y="881"/>
                  <a:pt x="3995" y="906"/>
                  <a:pt x="3995" y="954"/>
                </a:cubicBezTo>
                <a:close/>
                <a:moveTo>
                  <a:pt x="3691" y="1291"/>
                </a:moveTo>
                <a:lnTo>
                  <a:pt x="3691" y="1224"/>
                </a:lnTo>
                <a:lnTo>
                  <a:pt x="3502" y="1224"/>
                </a:lnTo>
                <a:lnTo>
                  <a:pt x="3502" y="1076"/>
                </a:lnTo>
                <a:lnTo>
                  <a:pt x="3646" y="1076"/>
                </a:lnTo>
                <a:lnTo>
                  <a:pt x="3646" y="1011"/>
                </a:lnTo>
                <a:lnTo>
                  <a:pt x="3500" y="1011"/>
                </a:lnTo>
                <a:lnTo>
                  <a:pt x="3500" y="882"/>
                </a:lnTo>
                <a:lnTo>
                  <a:pt x="3674" y="882"/>
                </a:lnTo>
                <a:lnTo>
                  <a:pt x="3684" y="818"/>
                </a:lnTo>
                <a:lnTo>
                  <a:pt x="3422" y="818"/>
                </a:lnTo>
                <a:lnTo>
                  <a:pt x="3422" y="1291"/>
                </a:lnTo>
                <a:lnTo>
                  <a:pt x="3691" y="1291"/>
                </a:lnTo>
                <a:close/>
                <a:moveTo>
                  <a:pt x="3358" y="818"/>
                </a:moveTo>
                <a:lnTo>
                  <a:pt x="3276" y="818"/>
                </a:lnTo>
                <a:lnTo>
                  <a:pt x="3189" y="1082"/>
                </a:lnTo>
                <a:cubicBezTo>
                  <a:pt x="3166" y="1152"/>
                  <a:pt x="3161" y="1181"/>
                  <a:pt x="3161" y="1181"/>
                </a:cubicBezTo>
                <a:lnTo>
                  <a:pt x="3159" y="1181"/>
                </a:lnTo>
                <a:cubicBezTo>
                  <a:pt x="3159" y="1181"/>
                  <a:pt x="3154" y="1146"/>
                  <a:pt x="3135" y="1086"/>
                </a:cubicBezTo>
                <a:lnTo>
                  <a:pt x="3049" y="818"/>
                </a:lnTo>
                <a:lnTo>
                  <a:pt x="2963" y="818"/>
                </a:lnTo>
                <a:lnTo>
                  <a:pt x="3122" y="1293"/>
                </a:lnTo>
                <a:lnTo>
                  <a:pt x="3196" y="1293"/>
                </a:lnTo>
                <a:lnTo>
                  <a:pt x="3358" y="818"/>
                </a:lnTo>
                <a:close/>
                <a:moveTo>
                  <a:pt x="2819" y="1291"/>
                </a:moveTo>
                <a:lnTo>
                  <a:pt x="2900" y="1291"/>
                </a:lnTo>
                <a:lnTo>
                  <a:pt x="2900" y="818"/>
                </a:lnTo>
                <a:lnTo>
                  <a:pt x="2819" y="818"/>
                </a:lnTo>
                <a:lnTo>
                  <a:pt x="2819" y="1291"/>
                </a:lnTo>
                <a:close/>
                <a:moveTo>
                  <a:pt x="2694" y="1291"/>
                </a:moveTo>
                <a:lnTo>
                  <a:pt x="2694" y="818"/>
                </a:lnTo>
                <a:lnTo>
                  <a:pt x="2620" y="818"/>
                </a:lnTo>
                <a:lnTo>
                  <a:pt x="2621" y="1034"/>
                </a:lnTo>
                <a:cubicBezTo>
                  <a:pt x="2621" y="1077"/>
                  <a:pt x="2626" y="1144"/>
                  <a:pt x="2628" y="1168"/>
                </a:cubicBezTo>
                <a:lnTo>
                  <a:pt x="2626" y="1170"/>
                </a:lnTo>
                <a:cubicBezTo>
                  <a:pt x="2620" y="1149"/>
                  <a:pt x="2599" y="1092"/>
                  <a:pt x="2577" y="1049"/>
                </a:cubicBezTo>
                <a:lnTo>
                  <a:pt x="2462" y="818"/>
                </a:lnTo>
                <a:lnTo>
                  <a:pt x="2373" y="818"/>
                </a:lnTo>
                <a:lnTo>
                  <a:pt x="2373" y="1291"/>
                </a:lnTo>
                <a:lnTo>
                  <a:pt x="2451" y="1291"/>
                </a:lnTo>
                <a:lnTo>
                  <a:pt x="2448" y="1062"/>
                </a:lnTo>
                <a:cubicBezTo>
                  <a:pt x="2447" y="1020"/>
                  <a:pt x="2447" y="970"/>
                  <a:pt x="2443" y="930"/>
                </a:cubicBezTo>
                <a:lnTo>
                  <a:pt x="2445" y="928"/>
                </a:lnTo>
                <a:cubicBezTo>
                  <a:pt x="2454" y="956"/>
                  <a:pt x="2480" y="1016"/>
                  <a:pt x="2505" y="1068"/>
                </a:cubicBezTo>
                <a:lnTo>
                  <a:pt x="2611" y="1291"/>
                </a:lnTo>
                <a:lnTo>
                  <a:pt x="2694" y="1291"/>
                </a:lnTo>
                <a:close/>
                <a:moveTo>
                  <a:pt x="2252" y="1158"/>
                </a:moveTo>
                <a:lnTo>
                  <a:pt x="2252" y="818"/>
                </a:lnTo>
                <a:lnTo>
                  <a:pt x="2173" y="818"/>
                </a:lnTo>
                <a:lnTo>
                  <a:pt x="2173" y="1136"/>
                </a:lnTo>
                <a:cubicBezTo>
                  <a:pt x="2173" y="1198"/>
                  <a:pt x="2145" y="1232"/>
                  <a:pt x="2088" y="1232"/>
                </a:cubicBezTo>
                <a:cubicBezTo>
                  <a:pt x="2030" y="1232"/>
                  <a:pt x="2004" y="1208"/>
                  <a:pt x="2004" y="1136"/>
                </a:cubicBezTo>
                <a:lnTo>
                  <a:pt x="2004" y="818"/>
                </a:lnTo>
                <a:lnTo>
                  <a:pt x="1924" y="818"/>
                </a:lnTo>
                <a:lnTo>
                  <a:pt x="1924" y="1159"/>
                </a:lnTo>
                <a:cubicBezTo>
                  <a:pt x="1924" y="1235"/>
                  <a:pt x="1963" y="1299"/>
                  <a:pt x="2088" y="1299"/>
                </a:cubicBezTo>
                <a:cubicBezTo>
                  <a:pt x="2192" y="1299"/>
                  <a:pt x="2252" y="1245"/>
                  <a:pt x="2252" y="1158"/>
                </a:cubicBezTo>
                <a:close/>
                <a:moveTo>
                  <a:pt x="5711" y="1975"/>
                </a:moveTo>
                <a:lnTo>
                  <a:pt x="5711" y="1501"/>
                </a:lnTo>
                <a:lnTo>
                  <a:pt x="5637" y="1501"/>
                </a:lnTo>
                <a:lnTo>
                  <a:pt x="5638" y="1718"/>
                </a:lnTo>
                <a:cubicBezTo>
                  <a:pt x="5638" y="1761"/>
                  <a:pt x="5643" y="1828"/>
                  <a:pt x="5645" y="1852"/>
                </a:cubicBezTo>
                <a:lnTo>
                  <a:pt x="5643" y="1854"/>
                </a:lnTo>
                <a:cubicBezTo>
                  <a:pt x="5637" y="1832"/>
                  <a:pt x="5616" y="1776"/>
                  <a:pt x="5595" y="1733"/>
                </a:cubicBezTo>
                <a:lnTo>
                  <a:pt x="5480" y="1501"/>
                </a:lnTo>
                <a:lnTo>
                  <a:pt x="5391" y="1501"/>
                </a:lnTo>
                <a:lnTo>
                  <a:pt x="5391" y="1975"/>
                </a:lnTo>
                <a:lnTo>
                  <a:pt x="5468" y="1975"/>
                </a:lnTo>
                <a:lnTo>
                  <a:pt x="5465" y="1746"/>
                </a:lnTo>
                <a:cubicBezTo>
                  <a:pt x="5465" y="1704"/>
                  <a:pt x="5464" y="1654"/>
                  <a:pt x="5460" y="1614"/>
                </a:cubicBezTo>
                <a:lnTo>
                  <a:pt x="5463" y="1612"/>
                </a:lnTo>
                <a:cubicBezTo>
                  <a:pt x="5471" y="1640"/>
                  <a:pt x="5497" y="1700"/>
                  <a:pt x="5523" y="1752"/>
                </a:cubicBezTo>
                <a:lnTo>
                  <a:pt x="5629" y="1975"/>
                </a:lnTo>
                <a:lnTo>
                  <a:pt x="5711" y="1975"/>
                </a:lnTo>
                <a:close/>
                <a:moveTo>
                  <a:pt x="5286" y="1975"/>
                </a:moveTo>
                <a:lnTo>
                  <a:pt x="5216" y="1861"/>
                </a:lnTo>
                <a:cubicBezTo>
                  <a:pt x="5192" y="1822"/>
                  <a:pt x="5160" y="1776"/>
                  <a:pt x="5143" y="1767"/>
                </a:cubicBezTo>
                <a:cubicBezTo>
                  <a:pt x="5217" y="1767"/>
                  <a:pt x="5261" y="1705"/>
                  <a:pt x="5261" y="1637"/>
                </a:cubicBezTo>
                <a:cubicBezTo>
                  <a:pt x="5261" y="1563"/>
                  <a:pt x="5213" y="1501"/>
                  <a:pt x="5107" y="1501"/>
                </a:cubicBezTo>
                <a:lnTo>
                  <a:pt x="4962" y="1501"/>
                </a:lnTo>
                <a:lnTo>
                  <a:pt x="4962" y="1975"/>
                </a:lnTo>
                <a:lnTo>
                  <a:pt x="5040" y="1975"/>
                </a:lnTo>
                <a:lnTo>
                  <a:pt x="5040" y="1770"/>
                </a:lnTo>
                <a:cubicBezTo>
                  <a:pt x="5055" y="1771"/>
                  <a:pt x="5062" y="1776"/>
                  <a:pt x="5070" y="1785"/>
                </a:cubicBezTo>
                <a:cubicBezTo>
                  <a:pt x="5096" y="1811"/>
                  <a:pt x="5118" y="1843"/>
                  <a:pt x="5151" y="1902"/>
                </a:cubicBezTo>
                <a:lnTo>
                  <a:pt x="5192" y="1975"/>
                </a:lnTo>
                <a:lnTo>
                  <a:pt x="5286" y="1975"/>
                </a:lnTo>
                <a:close/>
                <a:moveTo>
                  <a:pt x="5179" y="1638"/>
                </a:moveTo>
                <a:cubicBezTo>
                  <a:pt x="5179" y="1662"/>
                  <a:pt x="5170" y="1682"/>
                  <a:pt x="5157" y="1695"/>
                </a:cubicBezTo>
                <a:cubicBezTo>
                  <a:pt x="5143" y="1709"/>
                  <a:pt x="5121" y="1715"/>
                  <a:pt x="5080" y="1715"/>
                </a:cubicBezTo>
                <a:lnTo>
                  <a:pt x="5040" y="1715"/>
                </a:lnTo>
                <a:lnTo>
                  <a:pt x="5040" y="1565"/>
                </a:lnTo>
                <a:lnTo>
                  <a:pt x="5083" y="1565"/>
                </a:lnTo>
                <a:cubicBezTo>
                  <a:pt x="5153" y="1565"/>
                  <a:pt x="5179" y="1590"/>
                  <a:pt x="5179" y="1638"/>
                </a:cubicBezTo>
                <a:close/>
                <a:moveTo>
                  <a:pt x="4837" y="1739"/>
                </a:moveTo>
                <a:cubicBezTo>
                  <a:pt x="4837" y="1601"/>
                  <a:pt x="4773" y="1495"/>
                  <a:pt x="4639" y="1495"/>
                </a:cubicBezTo>
                <a:cubicBezTo>
                  <a:pt x="4521" y="1495"/>
                  <a:pt x="4442" y="1582"/>
                  <a:pt x="4442" y="1738"/>
                </a:cubicBezTo>
                <a:cubicBezTo>
                  <a:pt x="4442" y="1878"/>
                  <a:pt x="4508" y="1982"/>
                  <a:pt x="4643" y="1982"/>
                </a:cubicBezTo>
                <a:cubicBezTo>
                  <a:pt x="4766" y="1982"/>
                  <a:pt x="4837" y="1886"/>
                  <a:pt x="4837" y="1739"/>
                </a:cubicBezTo>
                <a:close/>
                <a:moveTo>
                  <a:pt x="4747" y="1744"/>
                </a:moveTo>
                <a:cubicBezTo>
                  <a:pt x="4747" y="1871"/>
                  <a:pt x="4711" y="1923"/>
                  <a:pt x="4641" y="1923"/>
                </a:cubicBezTo>
                <a:cubicBezTo>
                  <a:pt x="4560" y="1923"/>
                  <a:pt x="4529" y="1855"/>
                  <a:pt x="4529" y="1733"/>
                </a:cubicBezTo>
                <a:cubicBezTo>
                  <a:pt x="4529" y="1620"/>
                  <a:pt x="4559" y="1555"/>
                  <a:pt x="4639" y="1555"/>
                </a:cubicBezTo>
                <a:cubicBezTo>
                  <a:pt x="4724" y="1555"/>
                  <a:pt x="4747" y="1628"/>
                  <a:pt x="4747" y="1744"/>
                </a:cubicBezTo>
                <a:close/>
                <a:moveTo>
                  <a:pt x="4337" y="1841"/>
                </a:moveTo>
                <a:cubicBezTo>
                  <a:pt x="4337" y="1793"/>
                  <a:pt x="4315" y="1740"/>
                  <a:pt x="4236" y="1721"/>
                </a:cubicBezTo>
                <a:cubicBezTo>
                  <a:pt x="4289" y="1706"/>
                  <a:pt x="4318" y="1668"/>
                  <a:pt x="4318" y="1618"/>
                </a:cubicBezTo>
                <a:cubicBezTo>
                  <a:pt x="4318" y="1578"/>
                  <a:pt x="4300" y="1547"/>
                  <a:pt x="4264" y="1525"/>
                </a:cubicBezTo>
                <a:cubicBezTo>
                  <a:pt x="4235" y="1506"/>
                  <a:pt x="4210" y="1501"/>
                  <a:pt x="4140" y="1501"/>
                </a:cubicBezTo>
                <a:lnTo>
                  <a:pt x="4015" y="1501"/>
                </a:lnTo>
                <a:lnTo>
                  <a:pt x="4015" y="1975"/>
                </a:lnTo>
                <a:lnTo>
                  <a:pt x="4152" y="1975"/>
                </a:lnTo>
                <a:cubicBezTo>
                  <a:pt x="4272" y="1975"/>
                  <a:pt x="4337" y="1934"/>
                  <a:pt x="4337" y="1841"/>
                </a:cubicBezTo>
                <a:close/>
                <a:moveTo>
                  <a:pt x="4250" y="1833"/>
                </a:moveTo>
                <a:cubicBezTo>
                  <a:pt x="4250" y="1876"/>
                  <a:pt x="4224" y="1910"/>
                  <a:pt x="4164" y="1910"/>
                </a:cubicBezTo>
                <a:lnTo>
                  <a:pt x="4093" y="1910"/>
                </a:lnTo>
                <a:lnTo>
                  <a:pt x="4093" y="1760"/>
                </a:lnTo>
                <a:lnTo>
                  <a:pt x="4162" y="1760"/>
                </a:lnTo>
                <a:cubicBezTo>
                  <a:pt x="4184" y="1760"/>
                  <a:pt x="4194" y="1761"/>
                  <a:pt x="4206" y="1764"/>
                </a:cubicBezTo>
                <a:cubicBezTo>
                  <a:pt x="4232" y="1772"/>
                  <a:pt x="4250" y="1800"/>
                  <a:pt x="4250" y="1833"/>
                </a:cubicBezTo>
                <a:close/>
                <a:moveTo>
                  <a:pt x="4235" y="1630"/>
                </a:moveTo>
                <a:cubicBezTo>
                  <a:pt x="4235" y="1642"/>
                  <a:pt x="4231" y="1662"/>
                  <a:pt x="4216" y="1677"/>
                </a:cubicBezTo>
                <a:cubicBezTo>
                  <a:pt x="4201" y="1693"/>
                  <a:pt x="4187" y="1695"/>
                  <a:pt x="4158" y="1695"/>
                </a:cubicBezTo>
                <a:lnTo>
                  <a:pt x="4091" y="1695"/>
                </a:lnTo>
                <a:lnTo>
                  <a:pt x="4091" y="1566"/>
                </a:lnTo>
                <a:lnTo>
                  <a:pt x="4152" y="1566"/>
                </a:lnTo>
                <a:cubicBezTo>
                  <a:pt x="4175" y="1566"/>
                  <a:pt x="4187" y="1568"/>
                  <a:pt x="4197" y="1571"/>
                </a:cubicBezTo>
                <a:cubicBezTo>
                  <a:pt x="4219" y="1579"/>
                  <a:pt x="4235" y="1603"/>
                  <a:pt x="4235" y="1630"/>
                </a:cubicBezTo>
                <a:close/>
                <a:moveTo>
                  <a:pt x="3910" y="1975"/>
                </a:moveTo>
                <a:lnTo>
                  <a:pt x="3840" y="1861"/>
                </a:lnTo>
                <a:cubicBezTo>
                  <a:pt x="3815" y="1822"/>
                  <a:pt x="3784" y="1776"/>
                  <a:pt x="3767" y="1767"/>
                </a:cubicBezTo>
                <a:cubicBezTo>
                  <a:pt x="3841" y="1767"/>
                  <a:pt x="3885" y="1705"/>
                  <a:pt x="3885" y="1637"/>
                </a:cubicBezTo>
                <a:cubicBezTo>
                  <a:pt x="3885" y="1563"/>
                  <a:pt x="3837" y="1501"/>
                  <a:pt x="3731" y="1501"/>
                </a:cubicBezTo>
                <a:lnTo>
                  <a:pt x="3586" y="1501"/>
                </a:lnTo>
                <a:lnTo>
                  <a:pt x="3586" y="1975"/>
                </a:lnTo>
                <a:lnTo>
                  <a:pt x="3664" y="1975"/>
                </a:lnTo>
                <a:lnTo>
                  <a:pt x="3664" y="1770"/>
                </a:lnTo>
                <a:cubicBezTo>
                  <a:pt x="3679" y="1771"/>
                  <a:pt x="3686" y="1776"/>
                  <a:pt x="3694" y="1785"/>
                </a:cubicBezTo>
                <a:cubicBezTo>
                  <a:pt x="3720" y="1811"/>
                  <a:pt x="3742" y="1843"/>
                  <a:pt x="3775" y="1902"/>
                </a:cubicBezTo>
                <a:lnTo>
                  <a:pt x="3816" y="1975"/>
                </a:lnTo>
                <a:lnTo>
                  <a:pt x="3910" y="1975"/>
                </a:lnTo>
                <a:close/>
                <a:moveTo>
                  <a:pt x="3802" y="1638"/>
                </a:moveTo>
                <a:cubicBezTo>
                  <a:pt x="3802" y="1662"/>
                  <a:pt x="3794" y="1682"/>
                  <a:pt x="3781" y="1695"/>
                </a:cubicBezTo>
                <a:cubicBezTo>
                  <a:pt x="3767" y="1709"/>
                  <a:pt x="3745" y="1715"/>
                  <a:pt x="3704" y="1715"/>
                </a:cubicBezTo>
                <a:lnTo>
                  <a:pt x="3664" y="1715"/>
                </a:lnTo>
                <a:lnTo>
                  <a:pt x="3664" y="1565"/>
                </a:lnTo>
                <a:lnTo>
                  <a:pt x="3707" y="1565"/>
                </a:lnTo>
                <a:cubicBezTo>
                  <a:pt x="3777" y="1565"/>
                  <a:pt x="3802" y="1590"/>
                  <a:pt x="3802" y="1638"/>
                </a:cubicBezTo>
                <a:close/>
                <a:moveTo>
                  <a:pt x="3478" y="1975"/>
                </a:moveTo>
                <a:lnTo>
                  <a:pt x="3478" y="1908"/>
                </a:lnTo>
                <a:lnTo>
                  <a:pt x="3289" y="1908"/>
                </a:lnTo>
                <a:lnTo>
                  <a:pt x="3289" y="1760"/>
                </a:lnTo>
                <a:lnTo>
                  <a:pt x="3433" y="1760"/>
                </a:lnTo>
                <a:lnTo>
                  <a:pt x="3433" y="1695"/>
                </a:lnTo>
                <a:lnTo>
                  <a:pt x="3287" y="1695"/>
                </a:lnTo>
                <a:lnTo>
                  <a:pt x="3287" y="1566"/>
                </a:lnTo>
                <a:lnTo>
                  <a:pt x="3461" y="1566"/>
                </a:lnTo>
                <a:lnTo>
                  <a:pt x="3471" y="1501"/>
                </a:lnTo>
                <a:lnTo>
                  <a:pt x="3209" y="1501"/>
                </a:lnTo>
                <a:lnTo>
                  <a:pt x="3209" y="1975"/>
                </a:lnTo>
                <a:lnTo>
                  <a:pt x="3478" y="1975"/>
                </a:lnTo>
                <a:close/>
                <a:moveTo>
                  <a:pt x="3083" y="1739"/>
                </a:moveTo>
                <a:cubicBezTo>
                  <a:pt x="3083" y="1666"/>
                  <a:pt x="3067" y="1609"/>
                  <a:pt x="3032" y="1568"/>
                </a:cubicBezTo>
                <a:cubicBezTo>
                  <a:pt x="2987" y="1518"/>
                  <a:pt x="2935" y="1501"/>
                  <a:pt x="2846" y="1501"/>
                </a:cubicBezTo>
                <a:lnTo>
                  <a:pt x="2747" y="1501"/>
                </a:lnTo>
                <a:lnTo>
                  <a:pt x="2747" y="1975"/>
                </a:lnTo>
                <a:lnTo>
                  <a:pt x="2864" y="1975"/>
                </a:lnTo>
                <a:cubicBezTo>
                  <a:pt x="2953" y="1975"/>
                  <a:pt x="2994" y="1959"/>
                  <a:pt x="3033" y="1908"/>
                </a:cubicBezTo>
                <a:cubicBezTo>
                  <a:pt x="3065" y="1867"/>
                  <a:pt x="3083" y="1811"/>
                  <a:pt x="3083" y="1739"/>
                </a:cubicBezTo>
                <a:close/>
                <a:moveTo>
                  <a:pt x="2996" y="1748"/>
                </a:moveTo>
                <a:cubicBezTo>
                  <a:pt x="2996" y="1855"/>
                  <a:pt x="2962" y="1910"/>
                  <a:pt x="2879" y="1910"/>
                </a:cubicBezTo>
                <a:lnTo>
                  <a:pt x="2827" y="1910"/>
                </a:lnTo>
                <a:lnTo>
                  <a:pt x="2827" y="1564"/>
                </a:lnTo>
                <a:lnTo>
                  <a:pt x="2877" y="1564"/>
                </a:lnTo>
                <a:cubicBezTo>
                  <a:pt x="2919" y="1564"/>
                  <a:pt x="2944" y="1575"/>
                  <a:pt x="2966" y="1605"/>
                </a:cubicBezTo>
                <a:cubicBezTo>
                  <a:pt x="2990" y="1638"/>
                  <a:pt x="2996" y="1687"/>
                  <a:pt x="2996" y="1748"/>
                </a:cubicBezTo>
                <a:close/>
                <a:moveTo>
                  <a:pt x="2658" y="1975"/>
                </a:moveTo>
                <a:lnTo>
                  <a:pt x="2507" y="1501"/>
                </a:lnTo>
                <a:lnTo>
                  <a:pt x="2416" y="1501"/>
                </a:lnTo>
                <a:lnTo>
                  <a:pt x="2260" y="1975"/>
                </a:lnTo>
                <a:lnTo>
                  <a:pt x="2342" y="1975"/>
                </a:lnTo>
                <a:lnTo>
                  <a:pt x="2380" y="1850"/>
                </a:lnTo>
                <a:lnTo>
                  <a:pt x="2533" y="1850"/>
                </a:lnTo>
                <a:lnTo>
                  <a:pt x="2572" y="1975"/>
                </a:lnTo>
                <a:lnTo>
                  <a:pt x="2658" y="1975"/>
                </a:lnTo>
                <a:close/>
                <a:moveTo>
                  <a:pt x="2515" y="1785"/>
                </a:moveTo>
                <a:lnTo>
                  <a:pt x="2399" y="1785"/>
                </a:lnTo>
                <a:cubicBezTo>
                  <a:pt x="2410" y="1753"/>
                  <a:pt x="2459" y="1579"/>
                  <a:pt x="2459" y="1579"/>
                </a:cubicBezTo>
                <a:lnTo>
                  <a:pt x="2459" y="1579"/>
                </a:lnTo>
                <a:cubicBezTo>
                  <a:pt x="2463" y="1598"/>
                  <a:pt x="2511" y="1774"/>
                  <a:pt x="2515" y="1785"/>
                </a:cubicBezTo>
                <a:close/>
                <a:moveTo>
                  <a:pt x="2152" y="1648"/>
                </a:moveTo>
                <a:cubicBezTo>
                  <a:pt x="2152" y="1704"/>
                  <a:pt x="2125" y="1731"/>
                  <a:pt x="2067" y="1731"/>
                </a:cubicBezTo>
                <a:lnTo>
                  <a:pt x="2006" y="1731"/>
                </a:lnTo>
                <a:lnTo>
                  <a:pt x="2006" y="1565"/>
                </a:lnTo>
                <a:lnTo>
                  <a:pt x="2067" y="1565"/>
                </a:lnTo>
                <a:cubicBezTo>
                  <a:pt x="2098" y="1565"/>
                  <a:pt x="2119" y="1573"/>
                  <a:pt x="2133" y="1588"/>
                </a:cubicBezTo>
                <a:cubicBezTo>
                  <a:pt x="2146" y="1602"/>
                  <a:pt x="2152" y="1622"/>
                  <a:pt x="2152" y="1648"/>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75938031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ftr="0" dt="0"/>
  <p:txStyles>
    <p:titleStyle>
      <a:lvl1pPr marL="0" indent="0" algn="l" defTabSz="685800" rtl="0" eaLnBrk="1" latinLnBrk="0" hangingPunct="1">
        <a:lnSpc>
          <a:spcPct val="93000"/>
        </a:lnSpc>
        <a:spcBef>
          <a:spcPts val="0"/>
        </a:spcBef>
        <a:buFont typeface="Arial" panose="020B0604020202020204" pitchFamily="34" charset="0"/>
        <a:buNone/>
        <a:defRPr sz="3200" b="1"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2000" b="1" kern="1200">
          <a:solidFill>
            <a:schemeClr val="tx1"/>
          </a:solidFill>
          <a:latin typeface="+mj-lt"/>
          <a:ea typeface="+mn-ea"/>
          <a:cs typeface="+mn-cs"/>
        </a:defRPr>
      </a:lvl1pPr>
      <a:lvl2pPr marL="0" indent="0" algn="l" defTabSz="685800" rtl="0" eaLnBrk="1" latinLnBrk="0" hangingPunct="1">
        <a:lnSpc>
          <a:spcPct val="100000"/>
        </a:lnSpc>
        <a:spcBef>
          <a:spcPts val="0"/>
        </a:spcBef>
        <a:buSzPct val="70000"/>
        <a:buFont typeface="Wingdings 2" panose="05020102010507070707" pitchFamily="18" charset="2"/>
        <a:buNone/>
        <a:defRPr sz="2000" b="0" kern="1200">
          <a:solidFill>
            <a:schemeClr val="tx1"/>
          </a:solidFill>
          <a:latin typeface="+mn-lt"/>
          <a:ea typeface="+mn-ea"/>
          <a:cs typeface="+mn-cs"/>
        </a:defRPr>
      </a:lvl2pPr>
      <a:lvl3pPr marL="252000" indent="-252000" algn="l" defTabSz="685800" rtl="0" eaLnBrk="1" latinLnBrk="0" hangingPunct="1">
        <a:lnSpc>
          <a:spcPct val="100000"/>
        </a:lnSpc>
        <a:spcBef>
          <a:spcPts val="0"/>
        </a:spcBef>
        <a:buClr>
          <a:schemeClr val="accent1"/>
        </a:buClr>
        <a:buSzPct val="70000"/>
        <a:buFont typeface="Wingdings 2" panose="05020102010507070707" pitchFamily="18" charset="2"/>
        <a:buChar char=""/>
        <a:defRPr sz="2000" b="1" kern="1200">
          <a:solidFill>
            <a:schemeClr val="accent1"/>
          </a:solidFill>
          <a:latin typeface="+mj-lt"/>
          <a:ea typeface="+mn-ea"/>
          <a:cs typeface="+mn-cs"/>
        </a:defRPr>
      </a:lvl3pPr>
      <a:lvl4pPr marL="468000" indent="-234000" algn="l" defTabSz="685800" rtl="0" eaLnBrk="1" latinLnBrk="0" hangingPunct="1">
        <a:lnSpc>
          <a:spcPct val="100000"/>
        </a:lnSpc>
        <a:spcBef>
          <a:spcPts val="0"/>
        </a:spcBef>
        <a:buClr>
          <a:schemeClr val="accent1"/>
        </a:buClr>
        <a:buSzPct val="75000"/>
        <a:buFont typeface="Wingdings 2" panose="05020102010507070707" pitchFamily="18" charset="2"/>
        <a:buChar char=""/>
        <a:defRPr sz="2000" kern="1200">
          <a:solidFill>
            <a:schemeClr val="tx1"/>
          </a:solidFill>
          <a:latin typeface="+mn-lt"/>
          <a:ea typeface="+mn-ea"/>
          <a:cs typeface="+mn-cs"/>
        </a:defRPr>
      </a:lvl4pPr>
      <a:lvl5pPr marL="576000" indent="-118800" algn="l" defTabSz="685800" rtl="0" eaLnBrk="1" latinLnBrk="0" hangingPunct="1">
        <a:lnSpc>
          <a:spcPct val="104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6pPr>
      <a:lvl7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7pPr>
      <a:lvl8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8pPr>
      <a:lvl9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uni-paderborn.de/en/study-choice-orientation" TargetMode="External"/><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9.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xml"/><Relationship Id="rId5" Type="http://schemas.openxmlformats.org/officeDocument/2006/relationships/image" Target="../media/image82.jpeg"/><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9.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tertitel 9">
            <a:extLst>
              <a:ext uri="{FF2B5EF4-FFF2-40B4-BE49-F238E27FC236}">
                <a16:creationId xmlns:a16="http://schemas.microsoft.com/office/drawing/2014/main" id="{0DAD9E59-6450-44E5-83E3-90075C50A802}"/>
              </a:ext>
            </a:extLst>
          </p:cNvPr>
          <p:cNvSpPr>
            <a:spLocks noGrp="1"/>
          </p:cNvSpPr>
          <p:nvPr>
            <p:ph type="subTitle" idx="1"/>
          </p:nvPr>
        </p:nvSpPr>
        <p:spPr>
          <a:xfrm>
            <a:off x="475722" y="3990302"/>
            <a:ext cx="5040000" cy="324000"/>
          </a:xfrm>
        </p:spPr>
        <p:txBody>
          <a:bodyPr/>
          <a:lstStyle/>
          <a:p>
            <a:r>
              <a:rPr lang="de-DE" dirty="0" err="1"/>
              <a:t>Statistics</a:t>
            </a:r>
            <a:r>
              <a:rPr lang="de-DE" dirty="0"/>
              <a:t> and Facts</a:t>
            </a:r>
          </a:p>
        </p:txBody>
      </p:sp>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1</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2995722" cy="644792"/>
          </a:xfrm>
          <a:solidFill>
            <a:schemeClr val="tx2"/>
          </a:solidFill>
        </p:spPr>
        <p:txBody>
          <a:bodyPr/>
          <a:lstStyle/>
          <a:p>
            <a:r>
              <a:rPr lang="de-DE" dirty="0"/>
              <a:t>In Profile</a:t>
            </a:r>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6089326" cy="644792"/>
          </a:xfrm>
          <a:solidFill>
            <a:schemeClr val="tx2"/>
          </a:solidFill>
        </p:spPr>
        <p:txBody>
          <a:bodyPr/>
          <a:lstStyle/>
          <a:p>
            <a:r>
              <a:rPr lang="de-DE" dirty="0"/>
              <a:t>Paderborn University</a:t>
            </a:r>
          </a:p>
        </p:txBody>
      </p:sp>
      <p:pic>
        <p:nvPicPr>
          <p:cNvPr id="3" name="Bildplatzhalter 2"/>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53459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9"/>
            <a:ext cx="8243887" cy="328612"/>
          </a:xfrm>
        </p:spPr>
        <p:txBody>
          <a:bodyPr/>
          <a:lstStyle/>
          <a:p>
            <a:r>
              <a:rPr lang="en-US" sz="2000" dirty="0">
                <a:solidFill>
                  <a:srgbClr val="00205B"/>
                </a:solidFill>
              </a:rPr>
              <a:t>STAFF</a:t>
            </a:r>
            <a:endParaRPr lang="de-DE" sz="2000" dirty="0">
              <a:solidFill>
                <a:srgbClr val="00205B"/>
              </a:solidFill>
            </a:endParaRPr>
          </a:p>
        </p:txBody>
      </p:sp>
      <p:sp>
        <p:nvSpPr>
          <p:cNvPr id="3" name="Vertikaler Textplatzhalter 2"/>
          <p:cNvSpPr>
            <a:spLocks noGrp="1"/>
          </p:cNvSpPr>
          <p:nvPr>
            <p:ph idx="1"/>
          </p:nvPr>
        </p:nvSpPr>
        <p:spPr>
          <a:xfrm>
            <a:off x="450850" y="1828801"/>
            <a:ext cx="8243888" cy="4529266"/>
          </a:xfrm>
        </p:spPr>
        <p:txBody>
          <a:bodyPr/>
          <a:lstStyle/>
          <a:p>
            <a:pPr lvl="3">
              <a:buClr>
                <a:srgbClr val="18B0E2"/>
              </a:buClr>
            </a:pPr>
            <a:r>
              <a:rPr lang="de-DE" dirty="0" err="1"/>
              <a:t>Staff</a:t>
            </a:r>
            <a:r>
              <a:rPr lang="de-DE" dirty="0"/>
              <a:t>: 2,646*</a:t>
            </a:r>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marL="266700" lvl="3" indent="0">
              <a:buClr>
                <a:srgbClr val="18B0E2"/>
              </a:buClr>
              <a:buNone/>
            </a:pPr>
            <a:r>
              <a:rPr lang="de-DE" sz="1400" dirty="0"/>
              <a:t>* In </a:t>
            </a:r>
            <a:r>
              <a:rPr lang="de-DE" sz="1400" dirty="0" err="1"/>
              <a:t>January</a:t>
            </a:r>
            <a:r>
              <a:rPr lang="de-DE" sz="1400" dirty="0"/>
              <a:t> 2022</a:t>
            </a:r>
          </a:p>
          <a:p>
            <a:pPr lvl="3">
              <a:buClr>
                <a:srgbClr val="18B0E2"/>
              </a:buClr>
            </a:pPr>
            <a:endParaRPr lang="de-DE" dirty="0">
              <a:solidFill>
                <a:srgbClr val="555555"/>
              </a:solidFill>
            </a:endParaRPr>
          </a:p>
          <a:p>
            <a:pPr lvl="3">
              <a:buClr>
                <a:srgbClr val="18B0E2"/>
              </a:buClr>
            </a:pPr>
            <a:endParaRPr lang="en-US" dirty="0">
              <a:solidFill>
                <a:srgbClr val="555555"/>
              </a:solidFill>
            </a:endParaRPr>
          </a:p>
          <a:p>
            <a:pPr>
              <a:buClr>
                <a:srgbClr val="00B0F0"/>
              </a:buClr>
            </a:pPr>
            <a:endParaRPr lang="de-DE" b="0" dirty="0">
              <a:solidFill>
                <a:srgbClr val="555555"/>
              </a:solidFill>
              <a:latin typeface="+mn-lt"/>
            </a:endParaRPr>
          </a:p>
          <a:p>
            <a:pPr marL="342900" indent="-342900">
              <a:buClr>
                <a:srgbClr val="00B0F0"/>
              </a:buClr>
              <a:buFont typeface="Arial" panose="020B0604020202020204" pitchFamily="34" charset="0"/>
              <a:buChar char="•"/>
            </a:pPr>
            <a:endParaRPr lang="de-DE" b="0" dirty="0">
              <a:solidFill>
                <a:srgbClr val="555555"/>
              </a:solidFill>
              <a:latin typeface="+mn-lt"/>
            </a:endParaRPr>
          </a:p>
          <a:p>
            <a:endParaRPr lang="de-DE" b="0" dirty="0"/>
          </a:p>
          <a:p>
            <a:endParaRPr lang="de-DE" b="0" dirty="0"/>
          </a:p>
          <a:p>
            <a:endParaRPr lang="de-DE" b="0" dirty="0"/>
          </a:p>
          <a:p>
            <a:endParaRPr lang="de-DE" b="0" dirty="0"/>
          </a:p>
          <a:p>
            <a:endParaRPr lang="de-DE" b="0" dirty="0"/>
          </a:p>
          <a:p>
            <a:endParaRPr lang="de-DE" b="0" dirty="0"/>
          </a:p>
          <a:p>
            <a:endParaRPr lang="de-DE" b="0" dirty="0"/>
          </a:p>
          <a:p>
            <a:pPr marL="342900" indent="-342900">
              <a:buClr>
                <a:srgbClr val="00B0F0"/>
              </a:buClr>
              <a:buFont typeface="Arial" panose="020B0604020202020204" pitchFamily="34" charset="0"/>
              <a:buChar char="•"/>
            </a:pPr>
            <a:endParaRPr lang="de-DE" b="0" dirty="0"/>
          </a:p>
          <a:p>
            <a:pPr>
              <a:buClr>
                <a:srgbClr val="00B0F0"/>
              </a:buClr>
            </a:pPr>
            <a:endParaRPr lang="de-DE" sz="1100" b="0" dirty="0"/>
          </a:p>
          <a:p>
            <a:pPr>
              <a:buClr>
                <a:srgbClr val="00B0F0"/>
              </a:buClr>
            </a:pPr>
            <a:endParaRPr lang="de-DE" sz="1100" b="0" dirty="0"/>
          </a:p>
          <a:p>
            <a:pPr marL="234000" lvl="3" indent="0">
              <a:buClr>
                <a:srgbClr val="18B0E2"/>
              </a:buClr>
              <a:buNone/>
            </a:pPr>
            <a:endParaRPr lang="de-DE" b="0" dirty="0">
              <a:solidFill>
                <a:srgbClr val="555555"/>
              </a:solidFill>
            </a:endParaRPr>
          </a:p>
          <a:p>
            <a:pPr marL="234000" lvl="3" indent="0">
              <a:buClr>
                <a:srgbClr val="18B0E2"/>
              </a:buClr>
              <a:buNone/>
            </a:pPr>
            <a:endParaRPr lang="de-DE" b="0" dirty="0">
              <a:solidFill>
                <a:srgbClr val="555555"/>
              </a:solidFill>
            </a:endParaRPr>
          </a:p>
        </p:txBody>
      </p:sp>
      <p:sp>
        <p:nvSpPr>
          <p:cNvPr id="4" name="Foliennummernplatzhalter 3"/>
          <p:cNvSpPr>
            <a:spLocks noGrp="1"/>
          </p:cNvSpPr>
          <p:nvPr>
            <p:ph type="sldNum" sz="quarter" idx="11"/>
          </p:nvPr>
        </p:nvSpPr>
        <p:spPr/>
        <p:txBody>
          <a:bodyPr/>
          <a:lstStyle/>
          <a:p>
            <a:fld id="{C0BC624C-2554-4659-A1D8-66347873820C}" type="slidenum">
              <a:rPr lang="de-DE" smtClean="0"/>
              <a:pPr/>
              <a:t>10</a:t>
            </a:fld>
            <a:endParaRPr lang="de-DE" sz="1800" dirty="0"/>
          </a:p>
        </p:txBody>
      </p:sp>
      <p:sp>
        <p:nvSpPr>
          <p:cNvPr id="13" name="Vertikaler Textplatzhalter 4"/>
          <p:cNvSpPr>
            <a:spLocks noGrp="1"/>
          </p:cNvSpPr>
          <p:nvPr>
            <p:ph type="body" orient="vert" idx="12"/>
          </p:nvPr>
        </p:nvSpPr>
        <p:spPr>
          <a:xfrm>
            <a:off x="7051781" y="457244"/>
            <a:ext cx="1676091" cy="187200"/>
          </a:xfrm>
          <a:solidFill>
            <a:schemeClr val="tx2"/>
          </a:solidFill>
        </p:spPr>
        <p:txBody>
          <a:bodyPr anchor="t"/>
          <a:lstStyle/>
          <a:p>
            <a:r>
              <a:rPr lang="de-DE" dirty="0"/>
              <a:t>Paderborn University</a:t>
            </a:r>
          </a:p>
        </p:txBody>
      </p:sp>
      <p:sp>
        <p:nvSpPr>
          <p:cNvPr id="14" name="Vertikaler Textplatzhalter 5"/>
          <p:cNvSpPr>
            <a:spLocks noGrp="1"/>
          </p:cNvSpPr>
          <p:nvPr>
            <p:ph type="body" orient="vert" idx="13"/>
          </p:nvPr>
        </p:nvSpPr>
        <p:spPr>
          <a:xfrm>
            <a:off x="7945038" y="689282"/>
            <a:ext cx="782834" cy="187200"/>
          </a:xfrm>
          <a:solidFill>
            <a:schemeClr val="tx2"/>
          </a:solidFill>
        </p:spPr>
        <p:txBody>
          <a:bodyPr anchor="t"/>
          <a:lstStyle/>
          <a:p>
            <a:r>
              <a:rPr lang="de-DE" dirty="0"/>
              <a:t>In Profile</a:t>
            </a:r>
          </a:p>
        </p:txBody>
      </p:sp>
      <p:graphicFrame>
        <p:nvGraphicFramePr>
          <p:cNvPr id="8" name="Diagramm 7">
            <a:extLst>
              <a:ext uri="{FF2B5EF4-FFF2-40B4-BE49-F238E27FC236}">
                <a16:creationId xmlns:a16="http://schemas.microsoft.com/office/drawing/2014/main" id="{AE651E53-E663-4803-A3FA-A3538CFD73A6}"/>
              </a:ext>
            </a:extLst>
          </p:cNvPr>
          <p:cNvGraphicFramePr/>
          <p:nvPr>
            <p:extLst>
              <p:ext uri="{D42A27DB-BD31-4B8C-83A1-F6EECF244321}">
                <p14:modId xmlns:p14="http://schemas.microsoft.com/office/powerpoint/2010/main" val="1050949372"/>
              </p:ext>
            </p:extLst>
          </p:nvPr>
        </p:nvGraphicFramePr>
        <p:xfrm>
          <a:off x="0" y="2222532"/>
          <a:ext cx="7661844" cy="42648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6457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49260" y="1726476"/>
            <a:ext cx="8243888" cy="4340224"/>
          </a:xfrm>
        </p:spPr>
        <p:txBody>
          <a:bodyPr/>
          <a:lstStyle/>
          <a:p>
            <a:pPr lvl="3">
              <a:buClr>
                <a:srgbClr val="18B0E2"/>
              </a:buClr>
            </a:pPr>
            <a:r>
              <a:rPr lang="en-US" dirty="0">
                <a:solidFill>
                  <a:srgbClr val="555555"/>
                </a:solidFill>
              </a:rPr>
              <a:t>Externally-funded expenditures: 63,8 million euros* in 2021</a:t>
            </a:r>
          </a:p>
          <a:p>
            <a:pPr marL="457200" lvl="4" indent="0">
              <a:buClr>
                <a:srgbClr val="18B0E2"/>
              </a:buClr>
              <a:buNone/>
            </a:pPr>
            <a:r>
              <a:rPr lang="en-US" sz="1400" dirty="0">
                <a:solidFill>
                  <a:srgbClr val="555555"/>
                </a:solidFill>
              </a:rPr>
              <a:t>(including other external funds, such as NRW research funding or funding for large-scale facilities by the DFG)</a:t>
            </a: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1200" dirty="0">
              <a:solidFill>
                <a:srgbClr val="555555"/>
              </a:solidFill>
            </a:endParaRPr>
          </a:p>
          <a:p>
            <a:pPr marL="457200" lvl="4" indent="0">
              <a:buClr>
                <a:srgbClr val="18B0E2"/>
              </a:buClr>
              <a:buNone/>
            </a:pPr>
            <a:endParaRPr lang="en-US" sz="1200" dirty="0">
              <a:solidFill>
                <a:srgbClr val="555555"/>
              </a:solidFill>
            </a:endParaRPr>
          </a:p>
          <a:p>
            <a:pPr marL="457200" lvl="4" indent="0">
              <a:buClr>
                <a:srgbClr val="18B0E2"/>
              </a:buClr>
              <a:buNone/>
            </a:pPr>
            <a:endParaRPr lang="en-US" sz="1200" dirty="0">
              <a:solidFill>
                <a:srgbClr val="555555"/>
              </a:solidFill>
            </a:endParaRPr>
          </a:p>
          <a:p>
            <a:pPr marL="266700" lvl="4" indent="0">
              <a:buClr>
                <a:srgbClr val="18B0E2"/>
              </a:buClr>
              <a:buNone/>
            </a:pPr>
            <a:r>
              <a:rPr lang="en-US" sz="1200" dirty="0">
                <a:solidFill>
                  <a:srgbClr val="555555"/>
                </a:solidFill>
              </a:rPr>
              <a:t>* </a:t>
            </a:r>
            <a:r>
              <a:rPr lang="en-US" sz="1400" dirty="0">
                <a:solidFill>
                  <a:srgbClr val="555555"/>
                </a:solidFill>
              </a:rPr>
              <a:t>Expenditure of External Funds in 1,000 </a:t>
            </a:r>
            <a:r>
              <a:rPr lang="de-DE" altLang="de-DE" sz="1400" dirty="0">
                <a:solidFill>
                  <a:srgbClr val="555555"/>
                </a:solidFill>
              </a:rPr>
              <a:t>€</a:t>
            </a:r>
            <a:endParaRPr lang="en-US" sz="1400" dirty="0">
              <a:solidFill>
                <a:srgbClr val="555555"/>
              </a:solidFill>
            </a:endParaRPr>
          </a:p>
          <a:p>
            <a:pPr marL="457200" lvl="4" indent="0">
              <a:buClr>
                <a:srgbClr val="18B0E2"/>
              </a:buClr>
              <a:buNone/>
            </a:pPr>
            <a:endParaRPr lang="en-US" dirty="0">
              <a:solidFill>
                <a:srgbClr val="555555"/>
              </a:solidFill>
            </a:endParaRPr>
          </a:p>
        </p:txBody>
      </p:sp>
      <p:sp>
        <p:nvSpPr>
          <p:cNvPr id="2" name="Titel 1"/>
          <p:cNvSpPr>
            <a:spLocks noGrp="1"/>
          </p:cNvSpPr>
          <p:nvPr>
            <p:ph type="title"/>
          </p:nvPr>
        </p:nvSpPr>
        <p:spPr>
          <a:xfrm>
            <a:off x="449261" y="1332150"/>
            <a:ext cx="8243887" cy="360000"/>
          </a:xfrm>
        </p:spPr>
        <p:txBody>
          <a:bodyPr/>
          <a:lstStyle/>
          <a:p>
            <a:r>
              <a:rPr lang="en-US" dirty="0">
                <a:solidFill>
                  <a:srgbClr val="00205B"/>
                </a:solidFill>
              </a:rPr>
              <a:t>FINANCES</a:t>
            </a:r>
            <a:endParaRPr lang="de-DE" dirty="0">
              <a:solidFill>
                <a:srgbClr val="00205B"/>
              </a:solidFill>
            </a:endParaRPr>
          </a:p>
        </p:txBody>
      </p:sp>
      <p:sp>
        <p:nvSpPr>
          <p:cNvPr id="4" name="Foliennummernplatzhalter 3"/>
          <p:cNvSpPr>
            <a:spLocks noGrp="1"/>
          </p:cNvSpPr>
          <p:nvPr>
            <p:ph type="sldNum" sz="quarter" idx="11"/>
          </p:nvPr>
        </p:nvSpPr>
        <p:spPr/>
        <p:txBody>
          <a:bodyPr/>
          <a:lstStyle/>
          <a:p>
            <a:fld id="{C0BC624C-2554-4659-A1D8-66347873820C}" type="slidenum">
              <a:rPr lang="de-DE" smtClean="0"/>
              <a:pPr/>
              <a:t>11</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a:t>
            </a:r>
            <a:r>
              <a:rPr lang="de-DE" dirty="0" err="1"/>
              <a:t>profile</a:t>
            </a:r>
            <a:endParaRPr lang="de-DE" dirty="0"/>
          </a:p>
        </p:txBody>
      </p:sp>
      <p:graphicFrame>
        <p:nvGraphicFramePr>
          <p:cNvPr id="10" name="Diagramm 9">
            <a:extLst>
              <a:ext uri="{FF2B5EF4-FFF2-40B4-BE49-F238E27FC236}">
                <a16:creationId xmlns:a16="http://schemas.microsoft.com/office/drawing/2014/main" id="{123EDF81-54E9-4B07-A7B6-59A357BD1751}"/>
              </a:ext>
            </a:extLst>
          </p:cNvPr>
          <p:cNvGraphicFramePr/>
          <p:nvPr>
            <p:extLst>
              <p:ext uri="{D42A27DB-BD31-4B8C-83A1-F6EECF244321}">
                <p14:modId xmlns:p14="http://schemas.microsoft.com/office/powerpoint/2010/main" val="441509406"/>
              </p:ext>
            </p:extLst>
          </p:nvPr>
        </p:nvGraphicFramePr>
        <p:xfrm>
          <a:off x="739010" y="2387267"/>
          <a:ext cx="6945979" cy="3772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0648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12</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6089326" cy="644792"/>
          </a:xfrm>
          <a:solidFill>
            <a:schemeClr val="tx2"/>
          </a:solidFill>
        </p:spPr>
        <p:txBody>
          <a:bodyPr/>
          <a:lstStyle/>
          <a:p>
            <a:r>
              <a:rPr lang="de-DE" dirty="0"/>
              <a:t>Paderborn University</a:t>
            </a:r>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3599605" cy="644792"/>
          </a:xfrm>
          <a:solidFill>
            <a:schemeClr val="tx2"/>
          </a:solidFill>
        </p:spPr>
        <p:txBody>
          <a:bodyPr/>
          <a:lstStyle/>
          <a:p>
            <a:pPr lvl="3"/>
            <a:r>
              <a:rPr lang="de-DE" dirty="0" err="1"/>
              <a:t>Faculties</a:t>
            </a:r>
            <a:r>
              <a:rPr lang="de-DE" dirty="0"/>
              <a:t> at</a:t>
            </a:r>
          </a:p>
        </p:txBody>
      </p:sp>
      <p:sp>
        <p:nvSpPr>
          <p:cNvPr id="4" name="Bildplatzhalter 3">
            <a:extLst>
              <a:ext uri="{FF2B5EF4-FFF2-40B4-BE49-F238E27FC236}">
                <a16:creationId xmlns:a16="http://schemas.microsoft.com/office/drawing/2014/main" id="{8A396343-FEDE-4173-9F9D-90EDC0BAB8B9}"/>
              </a:ext>
            </a:extLst>
          </p:cNvPr>
          <p:cNvSpPr>
            <a:spLocks noGrp="1"/>
          </p:cNvSpPr>
          <p:nvPr>
            <p:ph type="pic" sz="quarter" idx="19"/>
          </p:nvPr>
        </p:nvSpPr>
        <p:spPr/>
      </p:sp>
      <p:pic>
        <p:nvPicPr>
          <p:cNvPr id="9" name="Bildplatzhalter 11">
            <a:extLst>
              <a:ext uri="{FF2B5EF4-FFF2-40B4-BE49-F238E27FC236}">
                <a16:creationId xmlns:a16="http://schemas.microsoft.com/office/drawing/2014/main" id="{61CCEE95-B9CC-40CE-A972-08E2D75C4C0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31439" y="-5171"/>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817156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531324"/>
          </a:xfrm>
        </p:spPr>
        <p:txBody>
          <a:bodyPr/>
          <a:lstStyle/>
          <a:p>
            <a:r>
              <a:rPr lang="de-DE" sz="2000" dirty="0">
                <a:solidFill>
                  <a:srgbClr val="00205B"/>
                </a:solidFill>
              </a:rPr>
              <a:t>FACULTIES AT PADERBORN UNIVERSITY</a:t>
            </a:r>
          </a:p>
        </p:txBody>
      </p:sp>
      <p:sp>
        <p:nvSpPr>
          <p:cNvPr id="3" name="Inhaltsplatzhalter 2"/>
          <p:cNvSpPr>
            <a:spLocks noGrp="1"/>
          </p:cNvSpPr>
          <p:nvPr>
            <p:ph idx="1"/>
          </p:nvPr>
        </p:nvSpPr>
        <p:spPr>
          <a:xfrm>
            <a:off x="449261" y="3239875"/>
            <a:ext cx="8243888" cy="3118192"/>
          </a:xfrm>
        </p:spPr>
        <p:txBody>
          <a:bodyPr/>
          <a:lstStyle/>
          <a:p>
            <a:pPr lvl="3">
              <a:lnSpc>
                <a:spcPct val="200000"/>
              </a:lnSpc>
            </a:pPr>
            <a:r>
              <a:rPr lang="de-DE" dirty="0"/>
              <a:t>KW: </a:t>
            </a:r>
            <a:r>
              <a:rPr lang="en-US" dirty="0"/>
              <a:t>Faculty of Arts and Humanities</a:t>
            </a:r>
            <a:endParaRPr lang="de-DE" dirty="0"/>
          </a:p>
          <a:p>
            <a:pPr lvl="3">
              <a:lnSpc>
                <a:spcPct val="200000"/>
              </a:lnSpc>
            </a:pPr>
            <a:r>
              <a:rPr lang="de-DE" dirty="0"/>
              <a:t>WW: </a:t>
            </a:r>
            <a:r>
              <a:rPr lang="en-US" dirty="0"/>
              <a:t>Faculty of Business Administration and Economics</a:t>
            </a:r>
            <a:endParaRPr lang="de-DE" dirty="0"/>
          </a:p>
          <a:p>
            <a:pPr lvl="3">
              <a:lnSpc>
                <a:spcPct val="200000"/>
              </a:lnSpc>
            </a:pPr>
            <a:r>
              <a:rPr lang="de-DE" dirty="0"/>
              <a:t>NW: Faculty </a:t>
            </a:r>
            <a:r>
              <a:rPr lang="de-DE" dirty="0" err="1"/>
              <a:t>of</a:t>
            </a:r>
            <a:r>
              <a:rPr lang="de-DE" dirty="0"/>
              <a:t> Science</a:t>
            </a:r>
          </a:p>
          <a:p>
            <a:pPr lvl="3">
              <a:lnSpc>
                <a:spcPct val="200000"/>
              </a:lnSpc>
            </a:pPr>
            <a:r>
              <a:rPr lang="de-DE" dirty="0"/>
              <a:t>MB: Faculty </a:t>
            </a:r>
            <a:r>
              <a:rPr lang="de-DE" dirty="0" err="1"/>
              <a:t>of</a:t>
            </a:r>
            <a:r>
              <a:rPr lang="de-DE" dirty="0"/>
              <a:t> </a:t>
            </a:r>
            <a:r>
              <a:rPr lang="de-DE" dirty="0" err="1"/>
              <a:t>Mechanical</a:t>
            </a:r>
            <a:r>
              <a:rPr lang="de-DE" dirty="0"/>
              <a:t> Engineering</a:t>
            </a:r>
          </a:p>
          <a:p>
            <a:pPr lvl="3">
              <a:lnSpc>
                <a:spcPct val="200000"/>
              </a:lnSpc>
            </a:pPr>
            <a:r>
              <a:rPr lang="de-DE" dirty="0"/>
              <a:t>EIM:</a:t>
            </a:r>
            <a:r>
              <a:rPr lang="en-US" dirty="0"/>
              <a:t> Faculty of Computer Science, Electrical Engineering and Mathematics</a:t>
            </a: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13</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12" name="Grafik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719" y="1993431"/>
            <a:ext cx="1556305" cy="1168190"/>
          </a:xfrm>
          <a:prstGeom prst="rect">
            <a:avLst/>
          </a:prstGeom>
        </p:spPr>
      </p:pic>
      <p:pic>
        <p:nvPicPr>
          <p:cNvPr id="22" name="Grafik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8292" y="1993431"/>
            <a:ext cx="1558352" cy="1168190"/>
          </a:xfrm>
          <a:prstGeom prst="rect">
            <a:avLst/>
          </a:prstGeom>
        </p:spPr>
      </p:pic>
      <p:pic>
        <p:nvPicPr>
          <p:cNvPr id="23" name="Grafik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7073" y="1993431"/>
            <a:ext cx="1557587" cy="1168190"/>
          </a:xfrm>
          <a:prstGeom prst="rect">
            <a:avLst/>
          </a:prstGeom>
        </p:spPr>
      </p:pic>
      <p:pic>
        <p:nvPicPr>
          <p:cNvPr id="24" name="Grafik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1987" y="1993431"/>
            <a:ext cx="1559490" cy="1168190"/>
          </a:xfrm>
          <a:prstGeom prst="rect">
            <a:avLst/>
          </a:prstGeom>
        </p:spPr>
      </p:pic>
      <p:pic>
        <p:nvPicPr>
          <p:cNvPr id="25" name="Grafik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4063" y="1993431"/>
            <a:ext cx="1559085" cy="1168190"/>
          </a:xfrm>
          <a:prstGeom prst="rect">
            <a:avLst/>
          </a:prstGeom>
        </p:spPr>
      </p:pic>
    </p:spTree>
    <p:extLst>
      <p:ext uri="{BB962C8B-B14F-4D97-AF65-F5344CB8AC3E}">
        <p14:creationId xmlns:p14="http://schemas.microsoft.com/office/powerpoint/2010/main" val="2071525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00205B"/>
                </a:solidFill>
              </a:rPr>
              <a:t>FACULTY OF ARTS AND HUMANITIES</a:t>
            </a:r>
          </a:p>
        </p:txBody>
      </p:sp>
      <p:sp>
        <p:nvSpPr>
          <p:cNvPr id="3" name="Inhaltsplatzhalter 2"/>
          <p:cNvSpPr>
            <a:spLocks noGrp="1"/>
          </p:cNvSpPr>
          <p:nvPr>
            <p:ph idx="1"/>
          </p:nvPr>
        </p:nvSpPr>
        <p:spPr/>
        <p:txBody>
          <a:bodyPr/>
          <a:lstStyle/>
          <a:p>
            <a:pPr lvl="3"/>
            <a:r>
              <a:rPr lang="en-US" dirty="0"/>
              <a:t>Department of English and American Studies</a:t>
            </a:r>
          </a:p>
          <a:p>
            <a:pPr lvl="3"/>
            <a:r>
              <a:rPr lang="en-US" dirty="0"/>
              <a:t>Department of Education</a:t>
            </a:r>
          </a:p>
          <a:p>
            <a:pPr lvl="3"/>
            <a:r>
              <a:rPr lang="en-US" dirty="0"/>
              <a:t>Department of Protestant Theology</a:t>
            </a:r>
          </a:p>
          <a:p>
            <a:pPr lvl="3"/>
            <a:r>
              <a:rPr lang="en-US" dirty="0"/>
              <a:t>Department of German Studies and </a:t>
            </a:r>
          </a:p>
          <a:p>
            <a:pPr marL="233363" lvl="3" indent="214313">
              <a:buNone/>
            </a:pPr>
            <a:r>
              <a:rPr lang="en-US" dirty="0"/>
              <a:t>Comparative Literary Studies</a:t>
            </a:r>
          </a:p>
          <a:p>
            <a:pPr lvl="3"/>
            <a:r>
              <a:rPr lang="en-US" dirty="0"/>
              <a:t>Department of History </a:t>
            </a:r>
          </a:p>
          <a:p>
            <a:pPr lvl="3"/>
            <a:r>
              <a:rPr lang="en-US" dirty="0"/>
              <a:t>Department of Social and Human Sciences </a:t>
            </a:r>
          </a:p>
          <a:p>
            <a:pPr marL="233363" lvl="3" indent="214313">
              <a:buNone/>
            </a:pPr>
            <a:r>
              <a:rPr lang="en-US" dirty="0"/>
              <a:t>(Philosophy, Psychology, Sociology)</a:t>
            </a:r>
          </a:p>
          <a:p>
            <a:pPr lvl="3"/>
            <a:r>
              <a:rPr lang="en-US" dirty="0"/>
              <a:t>Department of Catholic Theology</a:t>
            </a:r>
          </a:p>
          <a:p>
            <a:pPr lvl="3"/>
            <a:r>
              <a:rPr lang="en-US" dirty="0"/>
              <a:t>Department of Art / Music / Textiles</a:t>
            </a:r>
          </a:p>
          <a:p>
            <a:pPr lvl="3"/>
            <a:r>
              <a:rPr lang="en-US" dirty="0"/>
              <a:t>Department of Media Studies</a:t>
            </a:r>
          </a:p>
          <a:p>
            <a:pPr lvl="3"/>
            <a:r>
              <a:rPr lang="en-US" dirty="0"/>
              <a:t>Department of Romance Languages</a:t>
            </a:r>
          </a:p>
          <a:p>
            <a:pPr lvl="3"/>
            <a:r>
              <a:rPr lang="en-US" dirty="0"/>
              <a:t>Musicology Seminar Detmold / Paderborn</a:t>
            </a:r>
          </a:p>
          <a:p>
            <a:pPr lvl="3"/>
            <a:r>
              <a:rPr lang="en-US" dirty="0"/>
              <a:t>Department of Islamic Theology</a:t>
            </a:r>
          </a:p>
          <a:p>
            <a:endParaRPr lang="de-DE"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14</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8" name="Grafik 7"/>
          <p:cNvPicPr>
            <a:picLocks noChangeAspect="1"/>
          </p:cNvPicPr>
          <p:nvPr/>
        </p:nvPicPr>
        <p:blipFill>
          <a:blip r:embed="rId2"/>
          <a:stretch>
            <a:fillRect/>
          </a:stretch>
        </p:blipFill>
        <p:spPr>
          <a:xfrm>
            <a:off x="5351136" y="1860551"/>
            <a:ext cx="3077439" cy="2304535"/>
          </a:xfrm>
          <a:prstGeom prst="rect">
            <a:avLst/>
          </a:prstGeom>
        </p:spPr>
      </p:pic>
    </p:spTree>
    <p:extLst>
      <p:ext uri="{BB962C8B-B14F-4D97-AF65-F5344CB8AC3E}">
        <p14:creationId xmlns:p14="http://schemas.microsoft.com/office/powerpoint/2010/main" val="3900889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00205B"/>
                </a:solidFill>
              </a:rPr>
              <a:t>FACULTY OF BUSINESS ADMINISTRATION AND ECONOMICS</a:t>
            </a:r>
            <a:endParaRPr lang="de-DE" dirty="0">
              <a:solidFill>
                <a:srgbClr val="00205B"/>
              </a:solidFill>
            </a:endParaRPr>
          </a:p>
        </p:txBody>
      </p:sp>
      <p:sp>
        <p:nvSpPr>
          <p:cNvPr id="3" name="Inhaltsplatzhalter 2"/>
          <p:cNvSpPr>
            <a:spLocks noGrp="1"/>
          </p:cNvSpPr>
          <p:nvPr>
            <p:ph idx="1"/>
          </p:nvPr>
        </p:nvSpPr>
        <p:spPr/>
        <p:txBody>
          <a:bodyPr/>
          <a:lstStyle/>
          <a:p>
            <a:pPr lvl="3"/>
            <a:r>
              <a:rPr lang="en-US" dirty="0"/>
              <a:t>Department 1	Management</a:t>
            </a:r>
          </a:p>
          <a:p>
            <a:pPr lvl="3"/>
            <a:r>
              <a:rPr lang="en-US" dirty="0"/>
              <a:t>Department 2 	Taxation, Accounting and Finance </a:t>
            </a:r>
          </a:p>
          <a:p>
            <a:pPr lvl="3"/>
            <a:r>
              <a:rPr lang="en-US" dirty="0"/>
              <a:t>Department 3	Business Information Systems</a:t>
            </a:r>
          </a:p>
          <a:p>
            <a:pPr lvl="3"/>
            <a:r>
              <a:rPr lang="en-US" dirty="0"/>
              <a:t>Department 4	Economics</a:t>
            </a:r>
          </a:p>
          <a:p>
            <a:pPr lvl="3"/>
            <a:r>
              <a:rPr lang="en-US" dirty="0"/>
              <a:t>Department 5	Business and Human Resource Education</a:t>
            </a:r>
          </a:p>
          <a:p>
            <a:pPr lvl="3"/>
            <a:r>
              <a:rPr lang="en-US" dirty="0"/>
              <a:t>Department 6	Law</a:t>
            </a:r>
          </a:p>
        </p:txBody>
      </p:sp>
      <p:sp>
        <p:nvSpPr>
          <p:cNvPr id="4" name="Foliennummernplatzhalter 3"/>
          <p:cNvSpPr>
            <a:spLocks noGrp="1"/>
          </p:cNvSpPr>
          <p:nvPr>
            <p:ph type="sldNum" sz="quarter" idx="11"/>
          </p:nvPr>
        </p:nvSpPr>
        <p:spPr/>
        <p:txBody>
          <a:bodyPr/>
          <a:lstStyle/>
          <a:p>
            <a:fld id="{C0BC624C-2554-4659-A1D8-66347873820C}" type="slidenum">
              <a:rPr lang="de-DE" smtClean="0"/>
              <a:pPr/>
              <a:t>15</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489" y="3883297"/>
            <a:ext cx="3269961" cy="2451191"/>
          </a:xfrm>
          <a:prstGeom prst="rect">
            <a:avLst/>
          </a:prstGeom>
        </p:spPr>
      </p:pic>
    </p:spTree>
    <p:extLst>
      <p:ext uri="{BB962C8B-B14F-4D97-AF65-F5344CB8AC3E}">
        <p14:creationId xmlns:p14="http://schemas.microsoft.com/office/powerpoint/2010/main" val="1017346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FACULTY OF SCIENCE</a:t>
            </a:r>
          </a:p>
        </p:txBody>
      </p:sp>
      <p:sp>
        <p:nvSpPr>
          <p:cNvPr id="3" name="Inhaltsplatzhalter 2"/>
          <p:cNvSpPr>
            <a:spLocks noGrp="1"/>
          </p:cNvSpPr>
          <p:nvPr>
            <p:ph idx="1"/>
          </p:nvPr>
        </p:nvSpPr>
        <p:spPr/>
        <p:txBody>
          <a:bodyPr/>
          <a:lstStyle/>
          <a:p>
            <a:pPr lvl="3"/>
            <a:r>
              <a:rPr lang="en-US" dirty="0"/>
              <a:t>Department of Chemistry</a:t>
            </a:r>
          </a:p>
          <a:p>
            <a:pPr lvl="3"/>
            <a:r>
              <a:rPr lang="en-US" dirty="0"/>
              <a:t>Department of Physics </a:t>
            </a:r>
          </a:p>
          <a:p>
            <a:pPr lvl="3"/>
            <a:r>
              <a:rPr lang="en-US" dirty="0"/>
              <a:t>Department of Exercise and Health</a:t>
            </a:r>
          </a:p>
        </p:txBody>
      </p:sp>
      <p:sp>
        <p:nvSpPr>
          <p:cNvPr id="4" name="Foliennummernplatzhalter 3"/>
          <p:cNvSpPr>
            <a:spLocks noGrp="1"/>
          </p:cNvSpPr>
          <p:nvPr>
            <p:ph type="sldNum" sz="quarter" idx="11"/>
          </p:nvPr>
        </p:nvSpPr>
        <p:spPr/>
        <p:txBody>
          <a:bodyPr/>
          <a:lstStyle/>
          <a:p>
            <a:fld id="{C0BC624C-2554-4659-A1D8-66347873820C}" type="slidenum">
              <a:rPr lang="de-DE" smtClean="0"/>
              <a:pPr/>
              <a:t>16</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780" y="3706839"/>
            <a:ext cx="3507220" cy="2627649"/>
          </a:xfrm>
          <a:prstGeom prst="rect">
            <a:avLst/>
          </a:prstGeom>
        </p:spPr>
      </p:pic>
    </p:spTree>
    <p:extLst>
      <p:ext uri="{BB962C8B-B14F-4D97-AF65-F5344CB8AC3E}">
        <p14:creationId xmlns:p14="http://schemas.microsoft.com/office/powerpoint/2010/main" val="4284614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FACULTY OF MECHANICAL ENGINEERING</a:t>
            </a:r>
          </a:p>
        </p:txBody>
      </p:sp>
      <p:sp>
        <p:nvSpPr>
          <p:cNvPr id="3" name="Inhaltsplatzhalter 2"/>
          <p:cNvSpPr>
            <a:spLocks noGrp="1"/>
          </p:cNvSpPr>
          <p:nvPr>
            <p:ph idx="1"/>
          </p:nvPr>
        </p:nvSpPr>
        <p:spPr/>
        <p:txBody>
          <a:bodyPr/>
          <a:lstStyle/>
          <a:p>
            <a:pPr lvl="3"/>
            <a:r>
              <a:rPr lang="de-DE" dirty="0" err="1"/>
              <a:t>Seventeen</a:t>
            </a:r>
            <a:r>
              <a:rPr lang="de-DE" dirty="0"/>
              <a:t> </a:t>
            </a:r>
            <a:r>
              <a:rPr lang="de-DE" dirty="0" err="1"/>
              <a:t>professorships</a:t>
            </a:r>
            <a:endParaRPr lang="de-DE" dirty="0"/>
          </a:p>
          <a:p>
            <a:pPr lvl="3"/>
            <a:r>
              <a:rPr lang="en-US" dirty="0"/>
              <a:t>Six interdisciplinary and cross-faculty research facilities:</a:t>
            </a:r>
          </a:p>
          <a:p>
            <a:pPr lvl="4"/>
            <a:r>
              <a:rPr lang="en-US" dirty="0"/>
              <a:t>Competence Centre for Sustainable Energy Technology (KET)</a:t>
            </a:r>
          </a:p>
          <a:p>
            <a:pPr lvl="4"/>
            <a:r>
              <a:rPr lang="en-US" dirty="0"/>
              <a:t>Direct Manufacturing Research Center (DMRC)</a:t>
            </a:r>
          </a:p>
          <a:p>
            <a:pPr lvl="4"/>
            <a:r>
              <a:rPr lang="en-US" dirty="0"/>
              <a:t>Fraunhofer Research Institute for Design of Mechatronic Systems (IEM)</a:t>
            </a:r>
          </a:p>
          <a:p>
            <a:pPr lvl="4"/>
            <a:r>
              <a:rPr lang="en-US" dirty="0"/>
              <a:t>Heinz Nixdorf Institute (HNI)</a:t>
            </a:r>
          </a:p>
          <a:p>
            <a:pPr lvl="4"/>
            <a:r>
              <a:rPr lang="en-US" dirty="0"/>
              <a:t>Institute for Lightweight Design with Hybrid Systems (ILH)</a:t>
            </a:r>
          </a:p>
          <a:p>
            <a:pPr lvl="4"/>
            <a:r>
              <a:rPr lang="en-US" dirty="0"/>
              <a:t>Paderborn Institute for Additive Fabrication (PIAF)</a:t>
            </a:r>
          </a:p>
          <a:p>
            <a:pPr lvl="3"/>
            <a:endParaRPr lang="en-US"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17</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090" y="4029076"/>
            <a:ext cx="3109119" cy="2328992"/>
          </a:xfrm>
          <a:prstGeom prst="rect">
            <a:avLst/>
          </a:prstGeom>
        </p:spPr>
      </p:pic>
    </p:spTree>
    <p:extLst>
      <p:ext uri="{BB962C8B-B14F-4D97-AF65-F5344CB8AC3E}">
        <p14:creationId xmlns:p14="http://schemas.microsoft.com/office/powerpoint/2010/main" val="3174244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673858"/>
          </a:xfrm>
        </p:spPr>
        <p:txBody>
          <a:bodyPr/>
          <a:lstStyle/>
          <a:p>
            <a:r>
              <a:rPr lang="en-US" altLang="de-DE" dirty="0">
                <a:solidFill>
                  <a:srgbClr val="00205B"/>
                </a:solidFill>
              </a:rPr>
              <a:t>FACULTY OF COMPUTER SCIENCE, ELECTRICAL ENGINEERING AND MATHEMATICS</a:t>
            </a:r>
            <a:endParaRPr lang="de-DE" dirty="0">
              <a:solidFill>
                <a:srgbClr val="00205B"/>
              </a:solidFill>
            </a:endParaRPr>
          </a:p>
        </p:txBody>
      </p:sp>
      <p:sp>
        <p:nvSpPr>
          <p:cNvPr id="3" name="Inhaltsplatzhalter 2"/>
          <p:cNvSpPr>
            <a:spLocks noGrp="1"/>
          </p:cNvSpPr>
          <p:nvPr>
            <p:ph idx="1"/>
          </p:nvPr>
        </p:nvSpPr>
        <p:spPr>
          <a:xfrm>
            <a:off x="450850" y="2216522"/>
            <a:ext cx="8243888" cy="3984252"/>
          </a:xfrm>
        </p:spPr>
        <p:txBody>
          <a:bodyPr/>
          <a:lstStyle/>
          <a:p>
            <a:pPr lvl="3"/>
            <a:r>
              <a:rPr lang="en-US" dirty="0"/>
              <a:t>Department of Electrical Engineering and Information Technology</a:t>
            </a:r>
          </a:p>
          <a:p>
            <a:pPr lvl="3"/>
            <a:r>
              <a:rPr lang="en-US" dirty="0"/>
              <a:t>Department of Computer Science</a:t>
            </a:r>
          </a:p>
          <a:p>
            <a:pPr lvl="3"/>
            <a:r>
              <a:rPr lang="en-US" dirty="0"/>
              <a:t>Department of Mathematics </a:t>
            </a:r>
          </a:p>
        </p:txBody>
      </p:sp>
      <p:sp>
        <p:nvSpPr>
          <p:cNvPr id="4" name="Foliennummernplatzhalter 3"/>
          <p:cNvSpPr>
            <a:spLocks noGrp="1"/>
          </p:cNvSpPr>
          <p:nvPr>
            <p:ph type="sldNum" sz="quarter" idx="11"/>
          </p:nvPr>
        </p:nvSpPr>
        <p:spPr/>
        <p:txBody>
          <a:bodyPr/>
          <a:lstStyle/>
          <a:p>
            <a:fld id="{C0BC624C-2554-4659-A1D8-66347873820C}" type="slidenum">
              <a:rPr lang="de-DE" smtClean="0"/>
              <a:pPr/>
              <a:t>18</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348" y="3612102"/>
            <a:ext cx="3663223" cy="2745966"/>
          </a:xfrm>
          <a:prstGeom prst="rect">
            <a:avLst/>
          </a:prstGeom>
        </p:spPr>
      </p:pic>
    </p:spTree>
    <p:extLst>
      <p:ext uri="{BB962C8B-B14F-4D97-AF65-F5344CB8AC3E}">
        <p14:creationId xmlns:p14="http://schemas.microsoft.com/office/powerpoint/2010/main" val="3373213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19</a:t>
            </a:fld>
            <a:endParaRPr lang="de-DE"/>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2994120" cy="644792"/>
          </a:xfrm>
          <a:solidFill>
            <a:schemeClr val="tx2"/>
          </a:solidFill>
        </p:spPr>
        <p:txBody>
          <a:bodyPr/>
          <a:lstStyle/>
          <a:p>
            <a:pPr lvl="3"/>
            <a:r>
              <a:rPr lang="de-DE" dirty="0"/>
              <a:t>Research</a:t>
            </a:r>
          </a:p>
        </p:txBody>
      </p:sp>
      <p:sp>
        <p:nvSpPr>
          <p:cNvPr id="4" name="Bildplatzhalter 3">
            <a:extLst>
              <a:ext uri="{FF2B5EF4-FFF2-40B4-BE49-F238E27FC236}">
                <a16:creationId xmlns:a16="http://schemas.microsoft.com/office/drawing/2014/main" id="{1105A247-4D40-4311-B43E-E35F569C68DA}"/>
              </a:ext>
            </a:extLst>
          </p:cNvPr>
          <p:cNvSpPr>
            <a:spLocks noGrp="1"/>
          </p:cNvSpPr>
          <p:nvPr>
            <p:ph type="pic" sz="quarter" idx="19"/>
          </p:nvPr>
        </p:nvSpPr>
        <p:spPr/>
      </p:sp>
      <p:pic>
        <p:nvPicPr>
          <p:cNvPr id="9" name="Bildplatzhalter 5">
            <a:extLst>
              <a:ext uri="{FF2B5EF4-FFF2-40B4-BE49-F238E27FC236}">
                <a16:creationId xmlns:a16="http://schemas.microsoft.com/office/drawing/2014/main" id="{4430CD5A-AAE9-4D34-827F-D8A795A5089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33365" y="-5166"/>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1553444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7"/>
            <a:ext cx="8243887" cy="493713"/>
          </a:xfrm>
        </p:spPr>
        <p:txBody>
          <a:bodyPr/>
          <a:lstStyle/>
          <a:p>
            <a:r>
              <a:rPr lang="de-DE" sz="3200" dirty="0">
                <a:solidFill>
                  <a:srgbClr val="00205B"/>
                </a:solidFill>
              </a:rPr>
              <a:t>TABLE OF CONTENTS</a:t>
            </a:r>
          </a:p>
        </p:txBody>
      </p:sp>
      <p:sp>
        <p:nvSpPr>
          <p:cNvPr id="3" name="Inhaltsplatzhalter 2"/>
          <p:cNvSpPr>
            <a:spLocks noGrp="1"/>
          </p:cNvSpPr>
          <p:nvPr>
            <p:ph idx="1"/>
          </p:nvPr>
        </p:nvSpPr>
        <p:spPr>
          <a:xfrm>
            <a:off x="450850" y="1952625"/>
            <a:ext cx="8243888" cy="4248150"/>
          </a:xfrm>
        </p:spPr>
        <p:txBody>
          <a:bodyPr/>
          <a:lstStyle/>
          <a:p>
            <a:pPr lvl="3"/>
            <a:r>
              <a:rPr lang="de-DE" dirty="0"/>
              <a:t>Aerial </a:t>
            </a:r>
            <a:r>
              <a:rPr lang="de-DE" dirty="0" err="1"/>
              <a:t>picture</a:t>
            </a:r>
            <a:r>
              <a:rPr lang="de-DE" dirty="0"/>
              <a:t>, Campus </a:t>
            </a:r>
            <a:r>
              <a:rPr lang="de-DE" dirty="0" err="1"/>
              <a:t>Map</a:t>
            </a:r>
            <a:r>
              <a:rPr lang="de-DE" dirty="0"/>
              <a:t> </a:t>
            </a:r>
            <a:r>
              <a:rPr lang="de-DE" dirty="0" err="1"/>
              <a:t>of</a:t>
            </a:r>
            <a:r>
              <a:rPr lang="de-DE" dirty="0"/>
              <a:t> </a:t>
            </a:r>
            <a:r>
              <a:rPr lang="de-DE" dirty="0" err="1"/>
              <a:t>the</a:t>
            </a:r>
            <a:r>
              <a:rPr lang="de-DE" dirty="0"/>
              <a:t> University and Profile</a:t>
            </a:r>
          </a:p>
          <a:p>
            <a:pPr lvl="3"/>
            <a:r>
              <a:rPr lang="de-DE" dirty="0"/>
              <a:t>The University in </a:t>
            </a:r>
            <a:r>
              <a:rPr lang="de-DE" dirty="0" err="1"/>
              <a:t>numbers</a:t>
            </a:r>
            <a:r>
              <a:rPr lang="de-DE" dirty="0"/>
              <a:t> </a:t>
            </a:r>
          </a:p>
          <a:p>
            <a:pPr lvl="3"/>
            <a:r>
              <a:rPr lang="de-DE" dirty="0" err="1"/>
              <a:t>Faculties</a:t>
            </a:r>
            <a:r>
              <a:rPr lang="de-DE" dirty="0"/>
              <a:t> at Paderborn University </a:t>
            </a:r>
          </a:p>
          <a:p>
            <a:pPr lvl="3"/>
            <a:r>
              <a:rPr lang="de-DE" dirty="0"/>
              <a:t>Research</a:t>
            </a:r>
          </a:p>
          <a:p>
            <a:pPr lvl="3"/>
            <a:r>
              <a:rPr lang="de-DE" dirty="0"/>
              <a:t>Transfer/</a:t>
            </a:r>
            <a:r>
              <a:rPr lang="de-DE" dirty="0" err="1"/>
              <a:t>Founding</a:t>
            </a:r>
            <a:endParaRPr lang="de-DE" dirty="0"/>
          </a:p>
          <a:p>
            <a:pPr lvl="3"/>
            <a:r>
              <a:rPr lang="de-DE" dirty="0"/>
              <a:t>Paderborn </a:t>
            </a:r>
            <a:r>
              <a:rPr lang="de-DE" dirty="0" err="1"/>
              <a:t>as</a:t>
            </a:r>
            <a:r>
              <a:rPr lang="de-DE" dirty="0"/>
              <a:t> a </a:t>
            </a:r>
            <a:r>
              <a:rPr lang="de-DE" dirty="0" err="1"/>
              <a:t>business</a:t>
            </a:r>
            <a:r>
              <a:rPr lang="de-DE" dirty="0"/>
              <a:t> </a:t>
            </a:r>
            <a:r>
              <a:rPr lang="de-DE" dirty="0" err="1"/>
              <a:t>location</a:t>
            </a:r>
            <a:r>
              <a:rPr lang="de-DE" dirty="0"/>
              <a:t> </a:t>
            </a:r>
          </a:p>
          <a:p>
            <a:pPr lvl="3"/>
            <a:r>
              <a:rPr lang="de-DE" dirty="0"/>
              <a:t>University </a:t>
            </a:r>
            <a:r>
              <a:rPr lang="de-DE" dirty="0" err="1"/>
              <a:t>town</a:t>
            </a:r>
            <a:r>
              <a:rPr lang="de-DE" dirty="0"/>
              <a:t> Paderborn</a:t>
            </a:r>
          </a:p>
          <a:p>
            <a:pPr lvl="3"/>
            <a:r>
              <a:rPr lang="de-DE" dirty="0"/>
              <a:t>Networks</a:t>
            </a:r>
          </a:p>
          <a:p>
            <a:pPr lvl="3"/>
            <a:r>
              <a:rPr lang="de-DE" dirty="0" err="1"/>
              <a:t>Impressions</a:t>
            </a:r>
            <a:r>
              <a:rPr lang="de-DE" dirty="0"/>
              <a:t> </a:t>
            </a:r>
            <a:r>
              <a:rPr lang="de-DE" dirty="0" err="1"/>
              <a:t>of</a:t>
            </a:r>
            <a:r>
              <a:rPr lang="de-DE" dirty="0"/>
              <a:t> </a:t>
            </a:r>
            <a:r>
              <a:rPr lang="de-DE" dirty="0" err="1"/>
              <a:t>the</a:t>
            </a:r>
            <a:r>
              <a:rPr lang="de-DE" dirty="0"/>
              <a:t> </a:t>
            </a:r>
            <a:r>
              <a:rPr lang="de-DE" dirty="0" err="1"/>
              <a:t>campus</a:t>
            </a:r>
            <a:endParaRPr lang="de-DE" dirty="0"/>
          </a:p>
          <a:p>
            <a:pPr lvl="3"/>
            <a:r>
              <a:rPr lang="de-DE" dirty="0"/>
              <a:t>Imprint</a:t>
            </a:r>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1829598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7"/>
            <a:ext cx="8243887" cy="590997"/>
          </a:xfrm>
        </p:spPr>
        <p:txBody>
          <a:bodyPr/>
          <a:lstStyle/>
          <a:p>
            <a:r>
              <a:rPr lang="de-DE" dirty="0">
                <a:solidFill>
                  <a:srgbClr val="00205B"/>
                </a:solidFill>
              </a:rPr>
              <a:t>KEY RESEARCH AREAS</a:t>
            </a:r>
          </a:p>
        </p:txBody>
      </p:sp>
      <p:sp>
        <p:nvSpPr>
          <p:cNvPr id="3" name="Inhaltsplatzhalter 2"/>
          <p:cNvSpPr>
            <a:spLocks noGrp="1"/>
          </p:cNvSpPr>
          <p:nvPr>
            <p:ph idx="1"/>
          </p:nvPr>
        </p:nvSpPr>
        <p:spPr>
          <a:xfrm>
            <a:off x="449260" y="3724275"/>
            <a:ext cx="8243888" cy="2633792"/>
          </a:xfrm>
        </p:spPr>
        <p:txBody>
          <a:bodyPr/>
          <a:lstStyle/>
          <a:p>
            <a:pPr lvl="3"/>
            <a:r>
              <a:rPr lang="en-US" dirty="0"/>
              <a:t>Digital Humanities</a:t>
            </a:r>
          </a:p>
          <a:p>
            <a:pPr lvl="3"/>
            <a:r>
              <a:rPr lang="en-US" dirty="0"/>
              <a:t>Intelligent Technical Systems</a:t>
            </a:r>
          </a:p>
          <a:p>
            <a:pPr lvl="3"/>
            <a:r>
              <a:rPr lang="en-US" dirty="0"/>
              <a:t>Sustainable materials, processes and products</a:t>
            </a:r>
          </a:p>
          <a:p>
            <a:pPr lvl="3"/>
            <a:r>
              <a:rPr lang="en-US" dirty="0"/>
              <a:t>Optoelectronics and Photonics</a:t>
            </a:r>
          </a:p>
          <a:p>
            <a:pPr lvl="3"/>
            <a:r>
              <a:rPr lang="en-US" dirty="0"/>
              <a:t>Transformation and Education</a:t>
            </a:r>
          </a:p>
          <a:p>
            <a:pPr lvl="3"/>
            <a:endParaRPr lang="de-DE"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20</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260" y="1992766"/>
            <a:ext cx="1590114" cy="1192586"/>
          </a:xfrm>
          <a:prstGeom prst="rect">
            <a:avLst/>
          </a:prstGeom>
        </p:spPr>
      </p:pic>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396" y="1992766"/>
            <a:ext cx="1586476" cy="1189857"/>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1898" y="1992766"/>
            <a:ext cx="1590114" cy="1192586"/>
          </a:xfrm>
          <a:prstGeom prst="rect">
            <a:avLst/>
          </a:prstGeom>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7987" y="1992766"/>
            <a:ext cx="1593937" cy="1192586"/>
          </a:xfrm>
          <a:prstGeom prst="rect">
            <a:avLst/>
          </a:prstGeom>
        </p:spPr>
      </p:pic>
      <p:pic>
        <p:nvPicPr>
          <p:cNvPr id="12" name="Grafik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94536" y="1992766"/>
            <a:ext cx="1613979" cy="1192586"/>
          </a:xfrm>
          <a:prstGeom prst="rect">
            <a:avLst/>
          </a:prstGeom>
        </p:spPr>
      </p:pic>
    </p:spTree>
    <p:extLst>
      <p:ext uri="{BB962C8B-B14F-4D97-AF65-F5344CB8AC3E}">
        <p14:creationId xmlns:p14="http://schemas.microsoft.com/office/powerpoint/2010/main" val="3106024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DFG* COLLABORATIVE RESEARCH CENTRES</a:t>
            </a:r>
          </a:p>
        </p:txBody>
      </p:sp>
      <p:sp>
        <p:nvSpPr>
          <p:cNvPr id="3" name="Inhaltsplatzhalter 2"/>
          <p:cNvSpPr>
            <a:spLocks noGrp="1"/>
          </p:cNvSpPr>
          <p:nvPr>
            <p:ph idx="1"/>
          </p:nvPr>
        </p:nvSpPr>
        <p:spPr/>
        <p:txBody>
          <a:bodyPr numCol="2"/>
          <a:lstStyle/>
          <a:p>
            <a:pPr lvl="3"/>
            <a:r>
              <a:rPr lang="de-DE" dirty="0"/>
              <a:t>Accounting </a:t>
            </a:r>
            <a:r>
              <a:rPr lang="de-DE" dirty="0" err="1"/>
              <a:t>for</a:t>
            </a:r>
            <a:r>
              <a:rPr lang="de-DE" dirty="0"/>
              <a:t> Transparency </a:t>
            </a:r>
            <a:br>
              <a:rPr lang="de-DE" dirty="0"/>
            </a:br>
            <a:r>
              <a:rPr lang="de-DE" dirty="0"/>
              <a:t>(TRR 266)</a:t>
            </a:r>
          </a:p>
          <a:p>
            <a:pPr lvl="3"/>
            <a:r>
              <a:rPr lang="de-DE" dirty="0" err="1"/>
              <a:t>Constructing</a:t>
            </a:r>
            <a:r>
              <a:rPr lang="de-DE" dirty="0"/>
              <a:t> </a:t>
            </a:r>
            <a:r>
              <a:rPr lang="de-DE" dirty="0" err="1"/>
              <a:t>Explainability</a:t>
            </a:r>
            <a:r>
              <a:rPr lang="de-DE" dirty="0"/>
              <a:t> (TRR 318)</a:t>
            </a:r>
          </a:p>
          <a:p>
            <a:pPr lvl="3"/>
            <a:r>
              <a:rPr lang="de-DE" dirty="0" err="1"/>
              <a:t>Tailored</a:t>
            </a:r>
            <a:r>
              <a:rPr lang="de-DE" dirty="0"/>
              <a:t> </a:t>
            </a:r>
            <a:r>
              <a:rPr lang="de-DE" dirty="0" err="1"/>
              <a:t>Nonlinear</a:t>
            </a:r>
            <a:r>
              <a:rPr lang="de-DE" dirty="0"/>
              <a:t> </a:t>
            </a:r>
            <a:r>
              <a:rPr lang="de-DE" dirty="0" err="1"/>
              <a:t>Photonics</a:t>
            </a:r>
            <a:r>
              <a:rPr lang="de-DE" dirty="0"/>
              <a:t>: </a:t>
            </a:r>
            <a:r>
              <a:rPr lang="de-DE" dirty="0" err="1"/>
              <a:t>From</a:t>
            </a:r>
            <a:r>
              <a:rPr lang="de-DE" dirty="0"/>
              <a:t> Fundamental </a:t>
            </a:r>
            <a:r>
              <a:rPr lang="de-DE" dirty="0" err="1"/>
              <a:t>Concepts</a:t>
            </a:r>
            <a:r>
              <a:rPr lang="de-DE" dirty="0"/>
              <a:t> </a:t>
            </a:r>
            <a:r>
              <a:rPr lang="de-DE" dirty="0" err="1"/>
              <a:t>to</a:t>
            </a:r>
            <a:r>
              <a:rPr lang="de-DE" dirty="0"/>
              <a:t> </a:t>
            </a:r>
            <a:r>
              <a:rPr lang="de-DE" dirty="0" err="1"/>
              <a:t>Functional</a:t>
            </a:r>
            <a:r>
              <a:rPr lang="de-DE" dirty="0"/>
              <a:t> </a:t>
            </a:r>
            <a:r>
              <a:rPr lang="de-DE" dirty="0" err="1"/>
              <a:t>Structures</a:t>
            </a:r>
            <a:r>
              <a:rPr lang="de-DE" dirty="0"/>
              <a:t> (TRR 142)</a:t>
            </a:r>
          </a:p>
          <a:p>
            <a:pPr lvl="3"/>
            <a:r>
              <a:rPr lang="de-DE" dirty="0"/>
              <a:t>Method </a:t>
            </a:r>
            <a:r>
              <a:rPr lang="de-DE" dirty="0" err="1"/>
              <a:t>development</a:t>
            </a:r>
            <a:r>
              <a:rPr lang="de-DE" dirty="0"/>
              <a:t> </a:t>
            </a:r>
            <a:r>
              <a:rPr lang="de-DE" dirty="0" err="1"/>
              <a:t>for</a:t>
            </a:r>
            <a:r>
              <a:rPr lang="de-DE" dirty="0"/>
              <a:t> </a:t>
            </a:r>
            <a:r>
              <a:rPr lang="de-DE" dirty="0" err="1"/>
              <a:t>mechanical</a:t>
            </a:r>
            <a:r>
              <a:rPr lang="de-DE" dirty="0"/>
              <a:t> </a:t>
            </a:r>
            <a:r>
              <a:rPr lang="de-DE" dirty="0" err="1"/>
              <a:t>joinability</a:t>
            </a:r>
            <a:r>
              <a:rPr lang="de-DE" dirty="0"/>
              <a:t> in versatile </a:t>
            </a:r>
            <a:r>
              <a:rPr lang="de-DE" dirty="0" err="1"/>
              <a:t>process</a:t>
            </a:r>
            <a:r>
              <a:rPr lang="de-DE" dirty="0"/>
              <a:t> </a:t>
            </a:r>
            <a:r>
              <a:rPr lang="de-DE" dirty="0" err="1"/>
              <a:t>chains</a:t>
            </a:r>
            <a:r>
              <a:rPr lang="de-DE" dirty="0"/>
              <a:t> (TRR 285)</a:t>
            </a:r>
          </a:p>
          <a:p>
            <a:pPr lvl="3"/>
            <a:r>
              <a:rPr lang="de-DE" dirty="0"/>
              <a:t>On-The-Fly Computing (SFB 901)</a:t>
            </a:r>
          </a:p>
          <a:p>
            <a:pPr lvl="3"/>
            <a:endParaRPr lang="de-DE" dirty="0"/>
          </a:p>
          <a:p>
            <a:pPr marL="234000" lvl="3" indent="0">
              <a:buNone/>
            </a:pPr>
            <a:endParaRPr lang="de-DE" dirty="0"/>
          </a:p>
          <a:p>
            <a:pPr marL="234000" lvl="3" indent="0">
              <a:buNone/>
            </a:pPr>
            <a:endParaRPr lang="de-DE" dirty="0"/>
          </a:p>
          <a:p>
            <a:pPr marL="234000" lvl="3" indent="0">
              <a:buNone/>
            </a:pPr>
            <a:r>
              <a:rPr lang="de-DE" sz="1400" dirty="0"/>
              <a:t>* DFG = German Research </a:t>
            </a:r>
            <a:r>
              <a:rPr lang="de-DE" sz="1400" dirty="0" err="1"/>
              <a:t>Foundation</a:t>
            </a:r>
            <a:endParaRPr lang="de-DE" sz="1400" dirty="0"/>
          </a:p>
          <a:p>
            <a:pPr marL="234000" lvl="3" indent="0">
              <a:buNone/>
            </a:pPr>
            <a:endParaRPr lang="de-DE" dirty="0"/>
          </a:p>
          <a:p>
            <a:pPr lvl="3"/>
            <a:endParaRPr lang="de-DE" dirty="0"/>
          </a:p>
          <a:p>
            <a:pPr lvl="3"/>
            <a:endParaRPr lang="de-DE" dirty="0"/>
          </a:p>
          <a:p>
            <a:pPr lvl="3"/>
            <a:endParaRPr lang="de-DE" dirty="0"/>
          </a:p>
          <a:p>
            <a:pPr lvl="3"/>
            <a:endParaRPr lang="de-DE" dirty="0"/>
          </a:p>
          <a:p>
            <a:pPr marL="457200" lvl="4" indent="0">
              <a:buNone/>
            </a:pPr>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marL="457200" lvl="4" indent="0">
              <a:buNone/>
            </a:pPr>
            <a:endParaRPr lang="de-DE"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21</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a:extLst>
              <a:ext uri="{FF2B5EF4-FFF2-40B4-BE49-F238E27FC236}">
                <a16:creationId xmlns:a16="http://schemas.microsoft.com/office/drawing/2014/main" id="{28D22B94-FD7A-413B-B13D-6950A6D899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5484" y="1860551"/>
            <a:ext cx="3149254" cy="2278800"/>
          </a:xfrm>
          <a:prstGeom prst="rect">
            <a:avLst/>
          </a:prstGeom>
        </p:spPr>
      </p:pic>
    </p:spTree>
    <p:extLst>
      <p:ext uri="{BB962C8B-B14F-4D97-AF65-F5344CB8AC3E}">
        <p14:creationId xmlns:p14="http://schemas.microsoft.com/office/powerpoint/2010/main" val="3691579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DFG* RESEARCH UNIT</a:t>
            </a:r>
          </a:p>
        </p:txBody>
      </p:sp>
      <p:sp>
        <p:nvSpPr>
          <p:cNvPr id="3" name="Inhaltsplatzhalter 2"/>
          <p:cNvSpPr>
            <a:spLocks noGrp="1"/>
          </p:cNvSpPr>
          <p:nvPr>
            <p:ph idx="1"/>
          </p:nvPr>
        </p:nvSpPr>
        <p:spPr/>
        <p:txBody>
          <a:bodyPr/>
          <a:lstStyle/>
          <a:p>
            <a:pPr lvl="3"/>
            <a:r>
              <a:rPr lang="en-US" dirty="0"/>
              <a:t>Acoustic sensor networks</a:t>
            </a:r>
          </a:p>
          <a:p>
            <a:pPr lvl="3"/>
            <a:r>
              <a:rPr lang="en-US" dirty="0"/>
              <a:t>Model-based determination of non-linear properties of piezoceramics for power transducer applications</a:t>
            </a:r>
          </a:p>
          <a:p>
            <a:pPr lvl="3"/>
            <a:endParaRPr lang="de-DE" dirty="0"/>
          </a:p>
          <a:p>
            <a:pPr marL="234000" lvl="3" indent="0">
              <a:buNone/>
            </a:pPr>
            <a:endParaRPr lang="de-DE" dirty="0"/>
          </a:p>
          <a:p>
            <a:pPr marL="234000" lvl="3" indent="0">
              <a:buNone/>
            </a:pPr>
            <a:endParaRPr lang="de-DE" dirty="0"/>
          </a:p>
          <a:p>
            <a:pPr marL="234000" lvl="3" indent="0">
              <a:buNone/>
            </a:pPr>
            <a:endParaRPr lang="de-DE" dirty="0"/>
          </a:p>
          <a:p>
            <a:pPr marL="234000" lvl="3" indent="0">
              <a:buNone/>
            </a:pPr>
            <a:endParaRPr lang="de-DE" dirty="0"/>
          </a:p>
          <a:p>
            <a:pPr marL="234000" lvl="3" indent="0">
              <a:buNone/>
            </a:pPr>
            <a:endParaRPr lang="de-DE" dirty="0"/>
          </a:p>
          <a:p>
            <a:pPr marL="234000" lvl="3" indent="0">
              <a:buNone/>
            </a:pPr>
            <a:endParaRPr lang="de-DE" dirty="0"/>
          </a:p>
          <a:p>
            <a:pPr marL="234000" lvl="3" indent="0">
              <a:buNone/>
            </a:pPr>
            <a:endParaRPr lang="de-DE" dirty="0"/>
          </a:p>
          <a:p>
            <a:pPr lvl="3"/>
            <a:endParaRPr lang="de-DE" dirty="0"/>
          </a:p>
          <a:p>
            <a:pPr lvl="3"/>
            <a:endParaRPr lang="de-DE" dirty="0"/>
          </a:p>
          <a:p>
            <a:pPr marL="349200" lvl="3" indent="0">
              <a:buNone/>
            </a:pPr>
            <a:r>
              <a:rPr lang="de-DE" sz="1400" dirty="0"/>
              <a:t>* DFG = German Research </a:t>
            </a:r>
            <a:r>
              <a:rPr lang="de-DE" sz="1400" dirty="0" err="1"/>
              <a:t>Foundation</a:t>
            </a:r>
            <a:endParaRPr lang="de-DE" sz="1400" dirty="0"/>
          </a:p>
          <a:p>
            <a:pPr marL="457200" lvl="4" indent="0">
              <a:buNone/>
            </a:pPr>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marL="457200" lvl="4" indent="0">
              <a:buNone/>
            </a:pPr>
            <a:endParaRPr lang="de-DE"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22</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a:extLst>
              <a:ext uri="{FF2B5EF4-FFF2-40B4-BE49-F238E27FC236}">
                <a16:creationId xmlns:a16="http://schemas.microsoft.com/office/drawing/2014/main" id="{C2865999-A295-4E8F-BDE9-9D367674DE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7936" y="2907768"/>
            <a:ext cx="3705600" cy="2779200"/>
          </a:xfrm>
          <a:prstGeom prst="rect">
            <a:avLst/>
          </a:prstGeom>
        </p:spPr>
      </p:pic>
    </p:spTree>
    <p:extLst>
      <p:ext uri="{BB962C8B-B14F-4D97-AF65-F5344CB8AC3E}">
        <p14:creationId xmlns:p14="http://schemas.microsoft.com/office/powerpoint/2010/main" val="1256604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INTERDISCIPLINARY RESEARCH FACILITIES</a:t>
            </a:r>
          </a:p>
        </p:txBody>
      </p:sp>
      <p:sp>
        <p:nvSpPr>
          <p:cNvPr id="3" name="Inhaltsplatzhalter 2"/>
          <p:cNvSpPr>
            <a:spLocks noGrp="1"/>
          </p:cNvSpPr>
          <p:nvPr>
            <p:ph idx="1"/>
          </p:nvPr>
        </p:nvSpPr>
        <p:spPr/>
        <p:txBody>
          <a:bodyPr/>
          <a:lstStyle/>
          <a:p>
            <a:pPr lvl="3"/>
            <a:r>
              <a:rPr lang="de-DE" sz="1800" dirty="0" err="1"/>
              <a:t>Centre</a:t>
            </a:r>
            <a:r>
              <a:rPr lang="de-DE" sz="1800" dirty="0"/>
              <a:t> </a:t>
            </a:r>
            <a:r>
              <a:rPr lang="de-DE" sz="1800" dirty="0" err="1"/>
              <a:t>for</a:t>
            </a:r>
            <a:r>
              <a:rPr lang="de-DE" sz="1800" dirty="0"/>
              <a:t> </a:t>
            </a:r>
            <a:r>
              <a:rPr lang="de-DE" sz="1800" dirty="0" err="1"/>
              <a:t>Comparative</a:t>
            </a:r>
            <a:r>
              <a:rPr lang="de-DE" sz="1800" dirty="0"/>
              <a:t> </a:t>
            </a:r>
            <a:r>
              <a:rPr lang="de-DE" sz="1800" dirty="0" err="1"/>
              <a:t>Theology</a:t>
            </a:r>
            <a:r>
              <a:rPr lang="de-DE" sz="1800" dirty="0"/>
              <a:t> </a:t>
            </a:r>
            <a:r>
              <a:rPr lang="de-DE" sz="1800" dirty="0" err="1"/>
              <a:t>and</a:t>
            </a:r>
            <a:r>
              <a:rPr lang="de-DE" sz="1800" dirty="0"/>
              <a:t> Cultural Studies (</a:t>
            </a:r>
            <a:r>
              <a:rPr lang="de-DE" sz="1800" dirty="0" err="1"/>
              <a:t>ZeKK</a:t>
            </a:r>
            <a:r>
              <a:rPr lang="de-DE" sz="1800" dirty="0"/>
              <a:t>)</a:t>
            </a:r>
          </a:p>
          <a:p>
            <a:pPr lvl="3"/>
            <a:r>
              <a:rPr lang="de-DE" sz="1800" dirty="0" err="1"/>
              <a:t>Centre</a:t>
            </a:r>
            <a:r>
              <a:rPr lang="de-DE" sz="1800" dirty="0"/>
              <a:t> </a:t>
            </a:r>
            <a:r>
              <a:rPr lang="de-DE" sz="1800" dirty="0" err="1"/>
              <a:t>for</a:t>
            </a:r>
            <a:r>
              <a:rPr lang="de-DE" sz="1800" dirty="0"/>
              <a:t> Gender Studies (ZG)</a:t>
            </a:r>
          </a:p>
          <a:p>
            <a:pPr lvl="3"/>
            <a:r>
              <a:rPr lang="de-DE" sz="1800" dirty="0" err="1"/>
              <a:t>Centre</a:t>
            </a:r>
            <a:r>
              <a:rPr lang="de-DE" sz="1800" dirty="0"/>
              <a:t> </a:t>
            </a:r>
            <a:r>
              <a:rPr lang="de-DE" sz="1800" dirty="0" err="1"/>
              <a:t>for</a:t>
            </a:r>
            <a:r>
              <a:rPr lang="de-DE" sz="1800" dirty="0"/>
              <a:t> </a:t>
            </a:r>
            <a:r>
              <a:rPr lang="de-DE" sz="1800" dirty="0" err="1"/>
              <a:t>Optoelectronics</a:t>
            </a:r>
            <a:r>
              <a:rPr lang="de-DE" sz="1800" dirty="0"/>
              <a:t> </a:t>
            </a:r>
            <a:r>
              <a:rPr lang="de-DE" sz="1800" dirty="0" err="1"/>
              <a:t>and</a:t>
            </a:r>
            <a:r>
              <a:rPr lang="de-DE" sz="1800" dirty="0"/>
              <a:t> </a:t>
            </a:r>
            <a:r>
              <a:rPr lang="de-DE" sz="1800" dirty="0" err="1"/>
              <a:t>Photonics</a:t>
            </a:r>
            <a:r>
              <a:rPr lang="de-DE" sz="1800" dirty="0"/>
              <a:t> Paderborn (</a:t>
            </a:r>
            <a:r>
              <a:rPr lang="de-DE" sz="1800" dirty="0" err="1"/>
              <a:t>CeOPP</a:t>
            </a:r>
            <a:r>
              <a:rPr lang="de-DE" sz="1800" dirty="0"/>
              <a:t>)</a:t>
            </a:r>
          </a:p>
          <a:p>
            <a:pPr lvl="3"/>
            <a:r>
              <a:rPr lang="de-DE" sz="1800" dirty="0" err="1"/>
              <a:t>Centre</a:t>
            </a:r>
            <a:r>
              <a:rPr lang="de-DE" sz="1800" dirty="0"/>
              <a:t> </a:t>
            </a:r>
            <a:r>
              <a:rPr lang="de-DE" sz="1800" dirty="0" err="1"/>
              <a:t>of</a:t>
            </a:r>
            <a:r>
              <a:rPr lang="de-DE" sz="1800" dirty="0"/>
              <a:t> Excellence “Music – Edition – Media”, Paderborn University, University </a:t>
            </a:r>
            <a:r>
              <a:rPr lang="de-DE" sz="1800" dirty="0" err="1"/>
              <a:t>of</a:t>
            </a:r>
            <a:r>
              <a:rPr lang="de-DE" sz="1800" dirty="0"/>
              <a:t> Music Detmold and Ostwestfalen-Lippe University </a:t>
            </a:r>
            <a:r>
              <a:rPr lang="de-DE" sz="1800" dirty="0" err="1"/>
              <a:t>of</a:t>
            </a:r>
            <a:r>
              <a:rPr lang="de-DE" sz="1800" dirty="0"/>
              <a:t> Applied Sciences and Arts (</a:t>
            </a:r>
            <a:r>
              <a:rPr lang="de-DE" sz="1800" dirty="0" err="1"/>
              <a:t>ZenMEM</a:t>
            </a:r>
            <a:r>
              <a:rPr lang="de-DE" sz="1800" dirty="0"/>
              <a:t>)</a:t>
            </a:r>
          </a:p>
          <a:p>
            <a:pPr lvl="3"/>
            <a:r>
              <a:rPr lang="de-DE" sz="1800" dirty="0"/>
              <a:t>Competence </a:t>
            </a:r>
            <a:r>
              <a:rPr lang="de-DE" sz="1800" dirty="0" err="1"/>
              <a:t>Centre</a:t>
            </a:r>
            <a:r>
              <a:rPr lang="de-DE" sz="1800" dirty="0"/>
              <a:t> </a:t>
            </a:r>
            <a:r>
              <a:rPr lang="de-DE" sz="1800" dirty="0" err="1"/>
              <a:t>for</a:t>
            </a:r>
            <a:r>
              <a:rPr lang="de-DE" sz="1800" dirty="0"/>
              <a:t> </a:t>
            </a:r>
            <a:r>
              <a:rPr lang="de-DE" sz="1800" dirty="0" err="1"/>
              <a:t>Sustainable</a:t>
            </a:r>
            <a:r>
              <a:rPr lang="de-DE" sz="1800" dirty="0"/>
              <a:t> </a:t>
            </a:r>
            <a:r>
              <a:rPr lang="de-DE" sz="1800" dirty="0" err="1"/>
              <a:t>Energy</a:t>
            </a:r>
            <a:r>
              <a:rPr lang="de-DE" sz="1800" dirty="0"/>
              <a:t> Technology (KET)</a:t>
            </a:r>
          </a:p>
          <a:p>
            <a:pPr lvl="3"/>
            <a:r>
              <a:rPr lang="de-DE" sz="1800" dirty="0"/>
              <a:t>Heinz Nixdorf Institute (HNI)</a:t>
            </a:r>
          </a:p>
          <a:p>
            <a:pPr lvl="3"/>
            <a:r>
              <a:rPr lang="de-DE" sz="1800" dirty="0"/>
              <a:t>Institute </a:t>
            </a:r>
            <a:r>
              <a:rPr lang="de-DE" sz="1800" dirty="0" err="1"/>
              <a:t>for</a:t>
            </a:r>
            <a:r>
              <a:rPr lang="de-DE" sz="1800" dirty="0"/>
              <a:t> Lightweight Design </a:t>
            </a:r>
            <a:r>
              <a:rPr lang="de-DE" sz="1800" dirty="0" err="1"/>
              <a:t>with</a:t>
            </a:r>
            <a:r>
              <a:rPr lang="de-DE" sz="1800" dirty="0"/>
              <a:t> Hybrid Systems (ILH)</a:t>
            </a:r>
          </a:p>
          <a:p>
            <a:pPr lvl="3"/>
            <a:r>
              <a:rPr lang="de-DE" sz="1800" dirty="0"/>
              <a:t>Institute </a:t>
            </a:r>
            <a:r>
              <a:rPr lang="de-DE" sz="1800" dirty="0" err="1"/>
              <a:t>for</a:t>
            </a:r>
            <a:r>
              <a:rPr lang="de-DE" sz="1800" dirty="0"/>
              <a:t> </a:t>
            </a:r>
            <a:r>
              <a:rPr lang="de-DE" sz="1800" dirty="0" err="1"/>
              <a:t>Photonic</a:t>
            </a:r>
            <a:r>
              <a:rPr lang="de-DE" sz="1800" dirty="0"/>
              <a:t> Quantum Systems (</a:t>
            </a:r>
            <a:r>
              <a:rPr lang="de-DE" sz="1800" dirty="0" err="1"/>
              <a:t>PhoQS</a:t>
            </a:r>
            <a:r>
              <a:rPr lang="de-DE" sz="1800" dirty="0"/>
              <a:t>)</a:t>
            </a:r>
          </a:p>
          <a:p>
            <a:pPr lvl="3"/>
            <a:r>
              <a:rPr lang="de-DE" sz="1800" dirty="0" err="1"/>
              <a:t>Musicology</a:t>
            </a:r>
            <a:r>
              <a:rPr lang="de-DE" sz="1800" dirty="0"/>
              <a:t> Seminar Detmold/Paderborn</a:t>
            </a:r>
          </a:p>
          <a:p>
            <a:pPr lvl="3"/>
            <a:r>
              <a:rPr lang="en-US" sz="1800" dirty="0"/>
              <a:t>Paderborn Centre for Advanced Studies (PACE)</a:t>
            </a:r>
            <a:endParaRPr lang="de-DE" sz="1800" dirty="0"/>
          </a:p>
          <a:p>
            <a:pPr lvl="3"/>
            <a:r>
              <a:rPr lang="de-DE" sz="1800" dirty="0"/>
              <a:t>Paderborn </a:t>
            </a:r>
            <a:r>
              <a:rPr lang="en-US" sz="1800" dirty="0"/>
              <a:t>Centre for Educational Research and Teacher Training</a:t>
            </a:r>
            <a:r>
              <a:rPr lang="de-DE" sz="1800" dirty="0"/>
              <a:t> (PLAZ-Professional School)</a:t>
            </a:r>
          </a:p>
          <a:p>
            <a:pPr lvl="3"/>
            <a:r>
              <a:rPr lang="de-DE" sz="1800" dirty="0"/>
              <a:t>Paderborn </a:t>
            </a:r>
            <a:r>
              <a:rPr lang="de-DE" sz="1800" dirty="0" err="1"/>
              <a:t>Centre</a:t>
            </a:r>
            <a:r>
              <a:rPr lang="de-DE" sz="1800" dirty="0"/>
              <a:t> </a:t>
            </a:r>
            <a:r>
              <a:rPr lang="de-DE" sz="1800" dirty="0" err="1"/>
              <a:t>for</a:t>
            </a:r>
            <a:r>
              <a:rPr lang="de-DE" sz="1800" dirty="0"/>
              <a:t> Parallel Computing (PC² / national high-performance </a:t>
            </a:r>
            <a:r>
              <a:rPr lang="de-DE" sz="1800" dirty="0" err="1"/>
              <a:t>computing</a:t>
            </a:r>
            <a:r>
              <a:rPr lang="de-DE" sz="1800" dirty="0"/>
              <a:t> </a:t>
            </a:r>
            <a:r>
              <a:rPr lang="de-DE" sz="1800" dirty="0" err="1"/>
              <a:t>center</a:t>
            </a:r>
            <a:r>
              <a:rPr lang="de-DE" sz="1800" dirty="0"/>
              <a:t>)</a:t>
            </a:r>
          </a:p>
          <a:p>
            <a:pPr lvl="3"/>
            <a:r>
              <a:rPr lang="en-US" sz="1800" dirty="0"/>
              <a:t>Paderborn Institute for Additive Fabrication (PIAF)</a:t>
            </a:r>
            <a:endParaRPr lang="de-DE" sz="1800" dirty="0"/>
          </a:p>
          <a:p>
            <a:pPr lvl="3"/>
            <a:r>
              <a:rPr lang="de-DE" sz="1800" dirty="0"/>
              <a:t>Paderborn Institute </a:t>
            </a:r>
            <a:r>
              <a:rPr lang="de-DE" sz="1800" dirty="0" err="1"/>
              <a:t>for</a:t>
            </a:r>
            <a:r>
              <a:rPr lang="de-DE" sz="1800" dirty="0"/>
              <a:t> Data Science and Scientific Computing (</a:t>
            </a:r>
            <a:r>
              <a:rPr lang="de-DE" sz="1800" dirty="0" err="1"/>
              <a:t>DaSCo</a:t>
            </a:r>
            <a:r>
              <a:rPr lang="de-DE" sz="1800" dirty="0"/>
              <a:t>) </a:t>
            </a:r>
          </a:p>
          <a:p>
            <a:pPr lvl="3"/>
            <a:r>
              <a:rPr lang="de-DE" sz="1800" dirty="0"/>
              <a:t>Software Innovation Lab (SI-Lab)</a:t>
            </a:r>
          </a:p>
        </p:txBody>
      </p:sp>
      <p:sp>
        <p:nvSpPr>
          <p:cNvPr id="4" name="Foliennummernplatzhalter 3"/>
          <p:cNvSpPr>
            <a:spLocks noGrp="1"/>
          </p:cNvSpPr>
          <p:nvPr>
            <p:ph type="sldNum" sz="quarter" idx="11"/>
          </p:nvPr>
        </p:nvSpPr>
        <p:spPr/>
        <p:txBody>
          <a:bodyPr/>
          <a:lstStyle/>
          <a:p>
            <a:fld id="{C0BC624C-2554-4659-A1D8-66347873820C}" type="slidenum">
              <a:rPr lang="de-DE" smtClean="0"/>
              <a:pPr/>
              <a:t>23</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2454794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C0BC624C-2554-4659-A1D8-66347873820C}" type="slidenum">
              <a:rPr lang="de-DE" smtClean="0"/>
              <a:pPr/>
              <a:t>24</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4" name="Titel 3"/>
          <p:cNvSpPr>
            <a:spLocks noGrp="1"/>
          </p:cNvSpPr>
          <p:nvPr>
            <p:ph type="title"/>
          </p:nvPr>
        </p:nvSpPr>
        <p:spPr>
          <a:xfrm>
            <a:off x="449261" y="1366838"/>
            <a:ext cx="8243887" cy="604838"/>
          </a:xfrm>
        </p:spPr>
        <p:txBody>
          <a:bodyPr/>
          <a:lstStyle/>
          <a:p>
            <a:r>
              <a:rPr lang="en-US" dirty="0">
                <a:solidFill>
                  <a:srgbClr val="00205B"/>
                </a:solidFill>
              </a:rPr>
              <a:t>PADERBORN CENTRE FOR EDUCATIONAL RESEARCH AND TEACHER TRAINING </a:t>
            </a:r>
            <a:br>
              <a:rPr lang="en-US" dirty="0">
                <a:solidFill>
                  <a:srgbClr val="00205B"/>
                </a:solidFill>
              </a:rPr>
            </a:br>
            <a:r>
              <a:rPr lang="en-US" dirty="0">
                <a:solidFill>
                  <a:srgbClr val="00205B"/>
                </a:solidFill>
              </a:rPr>
              <a:t>(PLAZ-PROFESSIONAL SCHOOL) </a:t>
            </a:r>
            <a:endParaRPr lang="de-DE" dirty="0">
              <a:solidFill>
                <a:srgbClr val="18B0E2"/>
              </a:solidFill>
            </a:endParaRPr>
          </a:p>
        </p:txBody>
      </p:sp>
      <p:sp>
        <p:nvSpPr>
          <p:cNvPr id="3" name="Cube 2"/>
          <p:cNvSpPr/>
          <p:nvPr/>
        </p:nvSpPr>
        <p:spPr>
          <a:xfrm>
            <a:off x="449261" y="2562222"/>
            <a:ext cx="1540716" cy="3457577"/>
          </a:xfrm>
          <a:prstGeom prst="cub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e-DE" sz="1200" dirty="0">
              <a:solidFill>
                <a:schemeClr val="tx1"/>
              </a:solidFill>
            </a:endParaRPr>
          </a:p>
          <a:p>
            <a:r>
              <a:rPr lang="en-US" sz="1200" b="1" dirty="0">
                <a:solidFill>
                  <a:schemeClr val="tx1"/>
                </a:solidFill>
              </a:rPr>
              <a:t>Faculty of</a:t>
            </a:r>
            <a:endParaRPr lang="de-DE" sz="1200" b="1" dirty="0">
              <a:solidFill>
                <a:schemeClr val="tx1"/>
              </a:solidFill>
            </a:endParaRPr>
          </a:p>
          <a:p>
            <a:endParaRPr lang="de-DE" sz="1200" b="1" dirty="0">
              <a:solidFill>
                <a:schemeClr val="tx1"/>
              </a:solidFill>
            </a:endParaRPr>
          </a:p>
          <a:p>
            <a:r>
              <a:rPr lang="de-DE" sz="1050" b="1" dirty="0">
                <a:solidFill>
                  <a:schemeClr val="tx1"/>
                </a:solidFill>
              </a:rPr>
              <a:t>ARTS AND HUMANITIES</a:t>
            </a:r>
          </a:p>
        </p:txBody>
      </p:sp>
      <p:sp>
        <p:nvSpPr>
          <p:cNvPr id="25" name="Cube 24"/>
          <p:cNvSpPr/>
          <p:nvPr/>
        </p:nvSpPr>
        <p:spPr>
          <a:xfrm>
            <a:off x="2079156" y="2562222"/>
            <a:ext cx="1517832" cy="3457575"/>
          </a:xfrm>
          <a:prstGeom prst="cub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e-DE" sz="1200" b="1" dirty="0">
              <a:solidFill>
                <a:schemeClr val="tx1"/>
              </a:solidFill>
            </a:endParaRPr>
          </a:p>
          <a:p>
            <a:r>
              <a:rPr lang="en-US" sz="1200" b="1" dirty="0">
                <a:solidFill>
                  <a:schemeClr val="tx1"/>
                </a:solidFill>
              </a:rPr>
              <a:t>Faculty of</a:t>
            </a:r>
            <a:endParaRPr lang="de-DE" sz="1200" b="1" dirty="0">
              <a:solidFill>
                <a:schemeClr val="tx1"/>
              </a:solidFill>
            </a:endParaRPr>
          </a:p>
          <a:p>
            <a:endParaRPr lang="de-DE" sz="1200" b="1" dirty="0">
              <a:solidFill>
                <a:schemeClr val="tx1"/>
              </a:solidFill>
            </a:endParaRPr>
          </a:p>
          <a:p>
            <a:r>
              <a:rPr lang="de-DE" sz="1050" b="1" dirty="0">
                <a:solidFill>
                  <a:schemeClr val="tx1"/>
                </a:solidFill>
              </a:rPr>
              <a:t>BUSINESS ADMINISTRATION AND ECONOMICS</a:t>
            </a:r>
          </a:p>
        </p:txBody>
      </p:sp>
      <p:sp>
        <p:nvSpPr>
          <p:cNvPr id="26" name="Cube 25"/>
          <p:cNvSpPr/>
          <p:nvPr/>
        </p:nvSpPr>
        <p:spPr>
          <a:xfrm>
            <a:off x="6959402" y="2562222"/>
            <a:ext cx="1498797" cy="3457575"/>
          </a:xfrm>
          <a:prstGeom prst="cub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300" dirty="0"/>
          </a:p>
          <a:p>
            <a:r>
              <a:rPr lang="en-US" sz="1200" b="1" dirty="0">
                <a:solidFill>
                  <a:schemeClr val="tx1"/>
                </a:solidFill>
              </a:rPr>
              <a:t>Faculty of</a:t>
            </a:r>
            <a:endParaRPr lang="de-DE" sz="1200" b="1" dirty="0">
              <a:solidFill>
                <a:schemeClr val="tx1"/>
              </a:solidFill>
            </a:endParaRPr>
          </a:p>
          <a:p>
            <a:endParaRPr lang="de-DE" sz="1200" b="1" dirty="0">
              <a:solidFill>
                <a:schemeClr val="tx1"/>
              </a:solidFill>
            </a:endParaRPr>
          </a:p>
          <a:p>
            <a:r>
              <a:rPr lang="de-DE" sz="1050" b="1" dirty="0">
                <a:solidFill>
                  <a:schemeClr val="tx1"/>
                </a:solidFill>
              </a:rPr>
              <a:t>COMPUTER SCIENCE, ELECTRICAL ENGINEERING AND MATHEMATICS</a:t>
            </a:r>
          </a:p>
        </p:txBody>
      </p:sp>
      <p:sp>
        <p:nvSpPr>
          <p:cNvPr id="27" name="Cube 26"/>
          <p:cNvSpPr/>
          <p:nvPr/>
        </p:nvSpPr>
        <p:spPr>
          <a:xfrm>
            <a:off x="3713999" y="2562224"/>
            <a:ext cx="1511113" cy="3457575"/>
          </a:xfrm>
          <a:prstGeom prst="cub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e-DE" sz="1200" b="1" dirty="0">
              <a:solidFill>
                <a:schemeClr val="tx1"/>
              </a:solidFill>
            </a:endParaRPr>
          </a:p>
          <a:p>
            <a:r>
              <a:rPr lang="de-DE" sz="1200" b="1" dirty="0" err="1">
                <a:solidFill>
                  <a:schemeClr val="tx1"/>
                </a:solidFill>
              </a:rPr>
              <a:t>Faculty</a:t>
            </a:r>
            <a:r>
              <a:rPr lang="de-DE" sz="1200" b="1" dirty="0">
                <a:solidFill>
                  <a:schemeClr val="tx1"/>
                </a:solidFill>
              </a:rPr>
              <a:t> </a:t>
            </a:r>
            <a:r>
              <a:rPr lang="de-DE" sz="1200" b="1" dirty="0" err="1">
                <a:solidFill>
                  <a:schemeClr val="tx1"/>
                </a:solidFill>
              </a:rPr>
              <a:t>of</a:t>
            </a:r>
            <a:endParaRPr lang="de-DE" sz="1200" b="1" dirty="0">
              <a:solidFill>
                <a:schemeClr val="tx1"/>
              </a:solidFill>
            </a:endParaRPr>
          </a:p>
          <a:p>
            <a:endParaRPr lang="de-DE" sz="1200" b="1" dirty="0">
              <a:solidFill>
                <a:schemeClr val="tx1"/>
              </a:solidFill>
            </a:endParaRPr>
          </a:p>
          <a:p>
            <a:r>
              <a:rPr lang="de-DE" sz="1050" b="1" dirty="0">
                <a:solidFill>
                  <a:schemeClr val="tx1"/>
                </a:solidFill>
              </a:rPr>
              <a:t>SCIENCE</a:t>
            </a:r>
          </a:p>
        </p:txBody>
      </p:sp>
      <p:sp>
        <p:nvSpPr>
          <p:cNvPr id="28" name="Cube 27"/>
          <p:cNvSpPr/>
          <p:nvPr/>
        </p:nvSpPr>
        <p:spPr>
          <a:xfrm>
            <a:off x="5337732" y="2562223"/>
            <a:ext cx="1509051" cy="3457575"/>
          </a:xfrm>
          <a:prstGeom prst="cub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e-DE" sz="1200" b="1" dirty="0">
              <a:solidFill>
                <a:schemeClr val="tx1"/>
              </a:solidFill>
            </a:endParaRPr>
          </a:p>
          <a:p>
            <a:r>
              <a:rPr lang="de-DE" sz="1200" b="1" dirty="0" err="1">
                <a:solidFill>
                  <a:schemeClr val="tx1"/>
                </a:solidFill>
              </a:rPr>
              <a:t>Faculty</a:t>
            </a:r>
            <a:r>
              <a:rPr lang="de-DE" sz="1200" b="1" dirty="0">
                <a:solidFill>
                  <a:schemeClr val="tx1"/>
                </a:solidFill>
              </a:rPr>
              <a:t> </a:t>
            </a:r>
            <a:r>
              <a:rPr lang="de-DE" sz="1200" b="1" dirty="0" err="1">
                <a:solidFill>
                  <a:schemeClr val="tx1"/>
                </a:solidFill>
              </a:rPr>
              <a:t>of</a:t>
            </a:r>
            <a:endParaRPr lang="de-DE" sz="1200" b="1" dirty="0">
              <a:solidFill>
                <a:schemeClr val="tx1"/>
              </a:solidFill>
            </a:endParaRPr>
          </a:p>
          <a:p>
            <a:endParaRPr lang="de-DE" sz="1200" b="1" dirty="0">
              <a:solidFill>
                <a:schemeClr val="tx1"/>
              </a:solidFill>
            </a:endParaRPr>
          </a:p>
          <a:p>
            <a:r>
              <a:rPr lang="de-DE" sz="1050" b="1" dirty="0">
                <a:solidFill>
                  <a:schemeClr val="tx1"/>
                </a:solidFill>
              </a:rPr>
              <a:t>MECHANICAL ENGINEERING</a:t>
            </a:r>
          </a:p>
        </p:txBody>
      </p:sp>
      <p:sp>
        <p:nvSpPr>
          <p:cNvPr id="9" name="Textfeld 8"/>
          <p:cNvSpPr txBox="1"/>
          <p:nvPr/>
        </p:nvSpPr>
        <p:spPr>
          <a:xfrm>
            <a:off x="54717" y="4591050"/>
            <a:ext cx="8829675" cy="1200329"/>
          </a:xfrm>
          <a:prstGeom prst="rect">
            <a:avLst/>
          </a:prstGeom>
          <a:solidFill>
            <a:schemeClr val="bg1">
              <a:alpha val="56000"/>
            </a:schemeClr>
          </a:solidFill>
        </p:spPr>
        <p:txBody>
          <a:bodyPr wrap="square" rtlCol="0">
            <a:spAutoFit/>
          </a:bodyPr>
          <a:lstStyle/>
          <a:p>
            <a:pPr algn="ctr"/>
            <a:r>
              <a:rPr lang="de-DE" sz="3600" b="1" dirty="0">
                <a:solidFill>
                  <a:schemeClr val="tx2"/>
                </a:solidFill>
              </a:rPr>
              <a:t>Paderborn </a:t>
            </a:r>
            <a:r>
              <a:rPr lang="de-DE" sz="3600" b="1" dirty="0" err="1">
                <a:solidFill>
                  <a:schemeClr val="tx2"/>
                </a:solidFill>
              </a:rPr>
              <a:t>Centre</a:t>
            </a:r>
            <a:r>
              <a:rPr lang="de-DE" sz="3600" b="1" dirty="0">
                <a:solidFill>
                  <a:schemeClr val="tx2"/>
                </a:solidFill>
              </a:rPr>
              <a:t> </a:t>
            </a:r>
            <a:r>
              <a:rPr lang="de-DE" sz="3600" b="1" dirty="0" err="1">
                <a:solidFill>
                  <a:schemeClr val="tx2"/>
                </a:solidFill>
              </a:rPr>
              <a:t>for</a:t>
            </a:r>
            <a:r>
              <a:rPr lang="de-DE" sz="3600" b="1" dirty="0">
                <a:solidFill>
                  <a:schemeClr val="tx2"/>
                </a:solidFill>
              </a:rPr>
              <a:t> Educational Research </a:t>
            </a:r>
          </a:p>
          <a:p>
            <a:pPr algn="ctr"/>
            <a:r>
              <a:rPr lang="de-DE" sz="3600" b="1" dirty="0" err="1">
                <a:solidFill>
                  <a:schemeClr val="tx2"/>
                </a:solidFill>
              </a:rPr>
              <a:t>and</a:t>
            </a:r>
            <a:r>
              <a:rPr lang="de-DE" sz="3600" b="1" dirty="0">
                <a:solidFill>
                  <a:schemeClr val="tx2"/>
                </a:solidFill>
              </a:rPr>
              <a:t> </a:t>
            </a:r>
            <a:r>
              <a:rPr lang="de-DE" sz="3600" b="1" dirty="0" err="1">
                <a:solidFill>
                  <a:schemeClr val="tx2"/>
                </a:solidFill>
              </a:rPr>
              <a:t>Teacher</a:t>
            </a:r>
            <a:r>
              <a:rPr lang="de-DE" sz="3600" b="1" dirty="0">
                <a:solidFill>
                  <a:schemeClr val="tx2"/>
                </a:solidFill>
              </a:rPr>
              <a:t> Training</a:t>
            </a:r>
          </a:p>
        </p:txBody>
      </p:sp>
    </p:spTree>
    <p:extLst>
      <p:ext uri="{BB962C8B-B14F-4D97-AF65-F5344CB8AC3E}">
        <p14:creationId xmlns:p14="http://schemas.microsoft.com/office/powerpoint/2010/main" val="389942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334640"/>
          </a:xfrm>
        </p:spPr>
        <p:txBody>
          <a:bodyPr/>
          <a:lstStyle/>
          <a:p>
            <a:r>
              <a:rPr lang="en-US" dirty="0">
                <a:solidFill>
                  <a:schemeClr val="tx2"/>
                </a:solidFill>
              </a:rPr>
              <a:t>NETWORKED SUPPORT FOR EARLY-CAREER RESEARCHERS</a:t>
            </a:r>
            <a:endParaRPr lang="de-DE" dirty="0">
              <a:solidFill>
                <a:schemeClr val="tx2"/>
              </a:solidFill>
            </a:endParaRPr>
          </a:p>
        </p:txBody>
      </p:sp>
      <p:sp>
        <p:nvSpPr>
          <p:cNvPr id="3" name="Inhaltsplatzhalter 2"/>
          <p:cNvSpPr>
            <a:spLocks noGrp="1"/>
          </p:cNvSpPr>
          <p:nvPr>
            <p:ph idx="1"/>
          </p:nvPr>
        </p:nvSpPr>
        <p:spPr>
          <a:xfrm>
            <a:off x="450850" y="1898247"/>
            <a:ext cx="8243888" cy="4595149"/>
          </a:xfrm>
        </p:spPr>
        <p:txBody>
          <a:bodyPr/>
          <a:lstStyle/>
          <a:p>
            <a:pPr lvl="3"/>
            <a:r>
              <a:rPr lang="en-US" dirty="0"/>
              <a:t>Jenny </a:t>
            </a:r>
            <a:r>
              <a:rPr lang="en-US" dirty="0" err="1"/>
              <a:t>Aloni</a:t>
            </a:r>
            <a:r>
              <a:rPr lang="en-US" dirty="0"/>
              <a:t> Center for Early-Career Researchers</a:t>
            </a:r>
            <a:endParaRPr lang="de-DE" dirty="0"/>
          </a:p>
          <a:p>
            <a:pPr marL="457200" lvl="4" indent="0">
              <a:buNone/>
            </a:pPr>
            <a:endParaRPr lang="de-DE" dirty="0"/>
          </a:p>
          <a:p>
            <a:pPr lvl="4"/>
            <a:endParaRPr lang="de-DE" dirty="0"/>
          </a:p>
          <a:p>
            <a:pPr lvl="4"/>
            <a:endParaRPr lang="de-DE" dirty="0"/>
          </a:p>
          <a:p>
            <a:pPr lvl="4"/>
            <a:endParaRPr lang="de-DE" dirty="0"/>
          </a:p>
          <a:p>
            <a:pPr lvl="4"/>
            <a:endParaRPr lang="de-DE" dirty="0"/>
          </a:p>
          <a:p>
            <a:pPr marL="457200" lvl="4"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25</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a:extLst>
              <a:ext uri="{FF2B5EF4-FFF2-40B4-BE49-F238E27FC236}">
                <a16:creationId xmlns:a16="http://schemas.microsoft.com/office/drawing/2014/main" id="{91B857E2-E5AD-4164-A5D0-96D3169936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090" y="2461077"/>
            <a:ext cx="5092800" cy="3819600"/>
          </a:xfrm>
          <a:prstGeom prst="rect">
            <a:avLst/>
          </a:prstGeom>
        </p:spPr>
      </p:pic>
    </p:spTree>
    <p:extLst>
      <p:ext uri="{BB962C8B-B14F-4D97-AF65-F5344CB8AC3E}">
        <p14:creationId xmlns:p14="http://schemas.microsoft.com/office/powerpoint/2010/main" val="2884634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382940"/>
          </a:xfrm>
        </p:spPr>
        <p:txBody>
          <a:bodyPr/>
          <a:lstStyle/>
          <a:p>
            <a:r>
              <a:rPr lang="de-DE" dirty="0">
                <a:solidFill>
                  <a:schemeClr val="tx2"/>
                </a:solidFill>
              </a:rPr>
              <a:t>PROMOTION OF JUNIOR ACADEMICS</a:t>
            </a:r>
          </a:p>
        </p:txBody>
      </p:sp>
      <p:sp>
        <p:nvSpPr>
          <p:cNvPr id="3" name="Inhaltsplatzhalter 2"/>
          <p:cNvSpPr>
            <a:spLocks noGrp="1"/>
          </p:cNvSpPr>
          <p:nvPr>
            <p:ph idx="1"/>
          </p:nvPr>
        </p:nvSpPr>
        <p:spPr>
          <a:xfrm>
            <a:off x="450850" y="1896533"/>
            <a:ext cx="8243888" cy="4601544"/>
          </a:xfrm>
        </p:spPr>
        <p:txBody>
          <a:bodyPr/>
          <a:lstStyle/>
          <a:p>
            <a:pPr lvl="3"/>
            <a:r>
              <a:rPr lang="de-DE" dirty="0"/>
              <a:t>Emmy-</a:t>
            </a:r>
            <a:r>
              <a:rPr lang="de-DE" dirty="0" err="1"/>
              <a:t>Noether</a:t>
            </a:r>
            <a:r>
              <a:rPr lang="de-DE" dirty="0"/>
              <a:t>-Programme </a:t>
            </a:r>
            <a:r>
              <a:rPr lang="de-DE" dirty="0" err="1"/>
              <a:t>of</a:t>
            </a:r>
            <a:r>
              <a:rPr lang="de-DE" dirty="0"/>
              <a:t> </a:t>
            </a:r>
            <a:r>
              <a:rPr lang="de-DE" dirty="0" err="1"/>
              <a:t>the</a:t>
            </a:r>
            <a:r>
              <a:rPr lang="de-DE" dirty="0"/>
              <a:t> German Research </a:t>
            </a:r>
            <a:r>
              <a:rPr lang="de-DE" dirty="0" err="1"/>
              <a:t>Foundation</a:t>
            </a:r>
            <a:endParaRPr lang="de-DE" dirty="0"/>
          </a:p>
          <a:p>
            <a:pPr lvl="4"/>
            <a:r>
              <a:rPr lang="de-DE" dirty="0"/>
              <a:t>2019: </a:t>
            </a:r>
            <a:r>
              <a:rPr lang="en-US" dirty="0"/>
              <a:t>Emmy </a:t>
            </a:r>
            <a:r>
              <a:rPr lang="en-US" dirty="0" err="1"/>
              <a:t>Noether</a:t>
            </a:r>
            <a:r>
              <a:rPr lang="en-US" dirty="0"/>
              <a:t> Independent Junior Research Group</a:t>
            </a:r>
            <a:r>
              <a:rPr lang="de-DE" dirty="0"/>
              <a:t> “</a:t>
            </a:r>
            <a:r>
              <a:rPr lang="en-US" dirty="0" err="1"/>
              <a:t>Microlocal</a:t>
            </a:r>
            <a:r>
              <a:rPr lang="en-US" dirty="0"/>
              <a:t> Methods for Hyperbolic   	 	        Dynamics”</a:t>
            </a:r>
            <a:endParaRPr lang="de-DE" dirty="0"/>
          </a:p>
          <a:p>
            <a:pPr lvl="4"/>
            <a:r>
              <a:rPr lang="de-DE" dirty="0"/>
              <a:t>2019: </a:t>
            </a:r>
            <a:r>
              <a:rPr lang="en-US" dirty="0"/>
              <a:t>Emmy </a:t>
            </a:r>
            <a:r>
              <a:rPr lang="en-US" dirty="0" err="1"/>
              <a:t>Noether</a:t>
            </a:r>
            <a:r>
              <a:rPr lang="en-US" dirty="0"/>
              <a:t> Independent Junior Research Group “Foundations of encrypted optimization-	 	        based control for networked systems”</a:t>
            </a:r>
            <a:endParaRPr lang="de-DE" dirty="0"/>
          </a:p>
          <a:p>
            <a:pPr lvl="4"/>
            <a:endParaRPr lang="de-DE" dirty="0"/>
          </a:p>
          <a:p>
            <a:pPr lvl="3"/>
            <a:r>
              <a:rPr lang="de-DE" dirty="0"/>
              <a:t>Heisenberg-Programme </a:t>
            </a:r>
            <a:r>
              <a:rPr lang="de-DE" dirty="0" err="1"/>
              <a:t>of</a:t>
            </a:r>
            <a:r>
              <a:rPr lang="de-DE" dirty="0"/>
              <a:t> </a:t>
            </a:r>
            <a:r>
              <a:rPr lang="de-DE" dirty="0" err="1"/>
              <a:t>the</a:t>
            </a:r>
            <a:r>
              <a:rPr lang="de-DE" dirty="0"/>
              <a:t> German Research </a:t>
            </a:r>
            <a:r>
              <a:rPr lang="de-DE" dirty="0" err="1"/>
              <a:t>Foundation</a:t>
            </a:r>
            <a:endParaRPr lang="de-DE" dirty="0"/>
          </a:p>
          <a:p>
            <a:pPr lvl="4"/>
            <a:r>
              <a:rPr lang="de-DE" dirty="0"/>
              <a:t>2021: Heisenberg </a:t>
            </a:r>
            <a:r>
              <a:rPr lang="de-DE" dirty="0" err="1"/>
              <a:t>professorship</a:t>
            </a:r>
            <a:r>
              <a:rPr lang="de-DE" dirty="0"/>
              <a:t> “Modern and Contemporary </a:t>
            </a:r>
            <a:r>
              <a:rPr lang="de-DE" dirty="0" err="1"/>
              <a:t>History</a:t>
            </a:r>
            <a:r>
              <a:rPr lang="en-US" dirty="0"/>
              <a:t>”</a:t>
            </a:r>
            <a:endParaRPr lang="de-DE" dirty="0"/>
          </a:p>
          <a:p>
            <a:pPr lvl="4"/>
            <a:r>
              <a:rPr lang="de-DE" dirty="0"/>
              <a:t>2015: Heisenberg </a:t>
            </a:r>
            <a:r>
              <a:rPr lang="de-DE" dirty="0" err="1"/>
              <a:t>professorship</a:t>
            </a:r>
            <a:r>
              <a:rPr lang="de-DE" dirty="0"/>
              <a:t> “</a:t>
            </a:r>
            <a:r>
              <a:rPr lang="en-US" dirty="0"/>
              <a:t>Theory of functional photonic structures”</a:t>
            </a:r>
            <a:endParaRPr lang="de-DE" dirty="0"/>
          </a:p>
          <a:p>
            <a:pPr lvl="4"/>
            <a:endParaRPr lang="de-DE" dirty="0"/>
          </a:p>
          <a:p>
            <a:pPr lvl="4"/>
            <a:endParaRPr lang="en-US" dirty="0">
              <a:solidFill>
                <a:srgbClr val="FF0000"/>
              </a:solidFill>
            </a:endParaRPr>
          </a:p>
          <a:p>
            <a:pPr lvl="4"/>
            <a:endParaRPr lang="de-DE" dirty="0"/>
          </a:p>
          <a:p>
            <a:pPr marL="447675" lvl="4" indent="-182563"/>
            <a:endParaRPr lang="de-DE" dirty="0"/>
          </a:p>
          <a:p>
            <a:pPr lvl="4"/>
            <a:endParaRPr lang="de-DE" dirty="0"/>
          </a:p>
          <a:p>
            <a:pPr lvl="4"/>
            <a:endParaRPr lang="de-DE" dirty="0"/>
          </a:p>
          <a:p>
            <a:pPr marL="266700" lvl="4"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26</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3237598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382940"/>
          </a:xfrm>
        </p:spPr>
        <p:txBody>
          <a:bodyPr/>
          <a:lstStyle/>
          <a:p>
            <a:r>
              <a:rPr lang="de-DE" dirty="0">
                <a:solidFill>
                  <a:schemeClr val="tx2"/>
                </a:solidFill>
              </a:rPr>
              <a:t>PROMOTION OF JUNIOR ACADEMICS</a:t>
            </a:r>
          </a:p>
        </p:txBody>
      </p:sp>
      <p:sp>
        <p:nvSpPr>
          <p:cNvPr id="3" name="Inhaltsplatzhalter 2"/>
          <p:cNvSpPr>
            <a:spLocks noGrp="1"/>
          </p:cNvSpPr>
          <p:nvPr>
            <p:ph idx="1"/>
          </p:nvPr>
        </p:nvSpPr>
        <p:spPr>
          <a:xfrm>
            <a:off x="450850" y="1896533"/>
            <a:ext cx="8243888" cy="4601544"/>
          </a:xfrm>
        </p:spPr>
        <p:txBody>
          <a:bodyPr/>
          <a:lstStyle/>
          <a:p>
            <a:pPr lvl="3"/>
            <a:r>
              <a:rPr lang="en-US" dirty="0"/>
              <a:t>Funding of Junior Research Groups by the Federal Ministry of Education and Research</a:t>
            </a:r>
          </a:p>
          <a:p>
            <a:pPr lvl="4"/>
            <a:r>
              <a:rPr lang="de-DE" dirty="0"/>
              <a:t>2022: Junior Research Group </a:t>
            </a:r>
            <a:r>
              <a:rPr lang="en-US"/>
              <a:t>“Innovation </a:t>
            </a:r>
            <a:r>
              <a:rPr lang="en-US" dirty="0"/>
              <a:t>and transfer processes in vocational training”</a:t>
            </a:r>
            <a:endParaRPr lang="de-DE" dirty="0"/>
          </a:p>
          <a:p>
            <a:pPr lvl="4"/>
            <a:r>
              <a:rPr lang="de-DE" dirty="0"/>
              <a:t>2020: Junior Research Group </a:t>
            </a:r>
            <a:r>
              <a:rPr lang="en-US" dirty="0"/>
              <a:t>“Data-driven methods in control engineering”</a:t>
            </a:r>
            <a:endParaRPr lang="de-DE" dirty="0">
              <a:solidFill>
                <a:srgbClr val="FF0000"/>
              </a:solidFill>
            </a:endParaRPr>
          </a:p>
          <a:p>
            <a:pPr lvl="4"/>
            <a:r>
              <a:rPr lang="de-DE" dirty="0"/>
              <a:t>2015: Junior Research Group “</a:t>
            </a:r>
            <a:r>
              <a:rPr lang="en-US" dirty="0"/>
              <a:t>Hybrid </a:t>
            </a:r>
            <a:r>
              <a:rPr lang="en-US" dirty="0" err="1"/>
              <a:t>Narrativity</a:t>
            </a:r>
            <a:r>
              <a:rPr lang="en-US" dirty="0"/>
              <a:t>: Digital and Cognitive Approaches to Graphic     	     	        Literature”</a:t>
            </a:r>
            <a:endParaRPr lang="de-DE" dirty="0"/>
          </a:p>
          <a:p>
            <a:pPr lvl="4"/>
            <a:endParaRPr lang="de-DE" dirty="0"/>
          </a:p>
          <a:p>
            <a:pPr lvl="3"/>
            <a:r>
              <a:rPr lang="en-US" dirty="0"/>
              <a:t>Funding of research groups by the Hans </a:t>
            </a:r>
            <a:r>
              <a:rPr lang="en-US" dirty="0" err="1"/>
              <a:t>Böckler</a:t>
            </a:r>
            <a:r>
              <a:rPr lang="en-US" dirty="0"/>
              <a:t> Foundation</a:t>
            </a:r>
          </a:p>
          <a:p>
            <a:pPr lvl="4"/>
            <a:r>
              <a:rPr lang="de-DE" dirty="0"/>
              <a:t>2019: Research Group “</a:t>
            </a:r>
            <a:r>
              <a:rPr lang="en-US" dirty="0"/>
              <a:t>Social inequality and right-wing populist attitudes. Does the</a:t>
            </a:r>
          </a:p>
          <a:p>
            <a:pPr marL="457200" lvl="4" indent="0">
              <a:buNone/>
            </a:pPr>
            <a:r>
              <a:rPr lang="en-US" dirty="0"/>
              <a:t>	        social divide threaten democracy?”</a:t>
            </a:r>
            <a:endParaRPr lang="de-DE" dirty="0"/>
          </a:p>
          <a:p>
            <a:pPr lvl="4"/>
            <a:endParaRPr lang="en-US" dirty="0">
              <a:solidFill>
                <a:srgbClr val="FF0000"/>
              </a:solidFill>
            </a:endParaRPr>
          </a:p>
          <a:p>
            <a:pPr lvl="4"/>
            <a:endParaRPr lang="de-DE" dirty="0"/>
          </a:p>
          <a:p>
            <a:pPr marL="447675" lvl="4" indent="-182563"/>
            <a:endParaRPr lang="de-DE" dirty="0"/>
          </a:p>
          <a:p>
            <a:pPr lvl="4"/>
            <a:endParaRPr lang="de-DE" dirty="0"/>
          </a:p>
          <a:p>
            <a:pPr lvl="4"/>
            <a:endParaRPr lang="de-DE" dirty="0"/>
          </a:p>
          <a:p>
            <a:pPr marL="266700" lvl="4"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27</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166082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GRADUATE SCHOOLS</a:t>
            </a:r>
          </a:p>
        </p:txBody>
      </p:sp>
      <p:sp>
        <p:nvSpPr>
          <p:cNvPr id="3" name="Inhaltsplatzhalter 2"/>
          <p:cNvSpPr>
            <a:spLocks noGrp="1"/>
          </p:cNvSpPr>
          <p:nvPr>
            <p:ph idx="1"/>
          </p:nvPr>
        </p:nvSpPr>
        <p:spPr/>
        <p:txBody>
          <a:bodyPr/>
          <a:lstStyle/>
          <a:p>
            <a:pPr lvl="3"/>
            <a:r>
              <a:rPr lang="en-US" dirty="0"/>
              <a:t>Being the Church in a Time of Change</a:t>
            </a:r>
          </a:p>
          <a:p>
            <a:pPr lvl="3"/>
            <a:r>
              <a:rPr lang="en-US" dirty="0"/>
              <a:t>Design of Flexible Work Environments – Human-</a:t>
            </a:r>
            <a:r>
              <a:rPr lang="en-US" dirty="0" err="1"/>
              <a:t>Centred</a:t>
            </a:r>
            <a:r>
              <a:rPr lang="en-US" dirty="0"/>
              <a:t> Use of Cyber-Physical Systems in Industry 4.0</a:t>
            </a:r>
          </a:p>
          <a:p>
            <a:pPr lvl="3"/>
            <a:r>
              <a:rPr lang="en-US" dirty="0" err="1"/>
              <a:t>KnowGraphs</a:t>
            </a:r>
            <a:r>
              <a:rPr lang="en-US" dirty="0"/>
              <a:t> – Knowledge Graphs at Scale</a:t>
            </a:r>
          </a:p>
          <a:p>
            <a:pPr lvl="3"/>
            <a:r>
              <a:rPr lang="en-US" dirty="0"/>
              <a:t>“Light – Efficient – Mobile” Energy- and Cost-Efficient Extreme Lightweight Design with Hybrid Materials</a:t>
            </a:r>
          </a:p>
          <a:p>
            <a:pPr lvl="3"/>
            <a:r>
              <a:rPr lang="en-US" dirty="0"/>
              <a:t>Max Planck School of Photonics</a:t>
            </a:r>
          </a:p>
          <a:p>
            <a:pPr lvl="3"/>
            <a:r>
              <a:rPr lang="de-DE" dirty="0" err="1"/>
              <a:t>Trustworthy</a:t>
            </a:r>
            <a:r>
              <a:rPr lang="de-DE" dirty="0"/>
              <a:t> AI </a:t>
            </a:r>
            <a:r>
              <a:rPr lang="de-DE" dirty="0" err="1"/>
              <a:t>for</a:t>
            </a:r>
            <a:r>
              <a:rPr lang="de-DE" dirty="0"/>
              <a:t> </a:t>
            </a:r>
            <a:r>
              <a:rPr lang="de-DE" dirty="0" err="1"/>
              <a:t>Seamless</a:t>
            </a:r>
            <a:r>
              <a:rPr lang="de-DE" dirty="0"/>
              <a:t> Problem </a:t>
            </a:r>
            <a:r>
              <a:rPr lang="de-DE" dirty="0" err="1"/>
              <a:t>Solving</a:t>
            </a:r>
            <a:r>
              <a:rPr lang="de-DE" dirty="0"/>
              <a:t>: Next Generation </a:t>
            </a:r>
            <a:r>
              <a:rPr lang="de-DE" dirty="0" err="1"/>
              <a:t>Intelligence</a:t>
            </a:r>
            <a:r>
              <a:rPr lang="de-DE" dirty="0"/>
              <a:t> </a:t>
            </a:r>
            <a:r>
              <a:rPr lang="de-DE" dirty="0" err="1"/>
              <a:t>Joins</a:t>
            </a:r>
            <a:r>
              <a:rPr lang="de-DE" dirty="0"/>
              <a:t> Robust Data Analysis (Data </a:t>
            </a:r>
            <a:r>
              <a:rPr lang="de-DE" dirty="0" err="1"/>
              <a:t>NInJA</a:t>
            </a:r>
            <a:r>
              <a:rPr lang="de-DE" dirty="0"/>
              <a:t>)</a:t>
            </a:r>
          </a:p>
          <a:p>
            <a:pPr lvl="3"/>
            <a:r>
              <a:rPr lang="de-DE" dirty="0"/>
              <a:t>Research Training Group on Human </a:t>
            </a:r>
            <a:r>
              <a:rPr lang="de-DE" dirty="0" err="1"/>
              <a:t>Centered</a:t>
            </a:r>
            <a:r>
              <a:rPr lang="de-DE" dirty="0"/>
              <a:t> Systems Security (</a:t>
            </a:r>
            <a:r>
              <a:rPr lang="de-DE" dirty="0" err="1"/>
              <a:t>nerd.nrw</a:t>
            </a:r>
            <a:r>
              <a:rPr lang="de-DE" dirty="0"/>
              <a:t>)</a:t>
            </a:r>
          </a:p>
          <a:p>
            <a:pPr lvl="3"/>
            <a:endParaRPr lang="de-DE" b="1" dirty="0"/>
          </a:p>
          <a:p>
            <a:pPr lvl="3"/>
            <a:endParaRPr lang="en-US" b="1" dirty="0"/>
          </a:p>
          <a:p>
            <a:pPr marL="234000" lvl="3" indent="0">
              <a:buNone/>
            </a:pPr>
            <a:endParaRPr lang="en-US"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28</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1481055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RESEARCH DATA MANAGEMENT</a:t>
            </a:r>
          </a:p>
        </p:txBody>
      </p:sp>
      <p:sp>
        <p:nvSpPr>
          <p:cNvPr id="3" name="Inhaltsplatzhalter 2"/>
          <p:cNvSpPr>
            <a:spLocks noGrp="1"/>
          </p:cNvSpPr>
          <p:nvPr>
            <p:ph idx="1"/>
          </p:nvPr>
        </p:nvSpPr>
        <p:spPr/>
        <p:txBody>
          <a:bodyPr/>
          <a:lstStyle/>
          <a:p>
            <a:pPr lvl="3"/>
            <a:r>
              <a:rPr lang="de-DE" dirty="0"/>
              <a:t>NFDI4Culture</a:t>
            </a:r>
          </a:p>
          <a:p>
            <a:pPr lvl="3"/>
            <a:endParaRPr lang="de-DE" b="1" dirty="0"/>
          </a:p>
          <a:p>
            <a:pPr lvl="3"/>
            <a:endParaRPr lang="en-US" b="1" dirty="0"/>
          </a:p>
          <a:p>
            <a:pPr marL="234000" lvl="3" indent="0">
              <a:buNone/>
            </a:pPr>
            <a:endParaRPr lang="en-US"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29</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a:extLst>
              <a:ext uri="{FF2B5EF4-FFF2-40B4-BE49-F238E27FC236}">
                <a16:creationId xmlns:a16="http://schemas.microsoft.com/office/drawing/2014/main" id="{E2D7826D-2A49-4E2D-927B-0104295C6D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090" y="2461077"/>
            <a:ext cx="5092800" cy="3819600"/>
          </a:xfrm>
          <a:prstGeom prst="rect">
            <a:avLst/>
          </a:prstGeom>
        </p:spPr>
      </p:pic>
    </p:spTree>
    <p:extLst>
      <p:ext uri="{BB962C8B-B14F-4D97-AF65-F5344CB8AC3E}">
        <p14:creationId xmlns:p14="http://schemas.microsoft.com/office/powerpoint/2010/main" val="374606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3</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3508683" cy="644792"/>
          </a:xfrm>
          <a:solidFill>
            <a:schemeClr val="tx2"/>
          </a:solidFill>
        </p:spPr>
        <p:txBody>
          <a:bodyPr/>
          <a:lstStyle/>
          <a:p>
            <a:r>
              <a:rPr lang="de-DE" dirty="0"/>
              <a:t>and Profile</a:t>
            </a:r>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7457265" cy="644792"/>
          </a:xfrm>
          <a:solidFill>
            <a:schemeClr val="tx2"/>
          </a:solidFill>
        </p:spPr>
        <p:txBody>
          <a:bodyPr/>
          <a:lstStyle/>
          <a:p>
            <a:pPr lvl="3"/>
            <a:r>
              <a:rPr lang="de-DE" dirty="0"/>
              <a:t>Aerial </a:t>
            </a:r>
            <a:r>
              <a:rPr lang="de-DE" dirty="0" err="1"/>
              <a:t>picture</a:t>
            </a:r>
            <a:r>
              <a:rPr lang="de-DE" dirty="0"/>
              <a:t>, Campus </a:t>
            </a:r>
            <a:r>
              <a:rPr lang="de-DE" dirty="0" err="1"/>
              <a:t>Map</a:t>
            </a:r>
            <a:endParaRPr lang="de-DE" dirty="0"/>
          </a:p>
        </p:txBody>
      </p:sp>
      <p:sp>
        <p:nvSpPr>
          <p:cNvPr id="4" name="Bildplatzhalter 3">
            <a:extLst>
              <a:ext uri="{FF2B5EF4-FFF2-40B4-BE49-F238E27FC236}">
                <a16:creationId xmlns:a16="http://schemas.microsoft.com/office/drawing/2014/main" id="{62EA314F-3453-4FF7-A7C4-7AE0F9D7D7AF}"/>
              </a:ext>
            </a:extLst>
          </p:cNvPr>
          <p:cNvSpPr>
            <a:spLocks noGrp="1"/>
          </p:cNvSpPr>
          <p:nvPr>
            <p:ph type="pic" sz="quarter" idx="19"/>
          </p:nvPr>
        </p:nvSpPr>
        <p:spPr/>
      </p:sp>
      <p:pic>
        <p:nvPicPr>
          <p:cNvPr id="9" name="Bildplatzhalter 13">
            <a:extLst>
              <a:ext uri="{FF2B5EF4-FFF2-40B4-BE49-F238E27FC236}">
                <a16:creationId xmlns:a16="http://schemas.microsoft.com/office/drawing/2014/main" id="{02804CD1-2379-4AAC-BDBD-427229040059}"/>
              </a:ext>
            </a:extLst>
          </p:cNvPr>
          <p:cNvPicPr>
            <a:picLocks noChangeAspect="1"/>
          </p:cNvPicPr>
          <p:nvPr/>
        </p:nvPicPr>
        <p:blipFill>
          <a:blip r:embed="rId3" cstate="screen">
            <a:extLst>
              <a:ext uri="{28A0092B-C50C-407E-A947-70E740481C1C}">
                <a14:useLocalDpi xmlns:a14="http://schemas.microsoft.com/office/drawing/2010/main"/>
              </a:ext>
            </a:extLst>
          </a:blip>
          <a:srcRect l="12754" r="12754"/>
          <a:stretch>
            <a:fillRect/>
          </a:stretch>
        </p:blipFill>
        <p:spPr>
          <a:xfrm>
            <a:off x="4639477" y="193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867165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334640"/>
          </a:xfrm>
        </p:spPr>
        <p:txBody>
          <a:bodyPr/>
          <a:lstStyle/>
          <a:p>
            <a:r>
              <a:rPr lang="en-US" dirty="0">
                <a:solidFill>
                  <a:schemeClr val="tx2"/>
                </a:solidFill>
              </a:rPr>
              <a:t>HIGH ACADEMIC AWARDS FOR SCIENTISTS</a:t>
            </a:r>
            <a:endParaRPr lang="de-DE" dirty="0">
              <a:solidFill>
                <a:schemeClr val="tx2"/>
              </a:solidFill>
            </a:endParaRPr>
          </a:p>
        </p:txBody>
      </p:sp>
      <p:sp>
        <p:nvSpPr>
          <p:cNvPr id="3" name="Inhaltsplatzhalter 2"/>
          <p:cNvSpPr>
            <a:spLocks noGrp="1"/>
          </p:cNvSpPr>
          <p:nvPr>
            <p:ph idx="1"/>
          </p:nvPr>
        </p:nvSpPr>
        <p:spPr>
          <a:xfrm>
            <a:off x="450850" y="1898247"/>
            <a:ext cx="8243888" cy="4595149"/>
          </a:xfrm>
        </p:spPr>
        <p:txBody>
          <a:bodyPr/>
          <a:lstStyle/>
          <a:p>
            <a:pPr lvl="3"/>
            <a:r>
              <a:rPr lang="en-US" dirty="0"/>
              <a:t>Leibniz prize winners from Paderborn University</a:t>
            </a:r>
            <a:endParaRPr lang="de-DE" dirty="0"/>
          </a:p>
          <a:p>
            <a:pPr lvl="4"/>
            <a:r>
              <a:rPr lang="de-DE" dirty="0"/>
              <a:t>2011: Prof. Dr. </a:t>
            </a:r>
            <a:r>
              <a:rPr lang="de-DE" dirty="0" err="1"/>
              <a:t>rer</a:t>
            </a:r>
            <a:r>
              <a:rPr lang="de-DE" dirty="0"/>
              <a:t>. nat. Christine Silberhorn (</a:t>
            </a:r>
            <a:r>
              <a:rPr lang="de-DE" dirty="0" err="1"/>
              <a:t>Faculty</a:t>
            </a:r>
            <a:r>
              <a:rPr lang="de-DE" dirty="0"/>
              <a:t> </a:t>
            </a:r>
            <a:r>
              <a:rPr lang="de-DE" dirty="0" err="1"/>
              <a:t>of</a:t>
            </a:r>
            <a:r>
              <a:rPr lang="de-DE" dirty="0"/>
              <a:t> Science, Department </a:t>
            </a:r>
            <a:r>
              <a:rPr lang="de-DE" dirty="0" err="1"/>
              <a:t>of</a:t>
            </a:r>
            <a:r>
              <a:rPr lang="de-DE" dirty="0"/>
              <a:t> </a:t>
            </a:r>
            <a:r>
              <a:rPr lang="de-DE" dirty="0" err="1"/>
              <a:t>Physics</a:t>
            </a:r>
            <a:r>
              <a:rPr lang="de-DE" dirty="0"/>
              <a:t>)</a:t>
            </a:r>
          </a:p>
          <a:p>
            <a:pPr lvl="4"/>
            <a:r>
              <a:rPr lang="de-DE" dirty="0"/>
              <a:t>2002: Prof. Dr.-Ing. Frank </a:t>
            </a:r>
            <a:r>
              <a:rPr lang="de-DE" dirty="0" err="1"/>
              <a:t>Vollertsen</a:t>
            </a:r>
            <a:r>
              <a:rPr lang="de-DE" dirty="0"/>
              <a:t> (Former Department 10, </a:t>
            </a:r>
            <a:r>
              <a:rPr lang="de-DE" dirty="0" err="1"/>
              <a:t>Mechanical</a:t>
            </a:r>
            <a:r>
              <a:rPr lang="de-DE" dirty="0"/>
              <a:t> Engineering)</a:t>
            </a:r>
          </a:p>
          <a:p>
            <a:pPr lvl="4"/>
            <a:r>
              <a:rPr lang="de-DE" dirty="0"/>
              <a:t>1992: Prof. Dr. math. Friedhelm Meyer auf der Heide (Former Department 17, Computer Science)</a:t>
            </a:r>
          </a:p>
          <a:p>
            <a:pPr lvl="4"/>
            <a:r>
              <a:rPr lang="de-DE" dirty="0"/>
              <a:t>1992: Prof. Dr. </a:t>
            </a:r>
            <a:r>
              <a:rPr lang="de-DE" dirty="0" err="1"/>
              <a:t>rer</a:t>
            </a:r>
            <a:r>
              <a:rPr lang="de-DE" dirty="0"/>
              <a:t>. nat. Burkhard </a:t>
            </a:r>
            <a:r>
              <a:rPr lang="de-DE" dirty="0" err="1"/>
              <a:t>Monien</a:t>
            </a:r>
            <a:r>
              <a:rPr lang="de-DE" dirty="0"/>
              <a:t> (Former Department 17, Computer Science)</a:t>
            </a:r>
          </a:p>
          <a:p>
            <a:pPr marL="457200" lvl="4" indent="0">
              <a:buNone/>
            </a:pPr>
            <a:endParaRPr lang="de-DE" dirty="0"/>
          </a:p>
          <a:p>
            <a:pPr lvl="4"/>
            <a:endParaRPr lang="de-DE" dirty="0"/>
          </a:p>
          <a:p>
            <a:pPr lvl="4"/>
            <a:endParaRPr lang="de-DE" dirty="0"/>
          </a:p>
          <a:p>
            <a:pPr lvl="4"/>
            <a:endParaRPr lang="de-DE" dirty="0"/>
          </a:p>
          <a:p>
            <a:pPr lvl="4"/>
            <a:endParaRPr lang="de-DE" dirty="0"/>
          </a:p>
          <a:p>
            <a:pPr marL="457200" lvl="4"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30</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2884426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334640"/>
          </a:xfrm>
        </p:spPr>
        <p:txBody>
          <a:bodyPr/>
          <a:lstStyle/>
          <a:p>
            <a:r>
              <a:rPr lang="en-US" dirty="0">
                <a:solidFill>
                  <a:schemeClr val="tx2"/>
                </a:solidFill>
              </a:rPr>
              <a:t>HIGH ACADEMIC AWARDS FOR SCIENTISTS</a:t>
            </a:r>
            <a:endParaRPr lang="de-DE" dirty="0">
              <a:solidFill>
                <a:schemeClr val="tx2"/>
              </a:solidFill>
            </a:endParaRPr>
          </a:p>
        </p:txBody>
      </p:sp>
      <p:sp>
        <p:nvSpPr>
          <p:cNvPr id="3" name="Inhaltsplatzhalter 2"/>
          <p:cNvSpPr>
            <a:spLocks noGrp="1"/>
          </p:cNvSpPr>
          <p:nvPr>
            <p:ph idx="1"/>
          </p:nvPr>
        </p:nvSpPr>
        <p:spPr>
          <a:xfrm>
            <a:off x="450850" y="1898247"/>
            <a:ext cx="8243888" cy="4595149"/>
          </a:xfrm>
        </p:spPr>
        <p:txBody>
          <a:bodyPr/>
          <a:lstStyle/>
          <a:p>
            <a:pPr lvl="3"/>
            <a:r>
              <a:rPr lang="en-US" dirty="0"/>
              <a:t>Award winners of the European Research Council Grants (ERC)</a:t>
            </a:r>
            <a:endParaRPr lang="de-DE" dirty="0"/>
          </a:p>
          <a:p>
            <a:pPr lvl="4"/>
            <a:r>
              <a:rPr lang="de-DE" sz="1800" dirty="0"/>
              <a:t>ERC </a:t>
            </a:r>
            <a:r>
              <a:rPr lang="de-DE" sz="1800" dirty="0" err="1"/>
              <a:t>Starting</a:t>
            </a:r>
            <a:r>
              <a:rPr lang="de-DE" sz="1800" dirty="0"/>
              <a:t> Grant:</a:t>
            </a:r>
          </a:p>
          <a:p>
            <a:pPr marL="574675" lvl="4" indent="147638"/>
            <a:r>
              <a:rPr lang="de-DE" dirty="0"/>
              <a:t>2022: Jun.-Prof. Dr. Tim </a:t>
            </a:r>
            <a:r>
              <a:rPr lang="de-DE" dirty="0" err="1"/>
              <a:t>Bartley</a:t>
            </a:r>
            <a:r>
              <a:rPr lang="de-DE" dirty="0"/>
              <a:t> (</a:t>
            </a:r>
            <a:r>
              <a:rPr lang="en-US" dirty="0"/>
              <a:t>Faculty of Science, Department of </a:t>
            </a:r>
            <a:r>
              <a:rPr lang="de-DE" dirty="0"/>
              <a:t>Physics)</a:t>
            </a:r>
          </a:p>
          <a:p>
            <a:pPr marL="574675" lvl="4" indent="147638"/>
            <a:r>
              <a:rPr lang="de-DE" dirty="0"/>
              <a:t>2022: Prof. Dr. Klaus Jöns (</a:t>
            </a:r>
            <a:r>
              <a:rPr lang="en-US" dirty="0"/>
              <a:t>Faculty of Science, Department of </a:t>
            </a:r>
            <a:r>
              <a:rPr lang="de-DE" dirty="0"/>
              <a:t>Physics) </a:t>
            </a:r>
          </a:p>
          <a:p>
            <a:pPr marL="574675" lvl="4" indent="147638"/>
            <a:r>
              <a:rPr lang="de-DE" dirty="0"/>
              <a:t>2018: Prof. Dr. Tibor Jager (</a:t>
            </a:r>
            <a:r>
              <a:rPr lang="en-US" dirty="0"/>
              <a:t>Faculty of Computer Science, Electrical Engineering and Mathematics</a:t>
            </a:r>
            <a:r>
              <a:rPr lang="de-DE" dirty="0"/>
              <a:t>,     	   	           Department </a:t>
            </a:r>
            <a:r>
              <a:rPr lang="de-DE" dirty="0" err="1"/>
              <a:t>of</a:t>
            </a:r>
            <a:r>
              <a:rPr lang="de-DE" dirty="0"/>
              <a:t> Computer Science)</a:t>
            </a:r>
          </a:p>
          <a:p>
            <a:pPr marL="574675" lvl="4" indent="147638"/>
            <a:r>
              <a:rPr lang="de-DE" dirty="0"/>
              <a:t>2016: Prof. Dr. Thomas Kühne (</a:t>
            </a:r>
            <a:r>
              <a:rPr lang="de-DE" dirty="0" err="1"/>
              <a:t>Faculty</a:t>
            </a:r>
            <a:r>
              <a:rPr lang="de-DE" dirty="0"/>
              <a:t> </a:t>
            </a:r>
            <a:r>
              <a:rPr lang="de-DE" dirty="0" err="1"/>
              <a:t>of</a:t>
            </a:r>
            <a:r>
              <a:rPr lang="de-DE" dirty="0"/>
              <a:t> Science, Department </a:t>
            </a:r>
            <a:r>
              <a:rPr lang="de-DE" dirty="0" err="1"/>
              <a:t>of</a:t>
            </a:r>
            <a:r>
              <a:rPr lang="de-DE" dirty="0"/>
              <a:t> Chemistry)</a:t>
            </a:r>
          </a:p>
          <a:p>
            <a:pPr lvl="4"/>
            <a:r>
              <a:rPr lang="de-DE" sz="1800" dirty="0"/>
              <a:t>ERC </a:t>
            </a:r>
            <a:r>
              <a:rPr lang="de-DE" sz="1800" dirty="0" err="1"/>
              <a:t>Consolidator</a:t>
            </a:r>
            <a:r>
              <a:rPr lang="de-DE" sz="1800" dirty="0"/>
              <a:t> Grant:</a:t>
            </a:r>
          </a:p>
          <a:p>
            <a:pPr marL="574675" lvl="4" indent="147638">
              <a:buClr>
                <a:srgbClr val="18B0E2"/>
              </a:buClr>
            </a:pPr>
            <a:r>
              <a:rPr lang="de-DE" dirty="0">
                <a:solidFill>
                  <a:srgbClr val="555555"/>
                </a:solidFill>
              </a:rPr>
              <a:t>2016: Prof. Dr. </a:t>
            </a:r>
            <a:r>
              <a:rPr lang="de-DE" dirty="0" err="1">
                <a:solidFill>
                  <a:srgbClr val="555555"/>
                </a:solidFill>
              </a:rPr>
              <a:t>rer</a:t>
            </a:r>
            <a:r>
              <a:rPr lang="de-DE" dirty="0">
                <a:solidFill>
                  <a:srgbClr val="555555"/>
                </a:solidFill>
              </a:rPr>
              <a:t>. nat. Christine Silberhorn (</a:t>
            </a:r>
            <a:r>
              <a:rPr lang="en-US" dirty="0">
                <a:solidFill>
                  <a:srgbClr val="555555"/>
                </a:solidFill>
              </a:rPr>
              <a:t>Faculty of Science, Department of </a:t>
            </a:r>
            <a:r>
              <a:rPr lang="de-DE" dirty="0" err="1">
                <a:solidFill>
                  <a:srgbClr val="555555"/>
                </a:solidFill>
              </a:rPr>
              <a:t>Physics</a:t>
            </a:r>
            <a:r>
              <a:rPr lang="de-DE" dirty="0">
                <a:solidFill>
                  <a:srgbClr val="555555"/>
                </a:solidFill>
              </a:rPr>
              <a:t>)</a:t>
            </a:r>
          </a:p>
          <a:p>
            <a:pPr marL="574675" lvl="4" indent="147638">
              <a:buClr>
                <a:srgbClr val="18B0E2"/>
              </a:buClr>
            </a:pPr>
            <a:r>
              <a:rPr lang="de-DE" dirty="0">
                <a:solidFill>
                  <a:srgbClr val="555555"/>
                </a:solidFill>
              </a:rPr>
              <a:t>2016: ­Prof. Dr. Thomas Zentgraf (</a:t>
            </a:r>
            <a:r>
              <a:rPr lang="en-US" dirty="0">
                <a:solidFill>
                  <a:srgbClr val="555555"/>
                </a:solidFill>
              </a:rPr>
              <a:t>Faculty of Science, Department of </a:t>
            </a:r>
            <a:r>
              <a:rPr lang="de-DE" dirty="0" err="1">
                <a:solidFill>
                  <a:srgbClr val="555555"/>
                </a:solidFill>
              </a:rPr>
              <a:t>Physics</a:t>
            </a:r>
            <a:r>
              <a:rPr lang="de-DE" dirty="0">
                <a:solidFill>
                  <a:srgbClr val="555555"/>
                </a:solidFill>
              </a:rPr>
              <a:t>)</a:t>
            </a:r>
            <a:endParaRPr lang="de-DE" sz="1800" dirty="0"/>
          </a:p>
          <a:p>
            <a:pPr lvl="4"/>
            <a:r>
              <a:rPr lang="de-DE" sz="1800" dirty="0"/>
              <a:t>ERC </a:t>
            </a:r>
            <a:r>
              <a:rPr lang="de-DE" sz="1800" dirty="0" err="1"/>
              <a:t>Advanced</a:t>
            </a:r>
            <a:r>
              <a:rPr lang="de-DE" sz="1800" dirty="0"/>
              <a:t> Grant:</a:t>
            </a:r>
          </a:p>
          <a:p>
            <a:pPr marL="574675" lvl="4" indent="147638"/>
            <a:r>
              <a:rPr lang="de-DE" dirty="0"/>
              <a:t>2011: Prof. Dr. Bernhard </a:t>
            </a:r>
            <a:r>
              <a:rPr lang="de-DE" dirty="0" err="1"/>
              <a:t>Krötz</a:t>
            </a:r>
            <a:r>
              <a:rPr lang="de-DE" dirty="0"/>
              <a:t> (</a:t>
            </a:r>
            <a:r>
              <a:rPr lang="en-US" dirty="0"/>
              <a:t>Faculty of Computer Science, Electrical Engineering and </a:t>
            </a:r>
          </a:p>
          <a:p>
            <a:pPr marL="1165225" lvl="4" indent="0">
              <a:buNone/>
            </a:pPr>
            <a:r>
              <a:rPr lang="en-US" dirty="0"/>
              <a:t>Mathematics</a:t>
            </a:r>
            <a:r>
              <a:rPr lang="de-DE" dirty="0"/>
              <a:t>, Department </a:t>
            </a:r>
            <a:r>
              <a:rPr lang="de-DE" dirty="0" err="1"/>
              <a:t>of</a:t>
            </a:r>
            <a:r>
              <a:rPr lang="de-DE" dirty="0"/>
              <a:t> </a:t>
            </a:r>
            <a:r>
              <a:rPr lang="de-DE" dirty="0" err="1"/>
              <a:t>Mathematics</a:t>
            </a:r>
            <a:r>
              <a:rPr lang="de-DE" dirty="0"/>
              <a:t>)</a:t>
            </a:r>
          </a:p>
          <a:p>
            <a:pPr marL="457200" lvl="4" indent="0">
              <a:buNone/>
            </a:pPr>
            <a:endParaRPr lang="de-DE" dirty="0"/>
          </a:p>
          <a:p>
            <a:pPr lvl="4"/>
            <a:endParaRPr lang="de-DE" dirty="0"/>
          </a:p>
          <a:p>
            <a:pPr lvl="4"/>
            <a:endParaRPr lang="de-DE" dirty="0"/>
          </a:p>
          <a:p>
            <a:pPr lvl="4"/>
            <a:endParaRPr lang="de-DE" dirty="0"/>
          </a:p>
          <a:p>
            <a:pPr marL="457200" lvl="4"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31</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1928273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32</a:t>
            </a:fld>
            <a:endParaRPr lang="de-DE"/>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5390609" cy="644792"/>
          </a:xfrm>
          <a:solidFill>
            <a:schemeClr val="tx2"/>
          </a:solidFill>
        </p:spPr>
        <p:txBody>
          <a:bodyPr/>
          <a:lstStyle/>
          <a:p>
            <a:pPr lvl="3"/>
            <a:r>
              <a:rPr lang="de-DE" dirty="0"/>
              <a:t>TRANSFER/FOUNDING</a:t>
            </a:r>
          </a:p>
        </p:txBody>
      </p:sp>
      <p:pic>
        <p:nvPicPr>
          <p:cNvPr id="9" name="Bildplatzhalter 8">
            <a:extLst>
              <a:ext uri="{FF2B5EF4-FFF2-40B4-BE49-F238E27FC236}">
                <a16:creationId xmlns:a16="http://schemas.microsoft.com/office/drawing/2014/main" id="{65AE8167-0F19-4632-BC54-6FCB564906A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1107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NETWORK</a:t>
            </a:r>
          </a:p>
        </p:txBody>
      </p:sp>
      <p:sp>
        <p:nvSpPr>
          <p:cNvPr id="3" name="Inhaltsplatzhalter 2"/>
          <p:cNvSpPr>
            <a:spLocks noGrp="1"/>
          </p:cNvSpPr>
          <p:nvPr>
            <p:ph idx="1"/>
          </p:nvPr>
        </p:nvSpPr>
        <p:spPr/>
        <p:txBody>
          <a:bodyPr/>
          <a:lstStyle/>
          <a:p>
            <a:pPr lvl="3"/>
            <a:r>
              <a:rPr lang="en-US" dirty="0" err="1"/>
              <a:t>Exzellenz</a:t>
            </a:r>
            <a:r>
              <a:rPr lang="en-US" dirty="0"/>
              <a:t> Start-up Center OWL (ESC.OWL) for start-up support</a:t>
            </a:r>
          </a:p>
        </p:txBody>
      </p:sp>
      <p:sp>
        <p:nvSpPr>
          <p:cNvPr id="4" name="Foliennummernplatzhalter 3"/>
          <p:cNvSpPr>
            <a:spLocks noGrp="1"/>
          </p:cNvSpPr>
          <p:nvPr>
            <p:ph type="sldNum" sz="quarter" idx="11"/>
          </p:nvPr>
        </p:nvSpPr>
        <p:spPr/>
        <p:txBody>
          <a:bodyPr/>
          <a:lstStyle/>
          <a:p>
            <a:fld id="{C0BC624C-2554-4659-A1D8-66347873820C}" type="slidenum">
              <a:rPr lang="de-DE" smtClean="0"/>
              <a:pPr/>
              <a:t>33</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a:extLst>
              <a:ext uri="{FF2B5EF4-FFF2-40B4-BE49-F238E27FC236}">
                <a16:creationId xmlns:a16="http://schemas.microsoft.com/office/drawing/2014/main" id="{36E3325F-AEA5-4690-A6F1-41AEE97922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102" y="2461107"/>
            <a:ext cx="5738949" cy="3818314"/>
          </a:xfrm>
          <a:prstGeom prst="rect">
            <a:avLst/>
          </a:prstGeom>
        </p:spPr>
      </p:pic>
    </p:spTree>
    <p:extLst>
      <p:ext uri="{BB962C8B-B14F-4D97-AF65-F5344CB8AC3E}">
        <p14:creationId xmlns:p14="http://schemas.microsoft.com/office/powerpoint/2010/main" val="3728523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JOINT VENTURES</a:t>
            </a:r>
          </a:p>
        </p:txBody>
      </p:sp>
      <p:sp>
        <p:nvSpPr>
          <p:cNvPr id="3" name="Inhaltsplatzhalter 2"/>
          <p:cNvSpPr>
            <a:spLocks noGrp="1"/>
          </p:cNvSpPr>
          <p:nvPr>
            <p:ph idx="1"/>
          </p:nvPr>
        </p:nvSpPr>
        <p:spPr/>
        <p:txBody>
          <a:bodyPr/>
          <a:lstStyle/>
          <a:p>
            <a:pPr lvl="3"/>
            <a:r>
              <a:rPr lang="de-DE" dirty="0"/>
              <a:t>C-LAB – </a:t>
            </a:r>
            <a:r>
              <a:rPr lang="de-DE" dirty="0" err="1"/>
              <a:t>Cooperative</a:t>
            </a:r>
            <a:r>
              <a:rPr lang="de-DE" dirty="0"/>
              <a:t> Computing &amp; Communication Laboratory – Joint </a:t>
            </a:r>
            <a:r>
              <a:rPr lang="de-DE" dirty="0" err="1"/>
              <a:t>research</a:t>
            </a:r>
            <a:r>
              <a:rPr lang="de-DE" dirty="0"/>
              <a:t> and </a:t>
            </a:r>
            <a:r>
              <a:rPr lang="de-DE" dirty="0" err="1"/>
              <a:t>development</a:t>
            </a:r>
            <a:r>
              <a:rPr lang="de-DE" dirty="0"/>
              <a:t> </a:t>
            </a:r>
            <a:r>
              <a:rPr lang="de-DE" dirty="0" err="1"/>
              <a:t>laboratory</a:t>
            </a:r>
            <a:r>
              <a:rPr lang="de-DE" dirty="0"/>
              <a:t> </a:t>
            </a:r>
            <a:r>
              <a:rPr lang="de-DE" dirty="0" err="1"/>
              <a:t>operated</a:t>
            </a:r>
            <a:r>
              <a:rPr lang="de-DE" dirty="0"/>
              <a:t> </a:t>
            </a:r>
            <a:r>
              <a:rPr lang="de-DE" dirty="0" err="1"/>
              <a:t>by</a:t>
            </a:r>
            <a:r>
              <a:rPr lang="de-DE" dirty="0"/>
              <a:t> Atos and Paderborn University</a:t>
            </a:r>
          </a:p>
          <a:p>
            <a:pPr lvl="3"/>
            <a:r>
              <a:rPr lang="de-DE" dirty="0"/>
              <a:t>DMRC – </a:t>
            </a:r>
            <a:r>
              <a:rPr lang="de-DE" dirty="0" err="1"/>
              <a:t>Direct</a:t>
            </a:r>
            <a:r>
              <a:rPr lang="de-DE" dirty="0"/>
              <a:t> Manufacturing Research </a:t>
            </a:r>
            <a:r>
              <a:rPr lang="de-DE" dirty="0" err="1"/>
              <a:t>Centre</a:t>
            </a:r>
            <a:r>
              <a:rPr lang="de-DE" dirty="0"/>
              <a:t> – A </a:t>
            </a:r>
            <a:r>
              <a:rPr lang="de-DE" dirty="0" err="1"/>
              <a:t>consortium</a:t>
            </a:r>
            <a:r>
              <a:rPr lang="de-DE" dirty="0"/>
              <a:t> </a:t>
            </a:r>
            <a:r>
              <a:rPr lang="de-DE" dirty="0" err="1"/>
              <a:t>of</a:t>
            </a:r>
            <a:r>
              <a:rPr lang="de-DE" dirty="0"/>
              <a:t> </a:t>
            </a:r>
            <a:r>
              <a:rPr lang="de-DE" dirty="0" err="1"/>
              <a:t>industrial</a:t>
            </a:r>
            <a:r>
              <a:rPr lang="de-DE" dirty="0"/>
              <a:t> </a:t>
            </a:r>
            <a:r>
              <a:rPr lang="de-DE" dirty="0" err="1"/>
              <a:t>partners</a:t>
            </a:r>
            <a:r>
              <a:rPr lang="de-DE" dirty="0"/>
              <a:t> and Paderborn University </a:t>
            </a:r>
          </a:p>
          <a:p>
            <a:pPr lvl="3"/>
            <a:r>
              <a:rPr lang="de-DE" dirty="0" err="1"/>
              <a:t>it’s</a:t>
            </a:r>
            <a:r>
              <a:rPr lang="de-DE" dirty="0"/>
              <a:t> </a:t>
            </a:r>
            <a:r>
              <a:rPr lang="de-DE" dirty="0" err="1"/>
              <a:t>owl</a:t>
            </a:r>
            <a:r>
              <a:rPr lang="de-DE" dirty="0"/>
              <a:t> – BMBF-</a:t>
            </a:r>
            <a:r>
              <a:rPr lang="de-DE" dirty="0" err="1"/>
              <a:t>Leading</a:t>
            </a:r>
            <a:r>
              <a:rPr lang="de-DE" dirty="0"/>
              <a:t>-Edge Cluster “Intelligent Technical Systems Ost-Westfalen-Lippe” </a:t>
            </a:r>
            <a:r>
              <a:rPr lang="de-DE" dirty="0" err="1"/>
              <a:t>with</a:t>
            </a:r>
            <a:r>
              <a:rPr lang="de-DE" dirty="0"/>
              <a:t> 200 </a:t>
            </a:r>
            <a:r>
              <a:rPr lang="de-DE" dirty="0" err="1"/>
              <a:t>partners</a:t>
            </a:r>
            <a:endParaRPr lang="de-DE" dirty="0"/>
          </a:p>
          <a:p>
            <a:pPr lvl="3"/>
            <a:r>
              <a:rPr lang="de-DE" dirty="0"/>
              <a:t>L-LAB – Research </a:t>
            </a:r>
            <a:r>
              <a:rPr lang="de-DE" dirty="0" err="1"/>
              <a:t>Centre</a:t>
            </a:r>
            <a:r>
              <a:rPr lang="de-DE" dirty="0"/>
              <a:t> </a:t>
            </a:r>
            <a:r>
              <a:rPr lang="de-DE" dirty="0" err="1"/>
              <a:t>for</a:t>
            </a:r>
            <a:r>
              <a:rPr lang="de-DE" dirty="0"/>
              <a:t> </a:t>
            </a:r>
            <a:r>
              <a:rPr lang="de-DE" dirty="0" err="1"/>
              <a:t>Lighting</a:t>
            </a:r>
            <a:r>
              <a:rPr lang="de-DE" dirty="0"/>
              <a:t> Engineering and </a:t>
            </a:r>
            <a:r>
              <a:rPr lang="de-DE" dirty="0" err="1"/>
              <a:t>Mechatronics</a:t>
            </a:r>
            <a:r>
              <a:rPr lang="de-DE" dirty="0"/>
              <a:t>. Public Private Partnership </a:t>
            </a:r>
            <a:r>
              <a:rPr lang="de-DE" dirty="0" err="1"/>
              <a:t>between</a:t>
            </a:r>
            <a:r>
              <a:rPr lang="de-DE" dirty="0"/>
              <a:t> Hella KG Hueck &amp; Co, Hamm-Lippstadt University </a:t>
            </a:r>
            <a:r>
              <a:rPr lang="de-DE" dirty="0" err="1"/>
              <a:t>of</a:t>
            </a:r>
            <a:r>
              <a:rPr lang="de-DE" dirty="0"/>
              <a:t> Applied Sciences and Paderborn University</a:t>
            </a:r>
          </a:p>
          <a:p>
            <a:pPr lvl="3"/>
            <a:r>
              <a:rPr lang="de-DE" dirty="0"/>
              <a:t>SICP – Software Innovation Campus Paderborn – A </a:t>
            </a:r>
            <a:r>
              <a:rPr lang="de-DE" dirty="0" err="1"/>
              <a:t>cooperation</a:t>
            </a:r>
            <a:r>
              <a:rPr lang="de-DE" dirty="0"/>
              <a:t> </a:t>
            </a:r>
            <a:r>
              <a:rPr lang="de-DE" dirty="0" err="1"/>
              <a:t>of</a:t>
            </a:r>
            <a:r>
              <a:rPr lang="de-DE" dirty="0"/>
              <a:t> Paderborn University </a:t>
            </a:r>
            <a:r>
              <a:rPr lang="de-DE" dirty="0" err="1"/>
              <a:t>with</a:t>
            </a:r>
            <a:r>
              <a:rPr lang="de-DE" dirty="0"/>
              <a:t> </a:t>
            </a:r>
            <a:r>
              <a:rPr lang="de-DE" dirty="0" err="1"/>
              <a:t>the</a:t>
            </a:r>
            <a:r>
              <a:rPr lang="de-DE" dirty="0"/>
              <a:t> Fraunhofer Institute </a:t>
            </a:r>
            <a:r>
              <a:rPr lang="de-DE" dirty="0" err="1"/>
              <a:t>for</a:t>
            </a:r>
            <a:r>
              <a:rPr lang="de-DE" dirty="0"/>
              <a:t> </a:t>
            </a:r>
            <a:r>
              <a:rPr lang="de-DE" dirty="0" err="1"/>
              <a:t>Mechatronic</a:t>
            </a:r>
            <a:r>
              <a:rPr lang="de-DE" dirty="0"/>
              <a:t> Systems Design (IEM) and </a:t>
            </a:r>
            <a:r>
              <a:rPr lang="de-DE" dirty="0" err="1"/>
              <a:t>companies</a:t>
            </a:r>
            <a:r>
              <a:rPr lang="de-DE" dirty="0"/>
              <a:t> </a:t>
            </a:r>
            <a:r>
              <a:rPr lang="de-DE" dirty="0" err="1"/>
              <a:t>of</a:t>
            </a:r>
            <a:r>
              <a:rPr lang="de-DE" dirty="0"/>
              <a:t> </a:t>
            </a:r>
            <a:r>
              <a:rPr lang="de-DE" dirty="0" err="1"/>
              <a:t>the</a:t>
            </a:r>
            <a:r>
              <a:rPr lang="de-DE" dirty="0"/>
              <a:t> </a:t>
            </a:r>
            <a:r>
              <a:rPr lang="de-DE" dirty="0" err="1"/>
              <a:t>region</a:t>
            </a:r>
            <a:endParaRPr lang="de-DE"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34</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3969407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FRAUNHOFER INSTITUTIONS</a:t>
            </a:r>
          </a:p>
        </p:txBody>
      </p:sp>
      <p:sp>
        <p:nvSpPr>
          <p:cNvPr id="3" name="Inhaltsplatzhalter 2"/>
          <p:cNvSpPr>
            <a:spLocks noGrp="1"/>
          </p:cNvSpPr>
          <p:nvPr>
            <p:ph idx="1"/>
          </p:nvPr>
        </p:nvSpPr>
        <p:spPr/>
        <p:txBody>
          <a:bodyPr/>
          <a:lstStyle/>
          <a:p>
            <a:pPr lvl="3"/>
            <a:r>
              <a:rPr lang="en-US" dirty="0" err="1"/>
              <a:t>Fraunhofer</a:t>
            </a:r>
            <a:r>
              <a:rPr lang="en-US" dirty="0"/>
              <a:t> ENAS, Department of Advanced Systems Engineering</a:t>
            </a:r>
          </a:p>
          <a:p>
            <a:pPr lvl="3"/>
            <a:r>
              <a:rPr lang="en-US" dirty="0" err="1"/>
              <a:t>Fraunhofer</a:t>
            </a:r>
            <a:r>
              <a:rPr lang="en-US" dirty="0"/>
              <a:t> Research Institute for Mechatronic Systems Design (IEM)</a:t>
            </a:r>
          </a:p>
        </p:txBody>
      </p:sp>
      <p:sp>
        <p:nvSpPr>
          <p:cNvPr id="4" name="Foliennummernplatzhalter 3"/>
          <p:cNvSpPr>
            <a:spLocks noGrp="1"/>
          </p:cNvSpPr>
          <p:nvPr>
            <p:ph type="sldNum" sz="quarter" idx="11"/>
          </p:nvPr>
        </p:nvSpPr>
        <p:spPr/>
        <p:txBody>
          <a:bodyPr/>
          <a:lstStyle/>
          <a:p>
            <a:fld id="{C0BC624C-2554-4659-A1D8-66347873820C}" type="slidenum">
              <a:rPr lang="de-DE" smtClean="0"/>
              <a:pPr/>
              <a:t>35</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3924" y="2667000"/>
            <a:ext cx="7803947" cy="2803639"/>
          </a:xfrm>
          <a:prstGeom prst="rect">
            <a:avLst/>
          </a:prstGeom>
        </p:spPr>
      </p:pic>
    </p:spTree>
    <p:extLst>
      <p:ext uri="{BB962C8B-B14F-4D97-AF65-F5344CB8AC3E}">
        <p14:creationId xmlns:p14="http://schemas.microsoft.com/office/powerpoint/2010/main" val="650546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36</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5585983" cy="644792"/>
          </a:xfrm>
          <a:solidFill>
            <a:schemeClr val="tx2"/>
          </a:solidFill>
        </p:spPr>
        <p:txBody>
          <a:bodyPr/>
          <a:lstStyle/>
          <a:p>
            <a:r>
              <a:rPr lang="de-DE" dirty="0"/>
              <a:t>a </a:t>
            </a:r>
            <a:r>
              <a:rPr lang="de-DE" dirty="0" err="1"/>
              <a:t>business</a:t>
            </a:r>
            <a:r>
              <a:rPr lang="de-DE" dirty="0"/>
              <a:t> </a:t>
            </a:r>
            <a:r>
              <a:rPr lang="de-DE" dirty="0" err="1"/>
              <a:t>location</a:t>
            </a:r>
            <a:endParaRPr lang="de-DE" dirty="0"/>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4045497" cy="644792"/>
          </a:xfrm>
          <a:solidFill>
            <a:schemeClr val="tx2"/>
          </a:solidFill>
        </p:spPr>
        <p:txBody>
          <a:bodyPr/>
          <a:lstStyle/>
          <a:p>
            <a:pPr lvl="3"/>
            <a:r>
              <a:rPr lang="de-DE" dirty="0"/>
              <a:t>Paderborn </a:t>
            </a:r>
            <a:r>
              <a:rPr lang="de-DE" dirty="0" err="1"/>
              <a:t>as</a:t>
            </a:r>
            <a:endParaRPr lang="de-DE" dirty="0"/>
          </a:p>
        </p:txBody>
      </p:sp>
      <p:pic>
        <p:nvPicPr>
          <p:cNvPr id="9" name="Bildplatzhalter 8">
            <a:extLst>
              <a:ext uri="{FF2B5EF4-FFF2-40B4-BE49-F238E27FC236}">
                <a16:creationId xmlns:a16="http://schemas.microsoft.com/office/drawing/2014/main" id="{81AB0079-50B2-4D0C-8441-BFB93996599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8740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C0BC624C-2554-4659-A1D8-66347873820C}" type="slidenum">
              <a:rPr lang="de-DE" smtClean="0"/>
              <a:pPr/>
              <a:t>37</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3" name="Inhaltsplatzhalter 2"/>
          <p:cNvSpPr>
            <a:spLocks noGrp="1"/>
          </p:cNvSpPr>
          <p:nvPr>
            <p:ph idx="1"/>
          </p:nvPr>
        </p:nvSpPr>
        <p:spPr>
          <a:xfrm>
            <a:off x="450850" y="1967695"/>
            <a:ext cx="8243888" cy="4233079"/>
          </a:xfrm>
        </p:spPr>
        <p:txBody>
          <a:bodyPr/>
          <a:lstStyle/>
          <a:p>
            <a:pPr lvl="1"/>
            <a:r>
              <a:rPr lang="en-US" dirty="0"/>
              <a:t>Excellent state-of-the-art research and economic growth characterize the region </a:t>
            </a:r>
            <a:r>
              <a:rPr lang="en-US" dirty="0" err="1"/>
              <a:t>Ostwestfalen-Lippe</a:t>
            </a:r>
            <a:r>
              <a:rPr lang="en-US" dirty="0"/>
              <a:t> (OWL) and make it an established business and science location nationwide.</a:t>
            </a:r>
          </a:p>
          <a:p>
            <a:pPr lvl="1"/>
            <a:endParaRPr lang="en-US" dirty="0"/>
          </a:p>
          <a:p>
            <a:pPr lvl="1"/>
            <a:r>
              <a:rPr lang="en-US" dirty="0"/>
              <a:t>High-tech research, the promotion of start-ups as well as numerous fruitful collaborations with regional, national and international companies contribute to the status of OWL as one of the strongest economic regions in Germany. As a location for a high number of  global players, Paderborn makes an important contribution to this development.</a:t>
            </a:r>
          </a:p>
          <a:p>
            <a:pPr lvl="1"/>
            <a:endParaRPr lang="en-US" dirty="0"/>
          </a:p>
          <a:p>
            <a:pPr lvl="1"/>
            <a:r>
              <a:rPr lang="en-US" dirty="0"/>
              <a:t>Students and scientists – who are offered the best opportunities for cooperation and careers – also benefit from the network. </a:t>
            </a:r>
            <a:endParaRPr lang="de-DE" dirty="0"/>
          </a:p>
        </p:txBody>
      </p:sp>
      <p:sp>
        <p:nvSpPr>
          <p:cNvPr id="4" name="Titel 3"/>
          <p:cNvSpPr>
            <a:spLocks noGrp="1"/>
          </p:cNvSpPr>
          <p:nvPr>
            <p:ph type="title"/>
          </p:nvPr>
        </p:nvSpPr>
        <p:spPr>
          <a:xfrm>
            <a:off x="449261" y="1354238"/>
            <a:ext cx="8243887" cy="613457"/>
          </a:xfrm>
        </p:spPr>
        <p:txBody>
          <a:bodyPr/>
          <a:lstStyle/>
          <a:p>
            <a:r>
              <a:rPr lang="en-US" dirty="0">
                <a:solidFill>
                  <a:schemeClr val="tx2"/>
                </a:solidFill>
              </a:rPr>
              <a:t>PADERBORN AS A BUSINESS LOCATION</a:t>
            </a:r>
            <a:endParaRPr lang="de-DE" dirty="0">
              <a:solidFill>
                <a:schemeClr val="tx2"/>
              </a:solidFill>
            </a:endParaRPr>
          </a:p>
        </p:txBody>
      </p:sp>
    </p:spTree>
    <p:extLst>
      <p:ext uri="{BB962C8B-B14F-4D97-AF65-F5344CB8AC3E}">
        <p14:creationId xmlns:p14="http://schemas.microsoft.com/office/powerpoint/2010/main" val="1393916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2"/>
                </a:solidFill>
              </a:rPr>
              <a:t>THE UNIVERSITY SITE “ZUKUNFTSMEILE“ AT FÜRSTENALLEE</a:t>
            </a:r>
          </a:p>
        </p:txBody>
      </p:sp>
      <p:pic>
        <p:nvPicPr>
          <p:cNvPr id="9" name="Inhaltsplatzhalter 8"/>
          <p:cNvPicPr>
            <a:picLocks noGrp="1" noChangeAspect="1"/>
          </p:cNvPicPr>
          <p:nvPr>
            <p:ph idx="1"/>
          </p:nvPr>
        </p:nvPicPr>
        <p:blipFill rotWithShape="1">
          <a:blip r:embed="rId2" cstate="screen">
            <a:extLst>
              <a:ext uri="{28A0092B-C50C-407E-A947-70E740481C1C}">
                <a14:useLocalDpi xmlns:a14="http://schemas.microsoft.com/office/drawing/2010/main"/>
              </a:ext>
            </a:extLst>
          </a:blip>
          <a:stretch/>
        </p:blipFill>
        <p:spPr>
          <a:xfrm>
            <a:off x="469350" y="1796096"/>
            <a:ext cx="7475688" cy="4323049"/>
          </a:xfrm>
          <a:prstGeom prst="rect">
            <a:avLst/>
          </a:prstGeom>
        </p:spPr>
      </p:pic>
      <p:sp>
        <p:nvSpPr>
          <p:cNvPr id="5" name="Foliennummernplatzhalter 4"/>
          <p:cNvSpPr>
            <a:spLocks noGrp="1"/>
          </p:cNvSpPr>
          <p:nvPr>
            <p:ph type="sldNum" sz="quarter" idx="11"/>
          </p:nvPr>
        </p:nvSpPr>
        <p:spPr/>
        <p:txBody>
          <a:bodyPr/>
          <a:lstStyle/>
          <a:p>
            <a:fld id="{C0BC624C-2554-4659-A1D8-66347873820C}" type="slidenum">
              <a:rPr lang="de-DE" smtClean="0"/>
              <a:pPr/>
              <a:t>38</a:t>
            </a:fld>
            <a:endParaRPr lang="de-DE" sz="1800" dirty="0"/>
          </a:p>
        </p:txBody>
      </p:sp>
      <p:sp>
        <p:nvSpPr>
          <p:cNvPr id="6" name="Vertikaler Textplatzhalter 5"/>
          <p:cNvSpPr>
            <a:spLocks noGrp="1"/>
          </p:cNvSpPr>
          <p:nvPr>
            <p:ph type="body" orient="vert" idx="12"/>
          </p:nvPr>
        </p:nvSpPr>
        <p:spPr>
          <a:xfrm>
            <a:off x="7051781" y="457244"/>
            <a:ext cx="1676091" cy="187200"/>
          </a:xfrm>
          <a:solidFill>
            <a:schemeClr val="tx2"/>
          </a:solidFill>
        </p:spPr>
        <p:txBody>
          <a:bodyPr anchor="t"/>
          <a:lstStyle/>
          <a:p>
            <a:r>
              <a:rPr lang="de-DE" dirty="0"/>
              <a:t>Paderborn University</a:t>
            </a:r>
          </a:p>
        </p:txBody>
      </p:sp>
      <p:sp>
        <p:nvSpPr>
          <p:cNvPr id="7" name="Vertikaler Textplatzhalter 6"/>
          <p:cNvSpPr>
            <a:spLocks noGrp="1"/>
          </p:cNvSpPr>
          <p:nvPr>
            <p:ph type="body" orient="vert" idx="13"/>
          </p:nvPr>
        </p:nvSpPr>
        <p:spPr>
          <a:xfrm>
            <a:off x="7945038" y="689282"/>
            <a:ext cx="782834" cy="187200"/>
          </a:xfrm>
          <a:solidFill>
            <a:schemeClr val="tx2"/>
          </a:solidFill>
        </p:spPr>
        <p:txBody>
          <a:bodyPr anchor="t"/>
          <a:lstStyle/>
          <a:p>
            <a:r>
              <a:rPr lang="de-DE" dirty="0"/>
              <a:t>In Profile</a:t>
            </a:r>
          </a:p>
        </p:txBody>
      </p:sp>
      <p:pic>
        <p:nvPicPr>
          <p:cNvPr id="3" name="Grafik 2">
            <a:extLst>
              <a:ext uri="{FF2B5EF4-FFF2-40B4-BE49-F238E27FC236}">
                <a16:creationId xmlns:a16="http://schemas.microsoft.com/office/drawing/2014/main" id="{89E69BA2-4B23-401D-838D-AA37E15DA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450" y="4246179"/>
            <a:ext cx="3242895" cy="1826983"/>
          </a:xfrm>
          <a:prstGeom prst="rect">
            <a:avLst/>
          </a:prstGeom>
        </p:spPr>
      </p:pic>
    </p:spTree>
    <p:extLst>
      <p:ext uri="{BB962C8B-B14F-4D97-AF65-F5344CB8AC3E}">
        <p14:creationId xmlns:p14="http://schemas.microsoft.com/office/powerpoint/2010/main" val="263124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2" y="1366838"/>
            <a:ext cx="8243888" cy="347662"/>
          </a:xfrm>
        </p:spPr>
        <p:txBody>
          <a:bodyPr/>
          <a:lstStyle/>
          <a:p>
            <a:r>
              <a:rPr lang="de-DE" sz="2000" dirty="0">
                <a:solidFill>
                  <a:schemeClr val="tx2"/>
                </a:solidFill>
              </a:rPr>
              <a:t>THE “ZUKUNFTSMEILE“ FÜRSTENALLEE</a:t>
            </a:r>
            <a:br>
              <a:rPr lang="de-DE" sz="1200" dirty="0">
                <a:solidFill>
                  <a:schemeClr val="accent6"/>
                </a:solidFill>
              </a:rPr>
            </a:br>
            <a:endParaRPr lang="de-DE" sz="1200" dirty="0">
              <a:solidFill>
                <a:schemeClr val="accent6"/>
              </a:solidFill>
            </a:endParaRPr>
          </a:p>
        </p:txBody>
      </p:sp>
      <p:sp>
        <p:nvSpPr>
          <p:cNvPr id="3" name="Foliennummernplatzhalter 2"/>
          <p:cNvSpPr>
            <a:spLocks noGrp="1"/>
          </p:cNvSpPr>
          <p:nvPr>
            <p:ph type="sldNum" sz="quarter" idx="11"/>
          </p:nvPr>
        </p:nvSpPr>
        <p:spPr/>
        <p:txBody>
          <a:bodyPr/>
          <a:lstStyle/>
          <a:p>
            <a:fld id="{C0BC624C-2554-4659-A1D8-66347873820C}" type="slidenum">
              <a:rPr lang="de-DE" smtClean="0"/>
              <a:pPr/>
              <a:t>39</a:t>
            </a:fld>
            <a:endParaRPr lang="de-DE" sz="1800" dirty="0"/>
          </a:p>
        </p:txBody>
      </p:sp>
      <p:sp>
        <p:nvSpPr>
          <p:cNvPr id="4" name="Vertikaler Textplatzhalter 3"/>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5" name="Vertikaler Textplatzhalter 4"/>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7" name="Inhaltsplatzhalter 6"/>
          <p:cNvSpPr>
            <a:spLocks noGrp="1"/>
          </p:cNvSpPr>
          <p:nvPr>
            <p:ph idx="14"/>
          </p:nvPr>
        </p:nvSpPr>
        <p:spPr>
          <a:xfrm>
            <a:off x="449261" y="1857375"/>
            <a:ext cx="4370389" cy="4693220"/>
          </a:xfrm>
        </p:spPr>
        <p:txBody>
          <a:bodyPr/>
          <a:lstStyle/>
          <a:p>
            <a:pPr marL="447675" lvl="4" indent="-180975"/>
            <a:r>
              <a:rPr lang="de-DE" altLang="de-DE" sz="2000" dirty="0"/>
              <a:t>“Zukunftsmeile 1“</a:t>
            </a:r>
          </a:p>
          <a:p>
            <a:pPr marL="620713" lvl="4" indent="-174625">
              <a:buClr>
                <a:srgbClr val="18B0E2"/>
              </a:buClr>
            </a:pPr>
            <a:r>
              <a:rPr lang="en-US" dirty="0"/>
              <a:t>Fraunhofer-Project Group Design for Mechatronic Systems (IEM)</a:t>
            </a:r>
            <a:endParaRPr lang="de-DE" altLang="de-DE" sz="2000" dirty="0"/>
          </a:p>
          <a:p>
            <a:pPr marL="447675" lvl="4" indent="-180975"/>
            <a:r>
              <a:rPr lang="de-DE" altLang="de-DE" sz="2000" dirty="0"/>
              <a:t>“Zukunftsmeile 2“: </a:t>
            </a:r>
            <a:r>
              <a:rPr lang="de-DE" altLang="de-DE" sz="2000" dirty="0" err="1"/>
              <a:t>users</a:t>
            </a:r>
            <a:endParaRPr lang="de-DE" altLang="de-DE" sz="2000" dirty="0"/>
          </a:p>
          <a:p>
            <a:pPr marL="620713" lvl="4" indent="-174625">
              <a:buClr>
                <a:srgbClr val="18B0E2"/>
              </a:buClr>
            </a:pPr>
            <a:r>
              <a:rPr lang="de-DE" dirty="0"/>
              <a:t>1 – </a:t>
            </a:r>
            <a:r>
              <a:rPr lang="en-US" dirty="0"/>
              <a:t>Rental Paderborn University: SICP, C-Lab, </a:t>
            </a:r>
            <a:br>
              <a:rPr lang="en-US" dirty="0"/>
            </a:br>
            <a:r>
              <a:rPr lang="en-US" dirty="0"/>
              <a:t>SI-Lab and cooperation partners, TRR318, </a:t>
            </a:r>
            <a:br>
              <a:rPr lang="en-US" dirty="0"/>
            </a:br>
            <a:r>
              <a:rPr lang="en-US" dirty="0"/>
              <a:t>it‘s OWL, Innovation Center OWL</a:t>
            </a:r>
            <a:endParaRPr lang="de-DE" dirty="0"/>
          </a:p>
          <a:p>
            <a:pPr marL="620713" lvl="4" indent="-174625">
              <a:buClr>
                <a:srgbClr val="18B0E2"/>
              </a:buClr>
            </a:pPr>
            <a:r>
              <a:rPr lang="de-DE" dirty="0"/>
              <a:t>2 – </a:t>
            </a:r>
            <a:r>
              <a:rPr lang="en-US" dirty="0"/>
              <a:t>Other main tenants: </a:t>
            </a:r>
            <a:r>
              <a:rPr lang="en-US" dirty="0" err="1"/>
              <a:t>Weidmüller</a:t>
            </a:r>
            <a:r>
              <a:rPr lang="en-US" dirty="0"/>
              <a:t>, S&amp;N, Fraunhofer-Project Group Design for Mechatronic Systems (IEM)</a:t>
            </a:r>
            <a:endParaRPr lang="de-DE" dirty="0">
              <a:latin typeface="+mn-lt"/>
            </a:endParaRPr>
          </a:p>
          <a:p>
            <a:endParaRPr lang="de-DE" sz="1600" dirty="0">
              <a:latin typeface="+mn-lt"/>
            </a:endParaRPr>
          </a:p>
        </p:txBody>
      </p:sp>
      <p:pic>
        <p:nvPicPr>
          <p:cNvPr id="8" name="Grafik 1"/>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5059363" y="1857375"/>
            <a:ext cx="3663431" cy="244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Inhaltsplatzhalter 6"/>
          <p:cNvSpPr txBox="1">
            <a:spLocks/>
          </p:cNvSpPr>
          <p:nvPr/>
        </p:nvSpPr>
        <p:spPr>
          <a:xfrm>
            <a:off x="5059363" y="4403274"/>
            <a:ext cx="3668508" cy="730701"/>
          </a:xfrm>
          <a:prstGeom prst="rect">
            <a:avLst/>
          </a:prstGeom>
        </p:spPr>
        <p:txBody>
          <a:bodyPr vert="horz" lIns="0" tIns="0" rIns="0" bIns="0" rtlCol="0" anchor="t" anchorCtr="0">
            <a:noAutofit/>
          </a:bodyPr>
          <a:lstStyle>
            <a:lvl1pPr marL="0" indent="0" algn="l" defTabSz="685800" rtl="0" eaLnBrk="1" latinLnBrk="0" hangingPunct="1">
              <a:lnSpc>
                <a:spcPct val="100000"/>
              </a:lnSpc>
              <a:spcBef>
                <a:spcPts val="0"/>
              </a:spcBef>
              <a:buFont typeface="Arial" panose="020B0604020202020204" pitchFamily="34" charset="0"/>
              <a:buNone/>
              <a:defRPr sz="2000" b="1" kern="1200">
                <a:solidFill>
                  <a:schemeClr val="tx1"/>
                </a:solidFill>
                <a:latin typeface="+mj-lt"/>
                <a:ea typeface="+mn-ea"/>
                <a:cs typeface="+mn-cs"/>
              </a:defRPr>
            </a:lvl1pPr>
            <a:lvl2pPr marL="0" indent="0" algn="l" defTabSz="685800" rtl="0" eaLnBrk="1" latinLnBrk="0" hangingPunct="1">
              <a:lnSpc>
                <a:spcPct val="100000"/>
              </a:lnSpc>
              <a:spcBef>
                <a:spcPts val="0"/>
              </a:spcBef>
              <a:buSzPct val="70000"/>
              <a:buFont typeface="Wingdings 2" panose="05020102010507070707" pitchFamily="18" charset="2"/>
              <a:buNone/>
              <a:defRPr sz="2000" b="0" kern="1200">
                <a:solidFill>
                  <a:schemeClr val="tx1"/>
                </a:solidFill>
                <a:latin typeface="+mn-lt"/>
                <a:ea typeface="+mn-ea"/>
                <a:cs typeface="+mn-cs"/>
              </a:defRPr>
            </a:lvl2pPr>
            <a:lvl3pPr marL="252000" indent="-252000" algn="l" defTabSz="685800" rtl="0" eaLnBrk="1" latinLnBrk="0" hangingPunct="1">
              <a:lnSpc>
                <a:spcPct val="100000"/>
              </a:lnSpc>
              <a:spcBef>
                <a:spcPts val="0"/>
              </a:spcBef>
              <a:buClr>
                <a:schemeClr val="accent1"/>
              </a:buClr>
              <a:buSzPct val="70000"/>
              <a:buFont typeface="Wingdings 2" panose="05020102010507070707" pitchFamily="18" charset="2"/>
              <a:buChar char=""/>
              <a:defRPr sz="2000" b="1" kern="1200">
                <a:solidFill>
                  <a:schemeClr val="accent1"/>
                </a:solidFill>
                <a:latin typeface="+mj-lt"/>
                <a:ea typeface="+mn-ea"/>
                <a:cs typeface="+mn-cs"/>
              </a:defRPr>
            </a:lvl3pPr>
            <a:lvl4pPr marL="468000" indent="-234000" algn="l" defTabSz="685800" rtl="0" eaLnBrk="1" latinLnBrk="0" hangingPunct="1">
              <a:lnSpc>
                <a:spcPct val="100000"/>
              </a:lnSpc>
              <a:spcBef>
                <a:spcPts val="0"/>
              </a:spcBef>
              <a:buClr>
                <a:schemeClr val="accent1"/>
              </a:buClr>
              <a:buSzPct val="75000"/>
              <a:buFont typeface="Wingdings 2" panose="05020102010507070707" pitchFamily="18" charset="2"/>
              <a:buChar char=""/>
              <a:defRPr sz="2000" kern="1200">
                <a:solidFill>
                  <a:schemeClr val="tx1"/>
                </a:solidFill>
                <a:latin typeface="+mn-lt"/>
                <a:ea typeface="+mn-ea"/>
                <a:cs typeface="+mn-cs"/>
              </a:defRPr>
            </a:lvl4pPr>
            <a:lvl5pPr marL="576000" indent="-118800" algn="l" defTabSz="685800" rtl="0" eaLnBrk="1" latinLnBrk="0" hangingPunct="1">
              <a:lnSpc>
                <a:spcPct val="104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6pPr>
            <a:lvl7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7pPr>
            <a:lvl8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8pPr>
            <a:lvl9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9pPr>
          </a:lstStyle>
          <a:p>
            <a:pPr>
              <a:defRPr/>
            </a:pPr>
            <a:r>
              <a:rPr lang="en-US" altLang="de-DE" sz="1400" b="0" dirty="0"/>
              <a:t>Building 1</a:t>
            </a:r>
            <a:endParaRPr lang="de-DE" sz="1400" b="0" dirty="0"/>
          </a:p>
        </p:txBody>
      </p:sp>
    </p:spTree>
    <p:extLst>
      <p:ext uri="{BB962C8B-B14F-4D97-AF65-F5344CB8AC3E}">
        <p14:creationId xmlns:p14="http://schemas.microsoft.com/office/powerpoint/2010/main" val="230196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576262"/>
          </a:xfrm>
        </p:spPr>
        <p:txBody>
          <a:bodyPr/>
          <a:lstStyle/>
          <a:p>
            <a:r>
              <a:rPr lang="de-DE" sz="3200" dirty="0">
                <a:solidFill>
                  <a:srgbClr val="00205B"/>
                </a:solidFill>
              </a:rPr>
              <a:t>PADERBORN UNIVERSITY*</a:t>
            </a:r>
          </a:p>
        </p:txBody>
      </p:sp>
      <p:sp>
        <p:nvSpPr>
          <p:cNvPr id="5" name="Foliennummernplatzhalter 4"/>
          <p:cNvSpPr>
            <a:spLocks noGrp="1"/>
          </p:cNvSpPr>
          <p:nvPr>
            <p:ph type="sldNum" sz="quarter" idx="11"/>
          </p:nvPr>
        </p:nvSpPr>
        <p:spPr/>
        <p:txBody>
          <a:bodyPr/>
          <a:lstStyle/>
          <a:p>
            <a:fld id="{C0BC624C-2554-4659-A1D8-66347873820C}" type="slidenum">
              <a:rPr lang="de-DE" smtClean="0"/>
              <a:pPr/>
              <a:t>4</a:t>
            </a:fld>
            <a:endParaRPr lang="de-DE" sz="1800" dirty="0"/>
          </a:p>
        </p:txBody>
      </p:sp>
      <p:sp>
        <p:nvSpPr>
          <p:cNvPr id="6" name="Vertikaler Textplatzhalter 5"/>
          <p:cNvSpPr>
            <a:spLocks noGrp="1"/>
          </p:cNvSpPr>
          <p:nvPr>
            <p:ph type="body" orient="vert" idx="12"/>
          </p:nvPr>
        </p:nvSpPr>
        <p:spPr>
          <a:xfrm>
            <a:off x="7051781" y="457244"/>
            <a:ext cx="1676091" cy="187200"/>
          </a:xfrm>
          <a:solidFill>
            <a:schemeClr val="tx2"/>
          </a:solidFill>
        </p:spPr>
        <p:txBody>
          <a:bodyPr anchor="t"/>
          <a:lstStyle/>
          <a:p>
            <a:r>
              <a:rPr lang="de-DE" dirty="0"/>
              <a:t>Paderborn University</a:t>
            </a:r>
          </a:p>
        </p:txBody>
      </p:sp>
      <p:sp>
        <p:nvSpPr>
          <p:cNvPr id="7" name="Vertikaler Textplatzhalter 6"/>
          <p:cNvSpPr>
            <a:spLocks noGrp="1"/>
          </p:cNvSpPr>
          <p:nvPr>
            <p:ph type="body" orient="vert" idx="13"/>
          </p:nvPr>
        </p:nvSpPr>
        <p:spPr>
          <a:xfrm>
            <a:off x="7945038" y="689282"/>
            <a:ext cx="782834" cy="187200"/>
          </a:xfrm>
          <a:solidFill>
            <a:schemeClr val="tx2"/>
          </a:solidFill>
        </p:spPr>
        <p:txBody>
          <a:bodyPr anchor="t"/>
          <a:lstStyle/>
          <a:p>
            <a:r>
              <a:rPr lang="de-DE" dirty="0"/>
              <a:t>In Profile</a:t>
            </a:r>
          </a:p>
        </p:txBody>
      </p:sp>
      <p:pic>
        <p:nvPicPr>
          <p:cNvPr id="8" name="Inhaltsplatzhalt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49262" y="1924049"/>
            <a:ext cx="6456364" cy="4366117"/>
          </a:xfrm>
        </p:spPr>
      </p:pic>
      <p:sp>
        <p:nvSpPr>
          <p:cNvPr id="9" name="Textfeld 8"/>
          <p:cNvSpPr txBox="1"/>
          <p:nvPr/>
        </p:nvSpPr>
        <p:spPr>
          <a:xfrm>
            <a:off x="373061" y="6290166"/>
            <a:ext cx="3722689" cy="307777"/>
          </a:xfrm>
          <a:prstGeom prst="rect">
            <a:avLst/>
          </a:prstGeom>
          <a:noFill/>
        </p:spPr>
        <p:txBody>
          <a:bodyPr wrap="square" rtlCol="0">
            <a:spAutoFit/>
          </a:bodyPr>
          <a:lstStyle/>
          <a:p>
            <a:r>
              <a:rPr lang="de-DE" sz="1400" dirty="0"/>
              <a:t>* Picture </a:t>
            </a:r>
            <a:r>
              <a:rPr lang="de-DE" sz="1400" dirty="0" err="1"/>
              <a:t>taken</a:t>
            </a:r>
            <a:r>
              <a:rPr lang="de-DE" sz="1400" dirty="0"/>
              <a:t> in </a:t>
            </a:r>
            <a:r>
              <a:rPr lang="de-DE" sz="1400" dirty="0" err="1"/>
              <a:t>July</a:t>
            </a:r>
            <a:r>
              <a:rPr lang="de-DE" sz="1400" dirty="0"/>
              <a:t> 2019</a:t>
            </a:r>
          </a:p>
        </p:txBody>
      </p:sp>
    </p:spTree>
    <p:extLst>
      <p:ext uri="{BB962C8B-B14F-4D97-AF65-F5344CB8AC3E}">
        <p14:creationId xmlns:p14="http://schemas.microsoft.com/office/powerpoint/2010/main" val="2696638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2"/>
                </a:solidFill>
              </a:rPr>
              <a:t>TECHNOLOGY PARK</a:t>
            </a:r>
          </a:p>
        </p:txBody>
      </p:sp>
      <p:pic>
        <p:nvPicPr>
          <p:cNvPr id="8" name="Inhaltsplatzhalter 7"/>
          <p:cNvPicPr>
            <a:picLocks noGrp="1" noChangeAspect="1"/>
          </p:cNvPicPr>
          <p:nvPr>
            <p:ph idx="1"/>
          </p:nvPr>
        </p:nvPicPr>
        <p:blipFill rotWithShape="1">
          <a:blip r:embed="rId2" cstate="screen">
            <a:extLst>
              <a:ext uri="{28A0092B-C50C-407E-A947-70E740481C1C}">
                <a14:useLocalDpi xmlns:a14="http://schemas.microsoft.com/office/drawing/2010/main"/>
              </a:ext>
            </a:extLst>
          </a:blip>
          <a:stretch/>
        </p:blipFill>
        <p:spPr>
          <a:xfrm>
            <a:off x="449261" y="1726838"/>
            <a:ext cx="7399339" cy="4367631"/>
          </a:xfrm>
          <a:prstGeom prst="rect">
            <a:avLst/>
          </a:prstGeom>
        </p:spPr>
      </p:pic>
      <p:sp>
        <p:nvSpPr>
          <p:cNvPr id="4" name="Foliennummernplatzhalter 3"/>
          <p:cNvSpPr>
            <a:spLocks noGrp="1"/>
          </p:cNvSpPr>
          <p:nvPr>
            <p:ph type="sldNum" sz="quarter" idx="11"/>
          </p:nvPr>
        </p:nvSpPr>
        <p:spPr/>
        <p:txBody>
          <a:bodyPr/>
          <a:lstStyle/>
          <a:p>
            <a:fld id="{C0BC624C-2554-4659-A1D8-66347873820C}" type="slidenum">
              <a:rPr lang="de-DE" smtClean="0"/>
              <a:pPr/>
              <a:t>40</a:t>
            </a:fld>
            <a:endParaRPr lang="de-DE" sz="1800" dirty="0"/>
          </a:p>
        </p:txBody>
      </p:sp>
      <p:sp>
        <p:nvSpPr>
          <p:cNvPr id="5" name="Vertikaler Textplatzhalter 4"/>
          <p:cNvSpPr>
            <a:spLocks noGrp="1"/>
          </p:cNvSpPr>
          <p:nvPr>
            <p:ph type="body" orient="vert" idx="12"/>
          </p:nvPr>
        </p:nvSpPr>
        <p:spPr>
          <a:xfrm>
            <a:off x="7051781" y="457244"/>
            <a:ext cx="1676091" cy="187200"/>
          </a:xfrm>
          <a:solidFill>
            <a:schemeClr val="tx2"/>
          </a:solidFill>
        </p:spPr>
        <p:txBody>
          <a:bodyPr anchor="t"/>
          <a:lstStyle/>
          <a:p>
            <a:r>
              <a:rPr lang="de-DE" dirty="0"/>
              <a:t>Paderborn University</a:t>
            </a:r>
          </a:p>
        </p:txBody>
      </p:sp>
      <p:sp>
        <p:nvSpPr>
          <p:cNvPr id="6" name="Vertikaler Textplatzhalter 5"/>
          <p:cNvSpPr>
            <a:spLocks noGrp="1"/>
          </p:cNvSpPr>
          <p:nvPr>
            <p:ph type="body" orient="vert" idx="13"/>
          </p:nvPr>
        </p:nvSpPr>
        <p:spPr>
          <a:xfrm>
            <a:off x="7945038" y="689282"/>
            <a:ext cx="782834" cy="187200"/>
          </a:xfrm>
          <a:solidFill>
            <a:schemeClr val="tx2"/>
          </a:solidFill>
        </p:spPr>
        <p:txBody>
          <a:bodyPr anchor="t"/>
          <a:lstStyle/>
          <a:p>
            <a:r>
              <a:rPr lang="de-DE" dirty="0"/>
              <a:t>In Profile</a:t>
            </a:r>
          </a:p>
        </p:txBody>
      </p:sp>
      <p:pic>
        <p:nvPicPr>
          <p:cNvPr id="3" name="Grafik 2">
            <a:extLst>
              <a:ext uri="{FF2B5EF4-FFF2-40B4-BE49-F238E27FC236}">
                <a16:creationId xmlns:a16="http://schemas.microsoft.com/office/drawing/2014/main" id="{10B849C6-0D08-4654-9CCB-270065A0F6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7" b="8098"/>
          <a:stretch/>
        </p:blipFill>
        <p:spPr>
          <a:xfrm>
            <a:off x="4916781" y="1759889"/>
            <a:ext cx="2898768" cy="1916172"/>
          </a:xfrm>
          <a:prstGeom prst="rect">
            <a:avLst/>
          </a:prstGeom>
        </p:spPr>
      </p:pic>
    </p:spTree>
    <p:extLst>
      <p:ext uri="{BB962C8B-B14F-4D97-AF65-F5344CB8AC3E}">
        <p14:creationId xmlns:p14="http://schemas.microsoft.com/office/powerpoint/2010/main" val="2439615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2"/>
                </a:solidFill>
              </a:rPr>
              <a:t>GARAGE 33</a:t>
            </a:r>
          </a:p>
        </p:txBody>
      </p:sp>
      <p:sp>
        <p:nvSpPr>
          <p:cNvPr id="3" name="Inhaltsplatzhalter 2"/>
          <p:cNvSpPr>
            <a:spLocks noGrp="1"/>
          </p:cNvSpPr>
          <p:nvPr>
            <p:ph idx="1"/>
          </p:nvPr>
        </p:nvSpPr>
        <p:spPr/>
        <p:txBody>
          <a:bodyPr numCol="2"/>
          <a:lstStyle/>
          <a:p>
            <a:pPr lvl="3">
              <a:buClr>
                <a:srgbClr val="18B0E2"/>
              </a:buClr>
            </a:pPr>
            <a:r>
              <a:rPr lang="en-US" dirty="0"/>
              <a:t>Innovation Quarter in the Technology Park</a:t>
            </a:r>
          </a:p>
          <a:p>
            <a:pPr lvl="3">
              <a:buClr>
                <a:srgbClr val="18B0E2"/>
              </a:buClr>
            </a:pPr>
            <a:r>
              <a:rPr lang="en-US" dirty="0"/>
              <a:t>Free space for founders and companies, support for start-ups</a:t>
            </a:r>
          </a:p>
          <a:p>
            <a:pPr lvl="3">
              <a:buClr>
                <a:srgbClr val="18B0E2"/>
              </a:buClr>
            </a:pPr>
            <a:r>
              <a:rPr lang="en-US" b="0" dirty="0"/>
              <a:t>Objective: strengthen the start-up ecosystem in the OWL region, particularly Paderborn</a:t>
            </a:r>
          </a:p>
          <a:p>
            <a:pPr lvl="3">
              <a:buClr>
                <a:srgbClr val="18B0E2"/>
              </a:buClr>
            </a:pPr>
            <a:r>
              <a:rPr lang="de-DE" b="0" dirty="0"/>
              <a:t>Sponsors and </a:t>
            </a:r>
            <a:r>
              <a:rPr lang="de-DE" b="0" dirty="0" err="1"/>
              <a:t>partners</a:t>
            </a:r>
            <a:r>
              <a:rPr lang="de-DE" b="0" dirty="0"/>
              <a:t>: Paderborn University, </a:t>
            </a:r>
            <a:r>
              <a:rPr lang="de-DE" b="0" dirty="0" err="1"/>
              <a:t>TecUP</a:t>
            </a:r>
            <a:r>
              <a:rPr lang="de-DE" b="0" dirty="0"/>
              <a:t> </a:t>
            </a:r>
            <a:r>
              <a:rPr lang="de-DE" dirty="0"/>
              <a:t>– </a:t>
            </a:r>
            <a:r>
              <a:rPr lang="de-DE" b="0" dirty="0"/>
              <a:t>Technologietransfer &amp; Existenzgründungs-Center, City </a:t>
            </a:r>
            <a:r>
              <a:rPr lang="de-DE" b="0" dirty="0" err="1"/>
              <a:t>of</a:t>
            </a:r>
            <a:r>
              <a:rPr lang="de-DE" b="0" dirty="0"/>
              <a:t> Paderborn, </a:t>
            </a:r>
            <a:r>
              <a:rPr lang="de-DE" b="0" dirty="0" err="1"/>
              <a:t>Economic</a:t>
            </a:r>
            <a:r>
              <a:rPr lang="de-DE" b="0" dirty="0"/>
              <a:t> </a:t>
            </a:r>
            <a:r>
              <a:rPr lang="de-DE" b="0" dirty="0" err="1"/>
              <a:t>Association</a:t>
            </a:r>
            <a:r>
              <a:rPr lang="de-DE" b="0" dirty="0"/>
              <a:t> </a:t>
            </a:r>
            <a:br>
              <a:rPr lang="de-DE" b="0" dirty="0"/>
            </a:br>
            <a:r>
              <a:rPr lang="de-DE" dirty="0"/>
              <a:t>“</a:t>
            </a:r>
            <a:r>
              <a:rPr lang="de-DE" b="0" dirty="0"/>
              <a:t>Paderborn überzeugt“ and regional </a:t>
            </a:r>
            <a:r>
              <a:rPr lang="de-DE" b="0" dirty="0" err="1"/>
              <a:t>economic</a:t>
            </a:r>
            <a:r>
              <a:rPr lang="de-DE" b="0" dirty="0"/>
              <a:t> </a:t>
            </a:r>
            <a:r>
              <a:rPr lang="de-DE" b="0" dirty="0" err="1"/>
              <a:t>partners</a:t>
            </a:r>
            <a:endParaRPr lang="de-DE" b="0" dirty="0"/>
          </a:p>
          <a:p>
            <a:pPr marL="234000" lvl="3" indent="0">
              <a:buClr>
                <a:srgbClr val="18B0E2"/>
              </a:buClr>
              <a:buNone/>
            </a:pPr>
            <a:endParaRPr lang="en-US" dirty="0"/>
          </a:p>
          <a:p>
            <a:pPr lvl="3">
              <a:buClr>
                <a:srgbClr val="18B0E2"/>
              </a:buClr>
            </a:pPr>
            <a:endParaRPr lang="en-US" dirty="0"/>
          </a:p>
          <a:p>
            <a:pPr lvl="3">
              <a:buClr>
                <a:srgbClr val="18B0E2"/>
              </a:buClr>
            </a:pPr>
            <a:endParaRPr lang="de-DE" dirty="0">
              <a:solidFill>
                <a:srgbClr val="555555"/>
              </a:solidFill>
            </a:endParaRPr>
          </a:p>
          <a:p>
            <a:pPr marL="342900" indent="-342900">
              <a:buClr>
                <a:srgbClr val="00B0F0"/>
              </a:buClr>
              <a:buFont typeface="Arial" panose="020B0604020202020204" pitchFamily="34" charset="0"/>
              <a:buChar char="•"/>
            </a:pPr>
            <a:endParaRPr lang="de-DE" b="0"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41</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a:t>
            </a:r>
            <a:r>
              <a:rPr lang="de-DE" dirty="0" err="1"/>
              <a:t>profile</a:t>
            </a:r>
            <a:endParaRPr lang="de-DE" dirty="0"/>
          </a:p>
        </p:txBody>
      </p:sp>
      <p:pic>
        <p:nvPicPr>
          <p:cNvPr id="7" name="Grafik 6"/>
          <p:cNvPicPr>
            <a:picLocks noChangeAspect="1"/>
          </p:cNvPicPr>
          <p:nvPr/>
        </p:nvPicPr>
        <p:blipFill>
          <a:blip r:embed="rId2"/>
          <a:stretch>
            <a:fillRect/>
          </a:stretch>
        </p:blipFill>
        <p:spPr>
          <a:xfrm>
            <a:off x="5247208" y="2710235"/>
            <a:ext cx="3609145" cy="1749704"/>
          </a:xfrm>
          <a:prstGeom prst="rect">
            <a:avLst/>
          </a:prstGeom>
        </p:spPr>
      </p:pic>
    </p:spTree>
    <p:extLst>
      <p:ext uri="{BB962C8B-B14F-4D97-AF65-F5344CB8AC3E}">
        <p14:creationId xmlns:p14="http://schemas.microsoft.com/office/powerpoint/2010/main" val="2422396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chemeClr val="tx2"/>
                </a:solidFill>
              </a:rPr>
              <a:t>SELECTION OF UNIVERSITY SPIN-OFFS </a:t>
            </a:r>
            <a:r>
              <a:rPr lang="de-DE" dirty="0">
                <a:solidFill>
                  <a:schemeClr val="tx2"/>
                </a:solidFill>
              </a:rPr>
              <a:t>(1)</a:t>
            </a:r>
          </a:p>
        </p:txBody>
      </p:sp>
      <p:sp>
        <p:nvSpPr>
          <p:cNvPr id="3" name="Inhaltsplatzhalter 2"/>
          <p:cNvSpPr>
            <a:spLocks noGrp="1"/>
          </p:cNvSpPr>
          <p:nvPr>
            <p:ph idx="1"/>
          </p:nvPr>
        </p:nvSpPr>
        <p:spPr/>
        <p:txBody>
          <a:bodyPr numCol="2"/>
          <a:lstStyle/>
          <a:p>
            <a:pPr marL="449263" lvl="4" indent="-179388"/>
            <a:r>
              <a:rPr lang="de-DE" sz="1400" dirty="0" err="1"/>
              <a:t>ActiDoo</a:t>
            </a:r>
            <a:r>
              <a:rPr lang="de-DE" sz="1400" dirty="0"/>
              <a:t> GmbH – </a:t>
            </a:r>
            <a:r>
              <a:rPr lang="de-DE" sz="1400" dirty="0" err="1"/>
              <a:t>Appentwicklung</a:t>
            </a:r>
            <a:endParaRPr lang="de-DE" sz="1400" dirty="0"/>
          </a:p>
          <a:p>
            <a:pPr marL="449263" lvl="4" indent="-179388"/>
            <a:r>
              <a:rPr lang="de-DE" sz="1400" dirty="0" err="1"/>
              <a:t>AMproved</a:t>
            </a:r>
            <a:r>
              <a:rPr lang="de-DE" sz="1400" dirty="0"/>
              <a:t> GmbH – Lösungen rund um die additive Fertigung</a:t>
            </a:r>
          </a:p>
          <a:p>
            <a:pPr marL="449263" lvl="4" indent="-179388"/>
            <a:r>
              <a:rPr lang="de-DE" sz="1400" dirty="0"/>
              <a:t>AMENDATE GmbH – </a:t>
            </a:r>
            <a:r>
              <a:rPr lang="de-DE" sz="1400" dirty="0" err="1"/>
              <a:t>Appentwicklung</a:t>
            </a:r>
            <a:r>
              <a:rPr lang="de-DE" sz="1400" dirty="0"/>
              <a:t> für den 3D-Druck</a:t>
            </a:r>
          </a:p>
          <a:p>
            <a:pPr marL="449263" lvl="4" indent="-179388"/>
            <a:r>
              <a:rPr lang="de-DE" sz="1400" dirty="0" err="1"/>
              <a:t>Assemblean</a:t>
            </a:r>
            <a:r>
              <a:rPr lang="de-DE" sz="1400" dirty="0"/>
              <a:t> - Produktionsdienstleistungen</a:t>
            </a:r>
          </a:p>
          <a:p>
            <a:pPr marL="449263" lvl="4" indent="-179388"/>
            <a:r>
              <a:rPr lang="de-DE" sz="1400" dirty="0"/>
              <a:t>ATHENA Technologie Beratung GmbH – Technologieberatung</a:t>
            </a:r>
          </a:p>
          <a:p>
            <a:pPr marL="449263" lvl="4" indent="-179388"/>
            <a:r>
              <a:rPr lang="de-DE" sz="1400" dirty="0" err="1"/>
              <a:t>aXon</a:t>
            </a:r>
            <a:r>
              <a:rPr lang="de-DE" sz="1400" dirty="0"/>
              <a:t> Gesellschaft für Informationssysteme mbH – Internet-Anwendungen</a:t>
            </a:r>
          </a:p>
          <a:p>
            <a:pPr marL="449263" lvl="4" indent="-179388"/>
            <a:r>
              <a:rPr lang="de-DE" sz="1400" dirty="0"/>
              <a:t>BEDEM – Personaldienstleister</a:t>
            </a:r>
          </a:p>
          <a:p>
            <a:pPr marL="449263" lvl="4" indent="-179388"/>
            <a:r>
              <a:rPr lang="de-DE" sz="1400" dirty="0" err="1"/>
              <a:t>BotPoint</a:t>
            </a:r>
            <a:r>
              <a:rPr lang="de-DE" sz="1400" dirty="0"/>
              <a:t> UG – Beratung zum Thema </a:t>
            </a:r>
            <a:r>
              <a:rPr lang="de-DE" sz="1400" dirty="0" err="1"/>
              <a:t>Chatbots</a:t>
            </a:r>
            <a:endParaRPr lang="de-DE" sz="1400" dirty="0"/>
          </a:p>
          <a:p>
            <a:pPr marL="449263" lvl="4" indent="-179388"/>
            <a:r>
              <a:rPr lang="de-DE" sz="1400" dirty="0"/>
              <a:t>Campus </a:t>
            </a:r>
            <a:r>
              <a:rPr lang="de-DE" sz="1400" dirty="0" err="1"/>
              <a:t>Consult</a:t>
            </a:r>
            <a:r>
              <a:rPr lang="de-DE" sz="1400" dirty="0"/>
              <a:t> e.V. – Beratung</a:t>
            </a:r>
          </a:p>
          <a:p>
            <a:pPr marL="449263" lvl="4" indent="-179388"/>
            <a:r>
              <a:rPr lang="de-DE" sz="1400" dirty="0"/>
              <a:t>Campus </a:t>
            </a:r>
            <a:r>
              <a:rPr lang="de-DE" sz="1400" dirty="0" err="1"/>
              <a:t>Consult</a:t>
            </a:r>
            <a:r>
              <a:rPr lang="de-DE" sz="1400" dirty="0"/>
              <a:t> Projektmanagement GmbH – Projektmanagement</a:t>
            </a:r>
          </a:p>
          <a:p>
            <a:pPr marL="449263" lvl="4" indent="-179388"/>
            <a:r>
              <a:rPr lang="de-DE" sz="1400" dirty="0" err="1"/>
              <a:t>Cargoboard</a:t>
            </a:r>
            <a:r>
              <a:rPr lang="de-DE" sz="1400" dirty="0"/>
              <a:t> – Logistik</a:t>
            </a:r>
          </a:p>
          <a:p>
            <a:pPr marL="449263" lvl="4" indent="-179388"/>
            <a:r>
              <a:rPr lang="de-DE" sz="1400" dirty="0" err="1"/>
              <a:t>Codeshield</a:t>
            </a:r>
            <a:r>
              <a:rPr lang="de-DE" sz="1400" dirty="0"/>
              <a:t> – Software</a:t>
            </a:r>
          </a:p>
          <a:p>
            <a:pPr marL="449263" lvl="4" indent="-179388"/>
            <a:r>
              <a:rPr lang="de-DE" sz="1400" dirty="0"/>
              <a:t>Edelsprint UG – Softwarelösung für die Planung von </a:t>
            </a:r>
            <a:r>
              <a:rPr lang="de-DE" sz="1400" dirty="0" err="1"/>
              <a:t>Scrum</a:t>
            </a:r>
            <a:r>
              <a:rPr lang="de-DE" sz="1400" dirty="0"/>
              <a:t>-Projekten</a:t>
            </a:r>
          </a:p>
          <a:p>
            <a:pPr marL="449263" lvl="4" indent="-179388"/>
            <a:r>
              <a:rPr lang="de-DE" sz="1400" dirty="0"/>
              <a:t>energy4ever GmbH – Solartechnik</a:t>
            </a:r>
          </a:p>
          <a:p>
            <a:pPr marL="449263" lvl="4" indent="-179388"/>
            <a:r>
              <a:rPr lang="de-DE" sz="1400" dirty="0" err="1"/>
              <a:t>Enervate</a:t>
            </a:r>
            <a:r>
              <a:rPr lang="de-DE" sz="1400" dirty="0"/>
              <a:t> – Baubranche </a:t>
            </a:r>
          </a:p>
          <a:p>
            <a:pPr marL="449263" lvl="4" indent="-179388"/>
            <a:r>
              <a:rPr lang="de-DE" sz="1400" dirty="0"/>
              <a:t>EnVita.one GmbH – </a:t>
            </a:r>
            <a:r>
              <a:rPr lang="de-DE" sz="1400" dirty="0" err="1"/>
              <a:t>Arbeitsmedizische</a:t>
            </a:r>
            <a:r>
              <a:rPr lang="de-DE" sz="1400" dirty="0"/>
              <a:t> Plattform </a:t>
            </a:r>
          </a:p>
          <a:p>
            <a:pPr marL="449263" lvl="4" indent="-179388"/>
            <a:r>
              <a:rPr lang="de-DE" sz="1400" dirty="0" err="1"/>
              <a:t>Exatrek</a:t>
            </a:r>
            <a:r>
              <a:rPr lang="de-DE" sz="1400" dirty="0"/>
              <a:t> – Softwarelösungen für Smart </a:t>
            </a:r>
            <a:r>
              <a:rPr lang="de-DE" sz="1400" dirty="0" err="1"/>
              <a:t>farming</a:t>
            </a:r>
            <a:r>
              <a:rPr lang="de-DE" sz="1400" dirty="0"/>
              <a:t> </a:t>
            </a:r>
          </a:p>
          <a:p>
            <a:pPr marL="449263" lvl="4" indent="-179388"/>
            <a:endParaRPr lang="de-DE" sz="1400" dirty="0"/>
          </a:p>
          <a:p>
            <a:pPr marL="449263" lvl="4" indent="-179388"/>
            <a:r>
              <a:rPr lang="de-DE" sz="1400" dirty="0"/>
              <a:t>ESL </a:t>
            </a:r>
            <a:r>
              <a:rPr lang="de-DE" sz="1400" dirty="0" err="1"/>
              <a:t>EnergieSpeicherLösungen</a:t>
            </a:r>
            <a:r>
              <a:rPr lang="de-DE" sz="1400" dirty="0"/>
              <a:t> GmbH – Dienstleister für </a:t>
            </a:r>
          </a:p>
          <a:p>
            <a:pPr marL="355600" lvl="4" indent="93663">
              <a:buNone/>
              <a:tabLst>
                <a:tab pos="449263" algn="l"/>
              </a:tabLst>
            </a:pPr>
            <a:r>
              <a:rPr lang="de-DE" sz="1400" dirty="0"/>
              <a:t>Elektromobilität</a:t>
            </a:r>
          </a:p>
          <a:p>
            <a:pPr marL="447675" lvl="4" indent="-176213"/>
            <a:r>
              <a:rPr lang="de-DE" sz="1400" dirty="0" err="1"/>
              <a:t>Flocess</a:t>
            </a:r>
            <a:r>
              <a:rPr lang="de-DE" sz="1400" dirty="0"/>
              <a:t> GmbH – </a:t>
            </a:r>
            <a:r>
              <a:rPr lang="de-DE" sz="1400" dirty="0" err="1"/>
              <a:t>Appentwicklung</a:t>
            </a:r>
            <a:endParaRPr lang="de-DE" sz="1400" dirty="0"/>
          </a:p>
          <a:p>
            <a:pPr marL="449263" lvl="4" indent="-177800"/>
            <a:r>
              <a:rPr lang="de-DE" sz="1400" dirty="0"/>
              <a:t>GAUSS-LVS GmbH – Software</a:t>
            </a:r>
          </a:p>
          <a:p>
            <a:pPr marL="449263" lvl="4" indent="-177800"/>
            <a:r>
              <a:rPr lang="de-DE" sz="1400" dirty="0" err="1"/>
              <a:t>Heege</a:t>
            </a:r>
            <a:r>
              <a:rPr lang="de-DE" sz="1400" dirty="0"/>
              <a:t> Software GbR – Digitale Bildverarbeitung</a:t>
            </a:r>
          </a:p>
          <a:p>
            <a:pPr marL="449263" lvl="4" indent="-177800"/>
            <a:r>
              <a:rPr lang="de-DE" sz="1400" dirty="0"/>
              <a:t>HSM IT-Services GmbH – Oracle Consulting, Apex Entwicklung und Schnittstellendesign</a:t>
            </a:r>
          </a:p>
          <a:p>
            <a:pPr marL="449263" lvl="4" indent="-177800"/>
            <a:r>
              <a:rPr lang="de-DE" sz="1400" dirty="0" err="1"/>
              <a:t>iMPLI</a:t>
            </a:r>
            <a:r>
              <a:rPr lang="de-DE" sz="1400" dirty="0"/>
              <a:t> Informations-Systeme GmbH – Internetservice</a:t>
            </a:r>
          </a:p>
          <a:p>
            <a:pPr marL="449263" lvl="4" indent="-177800"/>
            <a:r>
              <a:rPr lang="de-DE" sz="1400" dirty="0" err="1"/>
              <a:t>Incony</a:t>
            </a:r>
            <a:r>
              <a:rPr lang="de-DE" sz="1400" dirty="0"/>
              <a:t> AG – Internetanwendungen</a:t>
            </a:r>
          </a:p>
          <a:p>
            <a:pPr marL="449263" lvl="4" indent="-177800"/>
            <a:r>
              <a:rPr lang="de-DE" sz="1400" dirty="0" err="1"/>
              <a:t>InnovaKom</a:t>
            </a:r>
            <a:r>
              <a:rPr lang="de-DE" sz="1400" dirty="0"/>
              <a:t> GmbH – Produktdaten- und Bildverwaltung</a:t>
            </a:r>
          </a:p>
          <a:p>
            <a:pPr marL="449263" lvl="4" indent="-177800"/>
            <a:r>
              <a:rPr lang="de-DE" sz="1400" dirty="0" err="1"/>
              <a:t>Intab</a:t>
            </a:r>
            <a:r>
              <a:rPr lang="de-DE" sz="1400" dirty="0"/>
              <a:t> Pro GbR – Software zur Absatzprognose für das Bäckerhandwerk</a:t>
            </a:r>
          </a:p>
          <a:p>
            <a:pPr marL="449263" lvl="4" indent="-177800"/>
            <a:r>
              <a:rPr lang="de-DE" sz="1400" dirty="0"/>
              <a:t>ITEK GmbH – Service Forschung, Beratung, Entwicklung &amp; Schulung</a:t>
            </a:r>
          </a:p>
          <a:p>
            <a:pPr marL="449263" lvl="4" indent="-177800"/>
            <a:r>
              <a:rPr lang="de-DE" sz="1400" dirty="0"/>
              <a:t>JMU GmbH – Chemiebranche</a:t>
            </a:r>
          </a:p>
          <a:p>
            <a:pPr marL="449263" lvl="4" indent="-177800"/>
            <a:r>
              <a:rPr lang="de-DE" sz="1400" dirty="0" err="1"/>
              <a:t>Kaave</a:t>
            </a:r>
            <a:r>
              <a:rPr lang="de-DE" sz="1400" dirty="0"/>
              <a:t> UG – E-Commerce</a:t>
            </a:r>
          </a:p>
          <a:p>
            <a:pPr marL="449263" lvl="4" indent="-177800"/>
            <a:r>
              <a:rPr lang="de-DE" sz="1400" dirty="0"/>
              <a:t>KT IT Solutions Oswald &amp; Christ GmbH – IT-Dienstleister</a:t>
            </a:r>
          </a:p>
          <a:p>
            <a:pPr marL="449263" lvl="4" indent="-177800"/>
            <a:r>
              <a:rPr lang="de-DE" sz="1400" dirty="0"/>
              <a:t>Langlauf Security Automation GmbH – Spitzentechnologie für die automatisierte Software-Security-Analyse</a:t>
            </a:r>
          </a:p>
          <a:p>
            <a:pPr lvl="4"/>
            <a:endParaRPr lang="de-DE" sz="1400" b="1" dirty="0">
              <a:solidFill>
                <a:srgbClr val="FF0000"/>
              </a:solidFill>
            </a:endParaRPr>
          </a:p>
        </p:txBody>
      </p:sp>
      <p:sp>
        <p:nvSpPr>
          <p:cNvPr id="4" name="Foliennummernplatzhalter 3"/>
          <p:cNvSpPr>
            <a:spLocks noGrp="1"/>
          </p:cNvSpPr>
          <p:nvPr>
            <p:ph type="sldNum" sz="quarter" idx="11"/>
          </p:nvPr>
        </p:nvSpPr>
        <p:spPr/>
        <p:txBody>
          <a:bodyPr/>
          <a:lstStyle/>
          <a:p>
            <a:fld id="{C0BC624C-2554-4659-A1D8-66347873820C}" type="slidenum">
              <a:rPr lang="de-DE" smtClean="0"/>
              <a:pPr/>
              <a:t>42</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940817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chemeClr val="tx2"/>
                </a:solidFill>
              </a:rPr>
              <a:t>SELECTION OF UNIVERSITY SPIN-OFFS </a:t>
            </a:r>
            <a:r>
              <a:rPr lang="de-DE" dirty="0">
                <a:solidFill>
                  <a:schemeClr val="tx2"/>
                </a:solidFill>
              </a:rPr>
              <a:t>(2)</a:t>
            </a:r>
          </a:p>
        </p:txBody>
      </p:sp>
      <p:sp>
        <p:nvSpPr>
          <p:cNvPr id="3" name="Inhaltsplatzhalter 2"/>
          <p:cNvSpPr>
            <a:spLocks noGrp="1"/>
          </p:cNvSpPr>
          <p:nvPr>
            <p:ph idx="1"/>
          </p:nvPr>
        </p:nvSpPr>
        <p:spPr/>
        <p:txBody>
          <a:bodyPr numCol="2"/>
          <a:lstStyle/>
          <a:p>
            <a:pPr marL="449263" lvl="4" indent="-177800"/>
            <a:r>
              <a:rPr lang="de-DE" sz="1400" dirty="0"/>
              <a:t>FASTEC GmbH Materialflussautomation &amp; Produktionsmanagement – Steuerungstechnik</a:t>
            </a:r>
          </a:p>
          <a:p>
            <a:pPr marL="449263" lvl="4" indent="-177800"/>
            <a:r>
              <a:rPr lang="de-DE" sz="1400" dirty="0"/>
              <a:t>LEONEX Internet GmbH – IT-Dienstleister</a:t>
            </a:r>
          </a:p>
          <a:p>
            <a:pPr marL="449263" lvl="4" indent="-177800"/>
            <a:r>
              <a:rPr lang="de-DE" sz="1400" dirty="0" err="1"/>
              <a:t>maxcluster</a:t>
            </a:r>
            <a:r>
              <a:rPr lang="de-DE" sz="1400" dirty="0"/>
              <a:t> GmbH – Hosting-Lösungen</a:t>
            </a:r>
          </a:p>
          <a:p>
            <a:pPr marL="449263" lvl="4" indent="-177800"/>
            <a:r>
              <a:rPr lang="de-DE" sz="1400" dirty="0" err="1"/>
              <a:t>mechOnics</a:t>
            </a:r>
            <a:r>
              <a:rPr lang="de-DE" sz="1400" dirty="0"/>
              <a:t> AG – Linearantriebe Mikro- bzw. Nanopositionierung</a:t>
            </a:r>
          </a:p>
          <a:p>
            <a:pPr marL="449263" lvl="4" indent="-177800"/>
            <a:r>
              <a:rPr lang="de-DE" sz="1400" dirty="0" err="1"/>
              <a:t>MeineLinse</a:t>
            </a:r>
            <a:r>
              <a:rPr lang="de-DE" sz="1400" dirty="0"/>
              <a:t> GmbH – e-Commerce, Versandhandel</a:t>
            </a:r>
          </a:p>
          <a:p>
            <a:pPr marL="449263" lvl="4" indent="-177800"/>
            <a:r>
              <a:rPr lang="de-DE" sz="1400" dirty="0" err="1"/>
              <a:t>Minplex</a:t>
            </a:r>
            <a:r>
              <a:rPr lang="de-DE" sz="1400" dirty="0"/>
              <a:t> GmbH – Software</a:t>
            </a:r>
          </a:p>
          <a:p>
            <a:pPr marL="449263" lvl="4" indent="-177800"/>
            <a:r>
              <a:rPr lang="de-DE" sz="1400" dirty="0"/>
              <a:t>MKV </a:t>
            </a:r>
            <a:r>
              <a:rPr lang="de-DE" sz="1400" dirty="0" err="1"/>
              <a:t>Consult</a:t>
            </a:r>
            <a:r>
              <a:rPr lang="de-DE" sz="1400" dirty="0"/>
              <a:t> – Marketing</a:t>
            </a:r>
          </a:p>
          <a:p>
            <a:pPr marL="449263" lvl="4" indent="-177800"/>
            <a:r>
              <a:rPr lang="de-DE" sz="1400" dirty="0" err="1"/>
              <a:t>neam</a:t>
            </a:r>
            <a:r>
              <a:rPr lang="de-DE" sz="1400" dirty="0"/>
              <a:t> IT-Services GmbH – Kommunikationslösungen</a:t>
            </a:r>
          </a:p>
          <a:p>
            <a:pPr marL="449263" lvl="4" indent="-177800"/>
            <a:r>
              <a:rPr lang="de-DE" sz="1400" dirty="0" err="1"/>
              <a:t>nextTalents</a:t>
            </a:r>
            <a:r>
              <a:rPr lang="de-DE" sz="1400" dirty="0"/>
              <a:t> GmbH – Personaldienstleister u. Projektsupport</a:t>
            </a:r>
          </a:p>
          <a:p>
            <a:pPr marL="449263" lvl="4" indent="-177800"/>
            <a:r>
              <a:rPr lang="de-DE" sz="1400" dirty="0" err="1"/>
              <a:t>OctoGate</a:t>
            </a:r>
            <a:r>
              <a:rPr lang="de-DE" sz="1400" dirty="0"/>
              <a:t> IT Security Systems GmbH – IT-Sicherheit</a:t>
            </a:r>
          </a:p>
          <a:p>
            <a:pPr marL="449263" lvl="4" indent="-177800"/>
            <a:r>
              <a:rPr lang="de-DE" sz="1400" dirty="0" err="1"/>
              <a:t>onmado</a:t>
            </a:r>
            <a:r>
              <a:rPr lang="de-DE" sz="1400" dirty="0"/>
              <a:t> UG – Online Marketing Agentur</a:t>
            </a:r>
          </a:p>
          <a:p>
            <a:pPr marL="449263" lvl="4" indent="-177800"/>
            <a:r>
              <a:rPr lang="de-DE" sz="1400" dirty="0" err="1"/>
              <a:t>ORconomy</a:t>
            </a:r>
            <a:r>
              <a:rPr lang="de-DE" sz="1400" dirty="0"/>
              <a:t> GmbH – Prozessberatung</a:t>
            </a:r>
          </a:p>
          <a:p>
            <a:pPr marL="449263" lvl="4" indent="-177800"/>
            <a:r>
              <a:rPr lang="de-DE" sz="1400" dirty="0" err="1"/>
              <a:t>progresso</a:t>
            </a:r>
            <a:r>
              <a:rPr lang="de-DE" sz="1400" dirty="0"/>
              <a:t> </a:t>
            </a:r>
            <a:r>
              <a:rPr lang="de-DE" sz="1400" dirty="0" err="1"/>
              <a:t>group</a:t>
            </a:r>
            <a:r>
              <a:rPr lang="de-DE" sz="1400" dirty="0"/>
              <a:t> GbR – Unternehmensberatung, Prozessoptimierung</a:t>
            </a:r>
          </a:p>
          <a:p>
            <a:pPr marL="449263" lvl="4" indent="-177800"/>
            <a:r>
              <a:rPr lang="de-DE" sz="1400" dirty="0" err="1"/>
              <a:t>Partworks</a:t>
            </a:r>
            <a:r>
              <a:rPr lang="de-DE" sz="1400" dirty="0"/>
              <a:t> – Ersatzteillösungen für historische Oldtimer</a:t>
            </a:r>
          </a:p>
          <a:p>
            <a:pPr marL="449263" lvl="4" indent="-177800"/>
            <a:r>
              <a:rPr lang="de-DE" sz="1400" dirty="0" err="1"/>
              <a:t>Raynet</a:t>
            </a:r>
            <a:r>
              <a:rPr lang="de-DE" sz="1400" dirty="0"/>
              <a:t> GmbH – IT-Dienstleister</a:t>
            </a:r>
          </a:p>
          <a:p>
            <a:pPr marL="449263" lvl="4" indent="-177800"/>
            <a:r>
              <a:rPr lang="de-DE" sz="1400" dirty="0"/>
              <a:t>Reuse And Trade – Online-Business-Marktplatz</a:t>
            </a:r>
          </a:p>
          <a:p>
            <a:pPr marL="449263" lvl="4" indent="-177800"/>
            <a:r>
              <a:rPr lang="de-DE" sz="1400" dirty="0" err="1"/>
              <a:t>Schael</a:t>
            </a:r>
            <a:r>
              <a:rPr lang="de-DE" sz="1400" dirty="0"/>
              <a:t> Internet-Dienstleistungen – Internet-Dienstleistungen</a:t>
            </a:r>
          </a:p>
          <a:p>
            <a:pPr marL="449263" lvl="4" indent="-177800"/>
            <a:endParaRPr lang="de-DE" sz="1400" dirty="0"/>
          </a:p>
          <a:p>
            <a:pPr marL="449263" lvl="4" indent="-177800"/>
            <a:r>
              <a:rPr lang="de-DE" sz="1400" dirty="0"/>
              <a:t>SICUS GmbH – ITK-Services</a:t>
            </a:r>
          </a:p>
          <a:p>
            <a:pPr marL="449263" lvl="4" indent="-177800"/>
            <a:r>
              <a:rPr lang="de-DE" sz="1400" dirty="0" err="1"/>
              <a:t>Steets</a:t>
            </a:r>
            <a:r>
              <a:rPr lang="de-DE" sz="1400" dirty="0"/>
              <a:t> – innovative Gesundheitslösungen</a:t>
            </a:r>
          </a:p>
          <a:p>
            <a:pPr marL="449263" lvl="4" indent="-177800"/>
            <a:r>
              <a:rPr lang="de-DE" sz="1400" dirty="0"/>
              <a:t>SWS </a:t>
            </a:r>
            <a:r>
              <a:rPr lang="de-DE" sz="1400" dirty="0" err="1"/>
              <a:t>SoftWare</a:t>
            </a:r>
            <a:r>
              <a:rPr lang="de-DE" sz="1400" dirty="0"/>
              <a:t>-Systeme GmbH – Softwarelösungen</a:t>
            </a:r>
          </a:p>
          <a:p>
            <a:pPr marL="449263" lvl="4" indent="-177800"/>
            <a:r>
              <a:rPr lang="de-DE" sz="1400" dirty="0" err="1"/>
              <a:t>Synctive</a:t>
            </a:r>
            <a:r>
              <a:rPr lang="de-DE" sz="1400" dirty="0"/>
              <a:t> – Software</a:t>
            </a:r>
          </a:p>
          <a:p>
            <a:pPr marL="449263" lvl="4" indent="-177800"/>
            <a:r>
              <a:rPr lang="de-DE" sz="1400" dirty="0"/>
              <a:t>System Integration Laboratory GmbH – Systemintegrationslösungen</a:t>
            </a:r>
          </a:p>
          <a:p>
            <a:pPr marL="449263" lvl="4" indent="-177800"/>
            <a:r>
              <a:rPr lang="de-DE" sz="1400" dirty="0" err="1"/>
              <a:t>Tarvenkorn</a:t>
            </a:r>
            <a:r>
              <a:rPr lang="de-DE" sz="1400" dirty="0"/>
              <a:t> &amp; </a:t>
            </a:r>
            <a:r>
              <a:rPr lang="de-DE" sz="1400" dirty="0" err="1"/>
              <a:t>Wickord</a:t>
            </a:r>
            <a:r>
              <a:rPr lang="de-DE" sz="1400" dirty="0"/>
              <a:t> Patentanwälte Partnerschaftsgesellschaft mbB –  Patentanwälte</a:t>
            </a:r>
          </a:p>
          <a:p>
            <a:pPr marL="447675" lvl="4" indent="-180975"/>
            <a:r>
              <a:rPr lang="de-DE" sz="1400" dirty="0" err="1"/>
              <a:t>Teamnet</a:t>
            </a:r>
            <a:r>
              <a:rPr lang="de-DE" sz="1400" dirty="0"/>
              <a:t> GmbH – Software-Entwicklung</a:t>
            </a:r>
          </a:p>
          <a:p>
            <a:pPr marL="447675" lvl="4" indent="-180975"/>
            <a:r>
              <a:rPr lang="de-DE" sz="1400" dirty="0" err="1"/>
              <a:t>Teburio</a:t>
            </a:r>
            <a:r>
              <a:rPr lang="de-DE" sz="1400" dirty="0"/>
              <a:t> UG – Tischreservierungssystem</a:t>
            </a:r>
          </a:p>
          <a:p>
            <a:pPr marL="447675" lvl="4" indent="-180975"/>
            <a:r>
              <a:rPr lang="de-DE" sz="1400" dirty="0"/>
              <a:t>The Spot Ticketing UG – App für digitales Ticketing</a:t>
            </a:r>
          </a:p>
          <a:p>
            <a:pPr marL="447675" lvl="4" indent="-180975"/>
            <a:r>
              <a:rPr lang="de-DE" sz="1400" dirty="0" err="1"/>
              <a:t>Unchained</a:t>
            </a:r>
            <a:r>
              <a:rPr lang="de-DE" sz="1400" dirty="0"/>
              <a:t> Robotics GmbH – Automatisierungstechnik</a:t>
            </a:r>
          </a:p>
          <a:p>
            <a:pPr marL="447675" lvl="4" indent="-180975"/>
            <a:r>
              <a:rPr lang="de-DE" sz="1400" dirty="0" err="1"/>
              <a:t>Vaira</a:t>
            </a:r>
            <a:r>
              <a:rPr lang="de-DE" sz="1400" dirty="0"/>
              <a:t> UG – Digitalisierung von Hausanschlussdokumentationen</a:t>
            </a:r>
          </a:p>
          <a:p>
            <a:pPr marL="447675" lvl="4" indent="-180975"/>
            <a:r>
              <a:rPr lang="de-DE" sz="1400" dirty="0" err="1"/>
              <a:t>VanSite</a:t>
            </a:r>
            <a:r>
              <a:rPr lang="de-DE" sz="1400"/>
              <a:t> – </a:t>
            </a:r>
            <a:r>
              <a:rPr lang="de-DE" sz="1400" dirty="0"/>
              <a:t>Campingplattform</a:t>
            </a:r>
          </a:p>
          <a:p>
            <a:pPr marL="447675" lvl="4" indent="-180975"/>
            <a:r>
              <a:rPr lang="de-DE" sz="1400" dirty="0" err="1"/>
              <a:t>vermitu</a:t>
            </a:r>
            <a:r>
              <a:rPr lang="de-DE" sz="1400" dirty="0"/>
              <a:t> GmbH – Vergleichsportal für Medienartikel</a:t>
            </a:r>
          </a:p>
          <a:p>
            <a:pPr marL="447675" lvl="4" indent="-180975"/>
            <a:r>
              <a:rPr lang="de-DE" sz="1400" dirty="0"/>
              <a:t>W-AYS GmbH &amp; Co. KG – </a:t>
            </a:r>
            <a:r>
              <a:rPr lang="de-DE" sz="1400" dirty="0" err="1"/>
              <a:t>Full</a:t>
            </a:r>
            <a:r>
              <a:rPr lang="de-DE" sz="1400" dirty="0"/>
              <a:t>-Service-Partner für IT u. Organisation</a:t>
            </a:r>
          </a:p>
          <a:p>
            <a:pPr marL="447675" lvl="4" indent="-180975"/>
            <a:r>
              <a:rPr lang="de-DE" sz="1400" dirty="0" err="1"/>
              <a:t>wabsolute</a:t>
            </a:r>
            <a:r>
              <a:rPr lang="de-DE" sz="1400" dirty="0"/>
              <a:t> GmbH – Web-Lösungen</a:t>
            </a:r>
          </a:p>
          <a:p>
            <a:pPr marL="447675" lvl="4" indent="-180975"/>
            <a:r>
              <a:rPr lang="de-DE" sz="1400" dirty="0"/>
              <a:t>ÖZEL Agentur für Design und Marketing GmbH – </a:t>
            </a:r>
          </a:p>
          <a:p>
            <a:pPr marL="449263" lvl="4" indent="0">
              <a:buNone/>
            </a:pPr>
            <a:r>
              <a:rPr lang="de-DE" sz="1400" dirty="0"/>
              <a:t>Design und Marketing</a:t>
            </a:r>
          </a:p>
          <a:p>
            <a:pPr lvl="4"/>
            <a:endParaRPr lang="de-DE" sz="1400" b="1" dirty="0">
              <a:solidFill>
                <a:srgbClr val="FF0000"/>
              </a:solidFill>
            </a:endParaRPr>
          </a:p>
        </p:txBody>
      </p:sp>
      <p:sp>
        <p:nvSpPr>
          <p:cNvPr id="4" name="Foliennummernplatzhalter 3"/>
          <p:cNvSpPr>
            <a:spLocks noGrp="1"/>
          </p:cNvSpPr>
          <p:nvPr>
            <p:ph type="sldNum" sz="quarter" idx="11"/>
          </p:nvPr>
        </p:nvSpPr>
        <p:spPr/>
        <p:txBody>
          <a:bodyPr/>
          <a:lstStyle/>
          <a:p>
            <a:fld id="{C0BC624C-2554-4659-A1D8-66347873820C}" type="slidenum">
              <a:rPr lang="de-DE" smtClean="0"/>
              <a:pPr/>
              <a:t>43</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234124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44</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3328955" cy="644792"/>
          </a:xfrm>
          <a:solidFill>
            <a:schemeClr val="tx2"/>
          </a:solidFill>
        </p:spPr>
        <p:txBody>
          <a:bodyPr/>
          <a:lstStyle/>
          <a:p>
            <a:r>
              <a:rPr lang="de-DE" dirty="0"/>
              <a:t>Paderborn</a:t>
            </a:r>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4617128" cy="644792"/>
          </a:xfrm>
          <a:solidFill>
            <a:schemeClr val="tx2"/>
          </a:solidFill>
        </p:spPr>
        <p:txBody>
          <a:bodyPr/>
          <a:lstStyle/>
          <a:p>
            <a:pPr lvl="3"/>
            <a:r>
              <a:rPr lang="de-DE" dirty="0"/>
              <a:t>University </a:t>
            </a:r>
            <a:r>
              <a:rPr lang="de-DE" dirty="0" err="1"/>
              <a:t>town</a:t>
            </a:r>
            <a:endParaRPr lang="de-DE" dirty="0"/>
          </a:p>
        </p:txBody>
      </p:sp>
      <p:sp>
        <p:nvSpPr>
          <p:cNvPr id="4" name="Bildplatzhalter 3">
            <a:extLst>
              <a:ext uri="{FF2B5EF4-FFF2-40B4-BE49-F238E27FC236}">
                <a16:creationId xmlns:a16="http://schemas.microsoft.com/office/drawing/2014/main" id="{FE0CD6ED-6666-4F15-9A97-3A4370D9CB98}"/>
              </a:ext>
            </a:extLst>
          </p:cNvPr>
          <p:cNvSpPr>
            <a:spLocks noGrp="1"/>
          </p:cNvSpPr>
          <p:nvPr>
            <p:ph type="pic" sz="quarter" idx="19"/>
          </p:nvPr>
        </p:nvSpPr>
        <p:spPr/>
      </p:sp>
      <p:pic>
        <p:nvPicPr>
          <p:cNvPr id="9" name="Bildplatzhalter 5">
            <a:extLst>
              <a:ext uri="{FF2B5EF4-FFF2-40B4-BE49-F238E27FC236}">
                <a16:creationId xmlns:a16="http://schemas.microsoft.com/office/drawing/2014/main" id="{7D746BAD-B1A7-4249-9928-F867E73833D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29517" y="-3436"/>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3114015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521758"/>
          </a:xfrm>
        </p:spPr>
        <p:txBody>
          <a:bodyPr/>
          <a:lstStyle/>
          <a:p>
            <a:r>
              <a:rPr lang="de-DE" dirty="0">
                <a:solidFill>
                  <a:schemeClr val="tx2"/>
                </a:solidFill>
              </a:rPr>
              <a:t>UNIVERSITY TOWN PADERBORN</a:t>
            </a:r>
          </a:p>
        </p:txBody>
      </p:sp>
      <p:sp>
        <p:nvSpPr>
          <p:cNvPr id="4" name="Foliennummernplatzhalter 3"/>
          <p:cNvSpPr>
            <a:spLocks noGrp="1"/>
          </p:cNvSpPr>
          <p:nvPr>
            <p:ph type="sldNum" sz="quarter" idx="11"/>
          </p:nvPr>
        </p:nvSpPr>
        <p:spPr/>
        <p:txBody>
          <a:bodyPr/>
          <a:lstStyle/>
          <a:p>
            <a:fld id="{C0BC624C-2554-4659-A1D8-66347873820C}" type="slidenum">
              <a:rPr lang="de-DE" smtClean="0"/>
              <a:pPr/>
              <a:t>45</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10" name="Inhaltsplatzhalter 2"/>
          <p:cNvSpPr txBox="1">
            <a:spLocks/>
          </p:cNvSpPr>
          <p:nvPr/>
        </p:nvSpPr>
        <p:spPr>
          <a:xfrm>
            <a:off x="457200" y="1600200"/>
            <a:ext cx="8229600" cy="4525963"/>
          </a:xfrm>
          <a:prstGeom prst="rect">
            <a:avLst/>
          </a:prstGeom>
        </p:spPr>
        <p:txBody>
          <a:bodyPr vert="horz"/>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de-DE" sz="3200" b="0" i="0" u="none" strike="noStrike" kern="0" cap="none" spc="0" normalizeH="0" baseline="0" noProof="0" dirty="0">
              <a:ln>
                <a:noFill/>
              </a:ln>
              <a:solidFill>
                <a:srgbClr val="000000"/>
              </a:solidFill>
              <a:effectLst/>
              <a:uLnTx/>
              <a:uFillTx/>
              <a:latin typeface="Arial"/>
              <a:ea typeface="ＭＳ Ｐゴシック"/>
            </a:endParaRPr>
          </a:p>
        </p:txBody>
      </p:sp>
      <p:pic>
        <p:nvPicPr>
          <p:cNvPr id="17" name="Grafik 16">
            <a:extLst>
              <a:ext uri="{FF2B5EF4-FFF2-40B4-BE49-F238E27FC236}">
                <a16:creationId xmlns:a16="http://schemas.microsoft.com/office/drawing/2014/main" id="{BF208E63-1A15-449D-81DE-62BBEB303F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85193" y="1792910"/>
            <a:ext cx="2656255" cy="2521646"/>
          </a:xfrm>
          <a:prstGeom prst="rect">
            <a:avLst/>
          </a:prstGeom>
        </p:spPr>
      </p:pic>
      <p:pic>
        <p:nvPicPr>
          <p:cNvPr id="18" name="Grafik 17">
            <a:extLst>
              <a:ext uri="{FF2B5EF4-FFF2-40B4-BE49-F238E27FC236}">
                <a16:creationId xmlns:a16="http://schemas.microsoft.com/office/drawing/2014/main" id="{5669C50A-04D6-4FBA-A345-250399F3B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8877" y="4447472"/>
            <a:ext cx="1295937" cy="2063080"/>
          </a:xfrm>
          <a:prstGeom prst="rect">
            <a:avLst/>
          </a:prstGeom>
        </p:spPr>
      </p:pic>
      <p:pic>
        <p:nvPicPr>
          <p:cNvPr id="19" name="Grafik 18">
            <a:extLst>
              <a:ext uri="{FF2B5EF4-FFF2-40B4-BE49-F238E27FC236}">
                <a16:creationId xmlns:a16="http://schemas.microsoft.com/office/drawing/2014/main" id="{6F54CF6B-59FE-48E4-BD04-9F1D607037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5201" y="1790519"/>
            <a:ext cx="2227896" cy="4764422"/>
          </a:xfrm>
          <a:prstGeom prst="rect">
            <a:avLst/>
          </a:prstGeom>
        </p:spPr>
      </p:pic>
      <p:pic>
        <p:nvPicPr>
          <p:cNvPr id="20" name="Grafik 19">
            <a:extLst>
              <a:ext uri="{FF2B5EF4-FFF2-40B4-BE49-F238E27FC236}">
                <a16:creationId xmlns:a16="http://schemas.microsoft.com/office/drawing/2014/main" id="{8665A49C-9E6C-4B02-B376-80CB4FAE77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60727" y="1792908"/>
            <a:ext cx="2928694" cy="2521647"/>
          </a:xfrm>
          <a:prstGeom prst="rect">
            <a:avLst/>
          </a:prstGeom>
        </p:spPr>
      </p:pic>
      <p:pic>
        <p:nvPicPr>
          <p:cNvPr id="21" name="Grafik 20">
            <a:extLst>
              <a:ext uri="{FF2B5EF4-FFF2-40B4-BE49-F238E27FC236}">
                <a16:creationId xmlns:a16="http://schemas.microsoft.com/office/drawing/2014/main" id="{EBF2A544-1621-4A0B-8F72-8282C67C76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1065" y="4420667"/>
            <a:ext cx="4257499" cy="2134275"/>
          </a:xfrm>
          <a:prstGeom prst="rect">
            <a:avLst/>
          </a:prstGeom>
        </p:spPr>
      </p:pic>
      <p:sp>
        <p:nvSpPr>
          <p:cNvPr id="12" name="Inhaltsplatzhalter 6">
            <a:extLst>
              <a:ext uri="{FF2B5EF4-FFF2-40B4-BE49-F238E27FC236}">
                <a16:creationId xmlns:a16="http://schemas.microsoft.com/office/drawing/2014/main" id="{6F40BE6D-6E20-4E9B-8DCF-06D7B5C153A5}"/>
              </a:ext>
            </a:extLst>
          </p:cNvPr>
          <p:cNvSpPr txBox="1">
            <a:spLocks/>
          </p:cNvSpPr>
          <p:nvPr/>
        </p:nvSpPr>
        <p:spPr>
          <a:xfrm>
            <a:off x="435201" y="6570000"/>
            <a:ext cx="3188309" cy="288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80975">
              <a:defRPr/>
            </a:pPr>
            <a:r>
              <a:rPr lang="de-DE" altLang="de-DE" sz="1100" dirty="0" err="1"/>
              <a:t>Photos</a:t>
            </a:r>
            <a:r>
              <a:rPr lang="de-DE" altLang="de-DE" sz="1100" b="0" dirty="0"/>
              <a:t>: City </a:t>
            </a:r>
            <a:r>
              <a:rPr lang="de-DE" altLang="de-DE" sz="1100" b="0" dirty="0" err="1"/>
              <a:t>of</a:t>
            </a:r>
            <a:r>
              <a:rPr lang="de-DE" altLang="de-DE" sz="1100" b="0" dirty="0"/>
              <a:t> Paderborn</a:t>
            </a:r>
            <a:endParaRPr lang="de-DE" sz="1100" dirty="0"/>
          </a:p>
        </p:txBody>
      </p:sp>
    </p:spTree>
    <p:extLst>
      <p:ext uri="{BB962C8B-B14F-4D97-AF65-F5344CB8AC3E}">
        <p14:creationId xmlns:p14="http://schemas.microsoft.com/office/powerpoint/2010/main" val="3479170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2" y="1366838"/>
            <a:ext cx="8278610" cy="490537"/>
          </a:xfrm>
        </p:spPr>
        <p:txBody>
          <a:bodyPr/>
          <a:lstStyle/>
          <a:p>
            <a:r>
              <a:rPr lang="en-US" sz="2000" dirty="0">
                <a:solidFill>
                  <a:schemeClr val="tx2"/>
                </a:solidFill>
              </a:rPr>
              <a:t>ASTA CITY CAMPUS</a:t>
            </a:r>
            <a:endParaRPr lang="de-DE" sz="2000" dirty="0">
              <a:solidFill>
                <a:schemeClr val="tx2"/>
              </a:solidFill>
            </a:endParaRPr>
          </a:p>
        </p:txBody>
      </p:sp>
      <p:sp>
        <p:nvSpPr>
          <p:cNvPr id="3" name="Foliennummernplatzhalter 2"/>
          <p:cNvSpPr>
            <a:spLocks noGrp="1"/>
          </p:cNvSpPr>
          <p:nvPr>
            <p:ph type="sldNum" sz="quarter" idx="11"/>
          </p:nvPr>
        </p:nvSpPr>
        <p:spPr/>
        <p:txBody>
          <a:bodyPr/>
          <a:lstStyle/>
          <a:p>
            <a:fld id="{C0BC624C-2554-4659-A1D8-66347873820C}" type="slidenum">
              <a:rPr lang="de-DE" smtClean="0"/>
              <a:pPr/>
              <a:t>46</a:t>
            </a:fld>
            <a:endParaRPr lang="de-DE" sz="1800" dirty="0"/>
          </a:p>
        </p:txBody>
      </p:sp>
      <p:sp>
        <p:nvSpPr>
          <p:cNvPr id="4" name="Vertikaler Textplatzhalter 3"/>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5" name="Vertikaler Textplatzhalter 4"/>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7" name="Inhaltsplatzhalter 6"/>
          <p:cNvSpPr>
            <a:spLocks noGrp="1"/>
          </p:cNvSpPr>
          <p:nvPr>
            <p:ph idx="14"/>
          </p:nvPr>
        </p:nvSpPr>
        <p:spPr>
          <a:xfrm>
            <a:off x="449262" y="2579097"/>
            <a:ext cx="4013200" cy="3778969"/>
          </a:xfrm>
        </p:spPr>
        <p:txBody>
          <a:bodyPr/>
          <a:lstStyle/>
          <a:p>
            <a:pPr lvl="3"/>
            <a:r>
              <a:rPr lang="en-US" dirty="0"/>
              <a:t>Event area on the sixth floor, over </a:t>
            </a:r>
          </a:p>
          <a:p>
            <a:pPr marL="447675" lvl="3" indent="0">
              <a:buNone/>
            </a:pPr>
            <a:r>
              <a:rPr lang="en-US" dirty="0"/>
              <a:t>600 m², in the heart of Paderborn</a:t>
            </a:r>
          </a:p>
          <a:p>
            <a:pPr lvl="4"/>
            <a:r>
              <a:rPr lang="en-US" dirty="0"/>
              <a:t>S</a:t>
            </a:r>
            <a:r>
              <a:rPr lang="en-US" sz="1600" dirty="0"/>
              <a:t>ix offices for the student groups of Paderborn University</a:t>
            </a:r>
          </a:p>
          <a:p>
            <a:pPr lvl="4"/>
            <a:r>
              <a:rPr lang="en-US" dirty="0"/>
              <a:t>A</a:t>
            </a:r>
            <a:r>
              <a:rPr lang="en-US" sz="1600" dirty="0"/>
              <a:t>rea with a large kitchen and a roof terrace for up to 130 persons as well as a seminar room with 20 seats</a:t>
            </a:r>
            <a:endParaRPr lang="de-DE" dirty="0"/>
          </a:p>
          <a:p>
            <a:pPr lvl="3"/>
            <a:r>
              <a:rPr lang="de-DE" dirty="0"/>
              <a:t>“S</a:t>
            </a:r>
            <a:r>
              <a:rPr lang="en-US" dirty="0" err="1"/>
              <a:t>tudy</a:t>
            </a:r>
            <a:r>
              <a:rPr lang="en-US" dirty="0"/>
              <a:t> Space” on the fourth and fifth floor</a:t>
            </a:r>
            <a:endParaRPr lang="de-DE" dirty="0"/>
          </a:p>
          <a:p>
            <a:pPr lvl="4"/>
            <a:r>
              <a:rPr lang="en-US" dirty="0"/>
              <a:t>Learning and writing area: Group and quiet work rooms as well as individual work rooms on over 850 m²</a:t>
            </a:r>
            <a:endParaRPr lang="de-DE" dirty="0"/>
          </a:p>
          <a:p>
            <a:pPr lvl="4"/>
            <a:endParaRPr lang="de-DE" sz="1600" dirty="0"/>
          </a:p>
        </p:txBody>
      </p:sp>
      <p:sp>
        <p:nvSpPr>
          <p:cNvPr id="6" name="Textfeld 5"/>
          <p:cNvSpPr txBox="1"/>
          <p:nvPr/>
        </p:nvSpPr>
        <p:spPr>
          <a:xfrm>
            <a:off x="339724" y="1724879"/>
            <a:ext cx="8245476" cy="707886"/>
          </a:xfrm>
          <a:prstGeom prst="rect">
            <a:avLst/>
          </a:prstGeom>
          <a:noFill/>
        </p:spPr>
        <p:txBody>
          <a:bodyPr wrap="square" rtlCol="0">
            <a:spAutoFit/>
          </a:bodyPr>
          <a:lstStyle/>
          <a:p>
            <a:pPr marL="0" lvl="1"/>
            <a:r>
              <a:rPr lang="en-US" sz="2000" b="1" dirty="0"/>
              <a:t>The location of the Paderborn students for education, culture, engagement and student sociability at </a:t>
            </a:r>
            <a:r>
              <a:rPr lang="en-US" sz="2000" b="1" dirty="0" err="1"/>
              <a:t>Königsplatz</a:t>
            </a:r>
            <a:r>
              <a:rPr lang="en-US" sz="2000" b="1" dirty="0"/>
              <a:t> 1.</a:t>
            </a:r>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5564" y="2579098"/>
            <a:ext cx="4022308" cy="2681866"/>
          </a:xfrm>
          <a:prstGeom prst="rect">
            <a:avLst/>
          </a:prstGeom>
        </p:spPr>
      </p:pic>
    </p:spTree>
    <p:extLst>
      <p:ext uri="{BB962C8B-B14F-4D97-AF65-F5344CB8AC3E}">
        <p14:creationId xmlns:p14="http://schemas.microsoft.com/office/powerpoint/2010/main" val="2458893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7"/>
            <a:ext cx="8243887" cy="493713"/>
          </a:xfrm>
        </p:spPr>
        <p:txBody>
          <a:bodyPr/>
          <a:lstStyle/>
          <a:p>
            <a:r>
              <a:rPr lang="de-DE" dirty="0">
                <a:solidFill>
                  <a:schemeClr val="tx2"/>
                </a:solidFill>
              </a:rPr>
              <a:t>STUDIENFONDS OWL FOUNDATION</a:t>
            </a:r>
          </a:p>
        </p:txBody>
      </p:sp>
      <p:sp>
        <p:nvSpPr>
          <p:cNvPr id="3" name="Inhaltsplatzhalter 2"/>
          <p:cNvSpPr>
            <a:spLocks noGrp="1"/>
          </p:cNvSpPr>
          <p:nvPr>
            <p:ph idx="1"/>
          </p:nvPr>
        </p:nvSpPr>
        <p:spPr>
          <a:xfrm>
            <a:off x="450852" y="1860551"/>
            <a:ext cx="4854574" cy="4340224"/>
          </a:xfrm>
        </p:spPr>
        <p:txBody>
          <a:bodyPr/>
          <a:lstStyle/>
          <a:p>
            <a:pPr lvl="3"/>
            <a:r>
              <a:rPr lang="en-US" sz="1800" dirty="0"/>
              <a:t>Joint foundation established in 2009 by the five universities in OWL – a unique cooperation project in Germany</a:t>
            </a:r>
          </a:p>
          <a:p>
            <a:pPr lvl="3"/>
            <a:r>
              <a:rPr lang="en-US" sz="1800" dirty="0"/>
              <a:t>Financial support for gifted students: awarding of German scholarships, social scholarships and other scholarships</a:t>
            </a:r>
          </a:p>
          <a:p>
            <a:pPr lvl="3"/>
            <a:r>
              <a:rPr lang="en-US" sz="1800" dirty="0"/>
              <a:t>Idealistic support of gifted students, for example through workshops, training courses and scholarship holder-supporters-meetings</a:t>
            </a:r>
          </a:p>
          <a:p>
            <a:pPr lvl="3"/>
            <a:r>
              <a:rPr lang="en-US" sz="1800" dirty="0"/>
              <a:t>Numerous sponsors from the economy, foundations and other institutions</a:t>
            </a:r>
          </a:p>
          <a:p>
            <a:pPr lvl="3"/>
            <a:r>
              <a:rPr lang="en-US" sz="1800" dirty="0"/>
              <a:t>2021/22 donations of almost one million euros raised</a:t>
            </a:r>
          </a:p>
        </p:txBody>
      </p:sp>
      <p:sp>
        <p:nvSpPr>
          <p:cNvPr id="4" name="Foliennummernplatzhalter 3"/>
          <p:cNvSpPr>
            <a:spLocks noGrp="1"/>
          </p:cNvSpPr>
          <p:nvPr>
            <p:ph type="sldNum" sz="quarter" idx="11"/>
          </p:nvPr>
        </p:nvSpPr>
        <p:spPr/>
        <p:txBody>
          <a:bodyPr/>
          <a:lstStyle/>
          <a:p>
            <a:fld id="{C0BC624C-2554-4659-A1D8-66347873820C}" type="slidenum">
              <a:rPr lang="de-DE" smtClean="0"/>
              <a:pPr/>
              <a:t>47</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09471" y="3034204"/>
            <a:ext cx="2783677" cy="88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98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414337"/>
          </a:xfrm>
        </p:spPr>
        <p:txBody>
          <a:bodyPr/>
          <a:lstStyle/>
          <a:p>
            <a:r>
              <a:rPr lang="de-DE" dirty="0">
                <a:solidFill>
                  <a:schemeClr val="tx2"/>
                </a:solidFill>
              </a:rPr>
              <a:t>OFFERS FOR PUPILS</a:t>
            </a:r>
          </a:p>
        </p:txBody>
      </p:sp>
      <p:sp>
        <p:nvSpPr>
          <p:cNvPr id="3" name="Inhaltsplatzhalter 2"/>
          <p:cNvSpPr>
            <a:spLocks noGrp="1"/>
          </p:cNvSpPr>
          <p:nvPr>
            <p:ph idx="1"/>
          </p:nvPr>
        </p:nvSpPr>
        <p:spPr>
          <a:xfrm>
            <a:off x="449261" y="1876425"/>
            <a:ext cx="5129736" cy="4481641"/>
          </a:xfrm>
        </p:spPr>
        <p:txBody>
          <a:bodyPr/>
          <a:lstStyle/>
          <a:p>
            <a:pPr lvl="3"/>
            <a:r>
              <a:rPr lang="de-DE" dirty="0"/>
              <a:t>Academic </a:t>
            </a:r>
            <a:r>
              <a:rPr lang="de-DE" dirty="0" err="1"/>
              <a:t>Advising</a:t>
            </a:r>
            <a:r>
              <a:rPr lang="de-DE" dirty="0"/>
              <a:t> Night</a:t>
            </a:r>
          </a:p>
          <a:p>
            <a:pPr lvl="3"/>
            <a:r>
              <a:rPr lang="de-DE" dirty="0"/>
              <a:t>Information </a:t>
            </a:r>
            <a:r>
              <a:rPr lang="de-DE" dirty="0" err="1"/>
              <a:t>day</a:t>
            </a:r>
            <a:r>
              <a:rPr lang="de-DE" dirty="0"/>
              <a:t> </a:t>
            </a:r>
            <a:r>
              <a:rPr lang="de-DE" dirty="0" err="1"/>
              <a:t>for</a:t>
            </a:r>
            <a:r>
              <a:rPr lang="de-DE" dirty="0"/>
              <a:t> </a:t>
            </a:r>
            <a:r>
              <a:rPr lang="de-DE" dirty="0" err="1"/>
              <a:t>pupils</a:t>
            </a:r>
            <a:endParaRPr lang="de-DE" dirty="0"/>
          </a:p>
          <a:p>
            <a:pPr lvl="3"/>
            <a:r>
              <a:rPr lang="en-US" dirty="0"/>
              <a:t>Insights into the study of physics </a:t>
            </a:r>
            <a:endParaRPr lang="de-DE" dirty="0"/>
          </a:p>
          <a:p>
            <a:pPr marL="625475" lvl="3" indent="-174625"/>
            <a:r>
              <a:rPr lang="de-DE" dirty="0"/>
              <a:t>“</a:t>
            </a:r>
            <a:r>
              <a:rPr lang="de-DE" dirty="0" err="1"/>
              <a:t>SommerCamp</a:t>
            </a:r>
            <a:r>
              <a:rPr lang="de-DE" dirty="0"/>
              <a:t> Physik“: </a:t>
            </a:r>
            <a:r>
              <a:rPr lang="de-DE" dirty="0" err="1"/>
              <a:t>physics</a:t>
            </a:r>
            <a:r>
              <a:rPr lang="de-DE" dirty="0"/>
              <a:t> </a:t>
            </a:r>
            <a:r>
              <a:rPr lang="de-DE" dirty="0" err="1"/>
              <a:t>taster</a:t>
            </a:r>
            <a:r>
              <a:rPr lang="de-DE" dirty="0"/>
              <a:t> </a:t>
            </a:r>
            <a:r>
              <a:rPr lang="de-DE" dirty="0" err="1"/>
              <a:t>course</a:t>
            </a:r>
            <a:endParaRPr lang="de-DE" dirty="0"/>
          </a:p>
          <a:p>
            <a:pPr marL="625475" lvl="3" indent="-174625"/>
            <a:r>
              <a:rPr lang="de-DE" dirty="0"/>
              <a:t>“</a:t>
            </a:r>
            <a:r>
              <a:rPr lang="de-DE" dirty="0" err="1"/>
              <a:t>SchülerUni</a:t>
            </a:r>
            <a:r>
              <a:rPr lang="de-DE" dirty="0"/>
              <a:t>“: Young </a:t>
            </a:r>
            <a:r>
              <a:rPr lang="de-DE" dirty="0" err="1"/>
              <a:t>Students</a:t>
            </a:r>
            <a:r>
              <a:rPr lang="de-DE" dirty="0"/>
              <a:t> Programme</a:t>
            </a:r>
          </a:p>
          <a:p>
            <a:pPr lvl="3"/>
            <a:r>
              <a:rPr lang="de-DE" dirty="0"/>
              <a:t>MINT*-Promotion </a:t>
            </a:r>
            <a:r>
              <a:rPr lang="de-DE" dirty="0" err="1"/>
              <a:t>of</a:t>
            </a:r>
            <a:r>
              <a:rPr lang="de-DE" dirty="0"/>
              <a:t> </a:t>
            </a:r>
            <a:r>
              <a:rPr lang="de-DE" dirty="0" err="1"/>
              <a:t>young</a:t>
            </a:r>
            <a:r>
              <a:rPr lang="de-DE" dirty="0"/>
              <a:t> </a:t>
            </a:r>
            <a:r>
              <a:rPr lang="de-DE" dirty="0" err="1"/>
              <a:t>talents</a:t>
            </a:r>
            <a:endParaRPr lang="de-DE" dirty="0"/>
          </a:p>
          <a:p>
            <a:pPr marL="620713" lvl="3" indent="-174625"/>
            <a:r>
              <a:rPr lang="de-DE" dirty="0"/>
              <a:t>“Frühlings- und Herbstuni“: </a:t>
            </a:r>
            <a:r>
              <a:rPr lang="en-US" dirty="0"/>
              <a:t>MINT-taster course for middle and high school students</a:t>
            </a:r>
          </a:p>
          <a:p>
            <a:pPr marL="625475" lvl="3" indent="-174625"/>
            <a:r>
              <a:rPr lang="de-DE" dirty="0"/>
              <a:t>“</a:t>
            </a:r>
            <a:r>
              <a:rPr lang="de-DE" dirty="0" err="1"/>
              <a:t>look</a:t>
            </a:r>
            <a:r>
              <a:rPr lang="de-DE" dirty="0"/>
              <a:t> </a:t>
            </a:r>
            <a:r>
              <a:rPr lang="de-DE" dirty="0" err="1"/>
              <a:t>upb</a:t>
            </a:r>
            <a:r>
              <a:rPr lang="de-DE" dirty="0"/>
              <a:t>“: Schoolgirls-MINT-Mentoring </a:t>
            </a:r>
          </a:p>
          <a:p>
            <a:pPr marL="625475" lvl="3" indent="-174625"/>
            <a:r>
              <a:rPr lang="de-DE" dirty="0"/>
              <a:t>“</a:t>
            </a:r>
            <a:r>
              <a:rPr lang="de-DE" dirty="0" err="1"/>
              <a:t>coolMINT</a:t>
            </a:r>
            <a:r>
              <a:rPr lang="de-DE" dirty="0"/>
              <a:t>“ – </a:t>
            </a:r>
            <a:r>
              <a:rPr lang="en-US" dirty="0"/>
              <a:t>pupils laboratory; part of the </a:t>
            </a:r>
            <a:r>
              <a:rPr lang="en-US" dirty="0" err="1"/>
              <a:t>zdi</a:t>
            </a:r>
            <a:r>
              <a:rPr lang="en-US" dirty="0"/>
              <a:t>** </a:t>
            </a:r>
            <a:r>
              <a:rPr lang="en-US" dirty="0" err="1"/>
              <a:t>centre</a:t>
            </a:r>
            <a:endParaRPr lang="en-US" dirty="0"/>
          </a:p>
          <a:p>
            <a:pPr lvl="3"/>
            <a:r>
              <a:rPr lang="de-DE" dirty="0"/>
              <a:t>Further Information: </a:t>
            </a:r>
            <a:r>
              <a:rPr lang="en-US" dirty="0">
                <a:solidFill>
                  <a:schemeClr val="accent1"/>
                </a:solidFill>
                <a:hlinkClick r:id="rId2">
                  <a:extLst>
                    <a:ext uri="{A12FA001-AC4F-418D-AE19-62706E023703}">
                      <ahyp:hlinkClr xmlns:ahyp="http://schemas.microsoft.com/office/drawing/2018/hyperlinkcolor" val="tx"/>
                    </a:ext>
                  </a:extLst>
                </a:hlinkClick>
              </a:rPr>
              <a:t>upb.de/</a:t>
            </a:r>
            <a:r>
              <a:rPr lang="en-US" dirty="0" err="1">
                <a:solidFill>
                  <a:schemeClr val="accent1"/>
                </a:solidFill>
                <a:hlinkClick r:id="rId2">
                  <a:extLst>
                    <a:ext uri="{A12FA001-AC4F-418D-AE19-62706E023703}">
                      <ahyp:hlinkClr xmlns:ahyp="http://schemas.microsoft.com/office/drawing/2018/hyperlinkcolor" val="tx"/>
                    </a:ext>
                  </a:extLst>
                </a:hlinkClick>
              </a:rPr>
              <a:t>studienwahlorientierung</a:t>
            </a:r>
            <a:endParaRPr lang="de-DE" dirty="0">
              <a:solidFill>
                <a:schemeClr val="accent1"/>
              </a:solidFill>
            </a:endParaRPr>
          </a:p>
          <a:p>
            <a:pPr marL="234000" lvl="3" indent="0">
              <a:buNone/>
            </a:pPr>
            <a:endParaRPr lang="de-DE" sz="1400" dirty="0"/>
          </a:p>
          <a:p>
            <a:pPr marL="233363" lvl="3" indent="0">
              <a:buNone/>
            </a:pPr>
            <a:r>
              <a:rPr lang="de-DE" sz="1400" dirty="0"/>
              <a:t>* MINT = </a:t>
            </a:r>
            <a:r>
              <a:rPr lang="de-DE" sz="1400" dirty="0" err="1"/>
              <a:t>Mathematics</a:t>
            </a:r>
            <a:r>
              <a:rPr lang="de-DE" sz="1400" dirty="0"/>
              <a:t>, Computer Science, Natural Science, Technology</a:t>
            </a:r>
          </a:p>
          <a:p>
            <a:pPr marL="233363" lvl="3" indent="0">
              <a:buNone/>
            </a:pPr>
            <a:r>
              <a:rPr lang="de-DE" sz="1400" dirty="0"/>
              <a:t>** </a:t>
            </a:r>
            <a:r>
              <a:rPr lang="de-DE" sz="1400" dirty="0" err="1"/>
              <a:t>zdi</a:t>
            </a:r>
            <a:r>
              <a:rPr lang="de-DE" sz="1400" dirty="0"/>
              <a:t> = Future </a:t>
            </a:r>
            <a:r>
              <a:rPr lang="de-DE" sz="1400" dirty="0" err="1"/>
              <a:t>through</a:t>
            </a:r>
            <a:r>
              <a:rPr lang="de-DE" sz="1400" dirty="0"/>
              <a:t> </a:t>
            </a:r>
            <a:r>
              <a:rPr lang="de-DE" sz="1400" dirty="0" err="1"/>
              <a:t>innovation</a:t>
            </a:r>
            <a:endParaRPr lang="de-DE" sz="1400" dirty="0"/>
          </a:p>
          <a:p>
            <a:pPr marL="233363" lvl="3" indent="0">
              <a:buNone/>
            </a:pPr>
            <a:endParaRPr lang="de-DE" sz="1600" dirty="0">
              <a:solidFill>
                <a:srgbClr val="FF0000"/>
              </a:solidFill>
            </a:endParaRPr>
          </a:p>
        </p:txBody>
      </p:sp>
      <p:sp>
        <p:nvSpPr>
          <p:cNvPr id="4" name="Foliennummernplatzhalter 3"/>
          <p:cNvSpPr>
            <a:spLocks noGrp="1"/>
          </p:cNvSpPr>
          <p:nvPr>
            <p:ph type="sldNum" sz="quarter" idx="11"/>
          </p:nvPr>
        </p:nvSpPr>
        <p:spPr/>
        <p:txBody>
          <a:bodyPr/>
          <a:lstStyle/>
          <a:p>
            <a:fld id="{C0BC624C-2554-4659-A1D8-66347873820C}" type="slidenum">
              <a:rPr lang="de-DE" smtClean="0"/>
              <a:pPr/>
              <a:t>48</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3088" y="3924316"/>
            <a:ext cx="2824783" cy="1883188"/>
          </a:xfrm>
          <a:prstGeom prst="rect">
            <a:avLst/>
          </a:prstGeom>
        </p:spPr>
      </p:pic>
      <p:pic>
        <p:nvPicPr>
          <p:cNvPr id="11" name="Grafik 10">
            <a:extLst>
              <a:ext uri="{FF2B5EF4-FFF2-40B4-BE49-F238E27FC236}">
                <a16:creationId xmlns:a16="http://schemas.microsoft.com/office/drawing/2014/main" id="{4E27A662-6251-43B3-9F81-20FA34E16B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3088" y="1910745"/>
            <a:ext cx="2826000" cy="1884000"/>
          </a:xfrm>
          <a:prstGeom prst="rect">
            <a:avLst/>
          </a:prstGeom>
        </p:spPr>
      </p:pic>
    </p:spTree>
    <p:extLst>
      <p:ext uri="{BB962C8B-B14F-4D97-AF65-F5344CB8AC3E}">
        <p14:creationId xmlns:p14="http://schemas.microsoft.com/office/powerpoint/2010/main" val="2655400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49</a:t>
            </a:fld>
            <a:endParaRPr lang="de-DE"/>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3093506" cy="644792"/>
          </a:xfrm>
          <a:solidFill>
            <a:schemeClr val="tx2"/>
          </a:solidFill>
        </p:spPr>
        <p:txBody>
          <a:bodyPr/>
          <a:lstStyle/>
          <a:p>
            <a:pPr lvl="3"/>
            <a:r>
              <a:rPr lang="de-DE" dirty="0"/>
              <a:t>Networks</a:t>
            </a:r>
          </a:p>
        </p:txBody>
      </p:sp>
      <p:sp>
        <p:nvSpPr>
          <p:cNvPr id="4" name="Bildplatzhalter 3">
            <a:extLst>
              <a:ext uri="{FF2B5EF4-FFF2-40B4-BE49-F238E27FC236}">
                <a16:creationId xmlns:a16="http://schemas.microsoft.com/office/drawing/2014/main" id="{2CA7DF71-E85B-4AC7-8907-039670C32770}"/>
              </a:ext>
            </a:extLst>
          </p:cNvPr>
          <p:cNvSpPr>
            <a:spLocks noGrp="1"/>
          </p:cNvSpPr>
          <p:nvPr>
            <p:ph type="pic" sz="quarter" idx="19"/>
          </p:nvPr>
        </p:nvSpPr>
        <p:spPr/>
      </p:sp>
      <p:pic>
        <p:nvPicPr>
          <p:cNvPr id="9" name="Bildplatzhalter 5">
            <a:extLst>
              <a:ext uri="{FF2B5EF4-FFF2-40B4-BE49-F238E27FC236}">
                <a16:creationId xmlns:a16="http://schemas.microsoft.com/office/drawing/2014/main" id="{5774EFA8-CD14-4B3C-8004-12163DFEDE1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29514" y="-7092"/>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1170049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6D869CC-54EB-4ABB-9D9F-D74758BEEE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4500" y="1931108"/>
            <a:ext cx="6607282" cy="4680951"/>
          </a:xfrm>
          <a:prstGeom prst="rect">
            <a:avLst/>
          </a:prstGeom>
        </p:spPr>
      </p:pic>
      <p:sp>
        <p:nvSpPr>
          <p:cNvPr id="2" name="Titel 1"/>
          <p:cNvSpPr>
            <a:spLocks noGrp="1"/>
          </p:cNvSpPr>
          <p:nvPr>
            <p:ph type="title"/>
          </p:nvPr>
        </p:nvSpPr>
        <p:spPr>
          <a:xfrm>
            <a:off x="449261" y="1366838"/>
            <a:ext cx="8243887" cy="519112"/>
          </a:xfrm>
        </p:spPr>
        <p:txBody>
          <a:bodyPr/>
          <a:lstStyle/>
          <a:p>
            <a:r>
              <a:rPr lang="de-DE" sz="3200" dirty="0">
                <a:solidFill>
                  <a:srgbClr val="00205B"/>
                </a:solidFill>
              </a:rPr>
              <a:t>CAMPUS MAP</a:t>
            </a:r>
          </a:p>
        </p:txBody>
      </p:sp>
      <p:sp>
        <p:nvSpPr>
          <p:cNvPr id="5" name="Foliennummernplatzhalter 4"/>
          <p:cNvSpPr>
            <a:spLocks noGrp="1"/>
          </p:cNvSpPr>
          <p:nvPr>
            <p:ph type="sldNum" sz="quarter" idx="11"/>
          </p:nvPr>
        </p:nvSpPr>
        <p:spPr/>
        <p:txBody>
          <a:bodyPr/>
          <a:lstStyle/>
          <a:p>
            <a:fld id="{C0BC624C-2554-4659-A1D8-66347873820C}" type="slidenum">
              <a:rPr lang="de-DE" smtClean="0"/>
              <a:pPr/>
              <a:t>5</a:t>
            </a:fld>
            <a:endParaRPr lang="de-DE" sz="1800" dirty="0"/>
          </a:p>
        </p:txBody>
      </p:sp>
      <p:sp>
        <p:nvSpPr>
          <p:cNvPr id="6" name="Vertikaler Textplatzhalter 5"/>
          <p:cNvSpPr>
            <a:spLocks noGrp="1"/>
          </p:cNvSpPr>
          <p:nvPr>
            <p:ph type="body" orient="vert" idx="12"/>
          </p:nvPr>
        </p:nvSpPr>
        <p:spPr>
          <a:xfrm>
            <a:off x="7051781" y="457244"/>
            <a:ext cx="1676091" cy="187200"/>
          </a:xfrm>
          <a:solidFill>
            <a:schemeClr val="tx2"/>
          </a:solidFill>
        </p:spPr>
        <p:txBody>
          <a:bodyPr anchor="t"/>
          <a:lstStyle/>
          <a:p>
            <a:r>
              <a:rPr lang="de-DE" dirty="0"/>
              <a:t>Paderborn University</a:t>
            </a:r>
          </a:p>
        </p:txBody>
      </p:sp>
      <p:sp>
        <p:nvSpPr>
          <p:cNvPr id="7" name="Vertikaler Textplatzhalter 6"/>
          <p:cNvSpPr>
            <a:spLocks noGrp="1"/>
          </p:cNvSpPr>
          <p:nvPr>
            <p:ph type="body" orient="vert" idx="13"/>
          </p:nvPr>
        </p:nvSpPr>
        <p:spPr>
          <a:xfrm>
            <a:off x="7945038" y="689282"/>
            <a:ext cx="782834" cy="187200"/>
          </a:xfrm>
          <a:solidFill>
            <a:schemeClr val="tx2"/>
          </a:solidFill>
        </p:spPr>
        <p:txBody>
          <a:bodyPr anchor="t"/>
          <a:lstStyle/>
          <a:p>
            <a:r>
              <a:rPr lang="de-DE" dirty="0"/>
              <a:t>In </a:t>
            </a:r>
            <a:r>
              <a:rPr lang="de-DE" dirty="0" err="1"/>
              <a:t>ProfilE</a:t>
            </a:r>
            <a:endParaRPr lang="de-DE" dirty="0"/>
          </a:p>
        </p:txBody>
      </p:sp>
    </p:spTree>
    <p:extLst>
      <p:ext uri="{BB962C8B-B14F-4D97-AF65-F5344CB8AC3E}">
        <p14:creationId xmlns:p14="http://schemas.microsoft.com/office/powerpoint/2010/main" val="906707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0851" y="1311974"/>
            <a:ext cx="8243887" cy="452138"/>
          </a:xfrm>
        </p:spPr>
        <p:txBody>
          <a:bodyPr/>
          <a:lstStyle/>
          <a:p>
            <a:r>
              <a:rPr lang="de-DE" dirty="0">
                <a:solidFill>
                  <a:schemeClr val="tx2"/>
                </a:solidFill>
              </a:rPr>
              <a:t>DETMOLD UNIVERSITY OF MUSIC </a:t>
            </a:r>
          </a:p>
        </p:txBody>
      </p:sp>
      <p:pic>
        <p:nvPicPr>
          <p:cNvPr id="9" name="Picture 5" descr="HfMD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2400593" y="3033907"/>
            <a:ext cx="2286378" cy="152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liennummernplatzhalter 4"/>
          <p:cNvSpPr>
            <a:spLocks noGrp="1"/>
          </p:cNvSpPr>
          <p:nvPr>
            <p:ph type="sldNum" sz="quarter" idx="11"/>
          </p:nvPr>
        </p:nvSpPr>
        <p:spPr/>
        <p:txBody>
          <a:bodyPr/>
          <a:lstStyle/>
          <a:p>
            <a:fld id="{C0BC624C-2554-4659-A1D8-66347873820C}" type="slidenum">
              <a:rPr lang="de-DE" smtClean="0"/>
              <a:pPr/>
              <a:t>50</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nchor="t"/>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nchor="t"/>
          <a:lstStyle/>
          <a:p>
            <a:r>
              <a:rPr lang="de-DE" dirty="0"/>
              <a:t>In Profile</a:t>
            </a:r>
          </a:p>
        </p:txBody>
      </p:sp>
      <p:pic>
        <p:nvPicPr>
          <p:cNvPr id="10" name="Picture 6" descr="HfMD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1748" y="3022730"/>
            <a:ext cx="1700177" cy="302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HfMD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04034" y="4636618"/>
            <a:ext cx="2282937" cy="140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fMD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65639" y="3022729"/>
            <a:ext cx="2014440" cy="302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345934" y="1940072"/>
            <a:ext cx="8243887" cy="892552"/>
          </a:xfrm>
          <a:prstGeom prst="rect">
            <a:avLst/>
          </a:prstGeom>
          <a:noFill/>
        </p:spPr>
        <p:txBody>
          <a:bodyPr wrap="square" rtlCol="0">
            <a:spAutoFit/>
          </a:bodyPr>
          <a:lstStyle/>
          <a:p>
            <a:pPr marL="447675" indent="-265113">
              <a:buClr>
                <a:schemeClr val="accent1"/>
              </a:buClr>
              <a:buFont typeface="Arial" panose="020B0604020202020204" pitchFamily="34" charset="0"/>
              <a:buChar char="•"/>
            </a:pPr>
            <a:r>
              <a:rPr lang="de-DE" sz="2000" dirty="0" err="1"/>
              <a:t>Musicology</a:t>
            </a:r>
            <a:r>
              <a:rPr lang="de-DE" sz="2000" dirty="0"/>
              <a:t> Seminar Detmold/Paderborn</a:t>
            </a:r>
          </a:p>
          <a:p>
            <a:pPr marL="630238" indent="-182563">
              <a:buClr>
                <a:schemeClr val="accent1"/>
              </a:buClr>
              <a:buFont typeface="Arial" panose="020B0604020202020204" pitchFamily="34" charset="0"/>
              <a:buChar char="•"/>
            </a:pPr>
            <a:r>
              <a:rPr lang="en-US" sz="1600" dirty="0"/>
              <a:t>Joint institution of Paderborn University and University of Music Detmold  </a:t>
            </a:r>
          </a:p>
          <a:p>
            <a:pPr marL="630238" indent="-182563">
              <a:buClr>
                <a:schemeClr val="accent1"/>
              </a:buClr>
              <a:buFont typeface="Arial" panose="020B0604020202020204" pitchFamily="34" charset="0"/>
              <a:buChar char="•"/>
            </a:pPr>
            <a:r>
              <a:rPr lang="en-US" sz="1600" dirty="0"/>
              <a:t>Dedicated to the study and research of music and music culture</a:t>
            </a:r>
            <a:endParaRPr lang="de-DE" sz="1600" dirty="0"/>
          </a:p>
        </p:txBody>
      </p:sp>
    </p:spTree>
    <p:extLst>
      <p:ext uri="{BB962C8B-B14F-4D97-AF65-F5344CB8AC3E}">
        <p14:creationId xmlns:p14="http://schemas.microsoft.com/office/powerpoint/2010/main" val="559564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2" y="1366838"/>
            <a:ext cx="8245476" cy="522000"/>
          </a:xfrm>
        </p:spPr>
        <p:txBody>
          <a:bodyPr/>
          <a:lstStyle/>
          <a:p>
            <a:r>
              <a:rPr lang="de-DE" sz="2000" dirty="0">
                <a:solidFill>
                  <a:schemeClr val="tx2"/>
                </a:solidFill>
              </a:rPr>
              <a:t>INTERNATIONAL OFFICE</a:t>
            </a:r>
            <a:br>
              <a:rPr lang="de-DE" dirty="0">
                <a:solidFill>
                  <a:schemeClr val="tx2"/>
                </a:solidFill>
              </a:rPr>
            </a:br>
            <a:endParaRPr lang="de-DE" dirty="0">
              <a:solidFill>
                <a:schemeClr val="tx2"/>
              </a:solidFill>
            </a:endParaRPr>
          </a:p>
        </p:txBody>
      </p:sp>
      <p:sp>
        <p:nvSpPr>
          <p:cNvPr id="3" name="Foliennummernplatzhalter 2"/>
          <p:cNvSpPr>
            <a:spLocks noGrp="1"/>
          </p:cNvSpPr>
          <p:nvPr>
            <p:ph type="sldNum" sz="quarter" idx="11"/>
          </p:nvPr>
        </p:nvSpPr>
        <p:spPr/>
        <p:txBody>
          <a:bodyPr/>
          <a:lstStyle/>
          <a:p>
            <a:fld id="{C0BC624C-2554-4659-A1D8-66347873820C}" type="slidenum">
              <a:rPr lang="de-DE" smtClean="0"/>
              <a:pPr/>
              <a:t>51</a:t>
            </a:fld>
            <a:endParaRPr lang="de-DE" sz="1800" dirty="0"/>
          </a:p>
        </p:txBody>
      </p:sp>
      <p:sp>
        <p:nvSpPr>
          <p:cNvPr id="4" name="Vertikaler Textplatzhalter 3"/>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5" name="Vertikaler Textplatzhalter 4"/>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6" name="Inhaltsplatzhalter 5"/>
          <p:cNvSpPr>
            <a:spLocks noGrp="1"/>
          </p:cNvSpPr>
          <p:nvPr>
            <p:ph idx="1"/>
          </p:nvPr>
        </p:nvSpPr>
        <p:spPr>
          <a:xfrm>
            <a:off x="449262" y="1888838"/>
            <a:ext cx="3454523" cy="3676650"/>
          </a:xfrm>
        </p:spPr>
        <p:txBody>
          <a:bodyPr/>
          <a:lstStyle/>
          <a:p>
            <a:pPr lvl="3"/>
            <a:r>
              <a:rPr lang="en-US" dirty="0"/>
              <a:t>Partnerships with about 215 universities worldwide offer perfect opportunities for exchange programs</a:t>
            </a:r>
          </a:p>
          <a:p>
            <a:pPr lvl="3"/>
            <a:r>
              <a:rPr lang="en-US" dirty="0"/>
              <a:t>12 percent of the students come from abroad</a:t>
            </a:r>
          </a:p>
          <a:p>
            <a:pPr lvl="3"/>
            <a:r>
              <a:rPr lang="en-US" dirty="0"/>
              <a:t>Web: </a:t>
            </a:r>
            <a:r>
              <a:rPr lang="en-US" dirty="0">
                <a:solidFill>
                  <a:schemeClr val="accent1"/>
                </a:solidFill>
              </a:rPr>
              <a:t>io.uni-paderborn.de</a:t>
            </a:r>
          </a:p>
        </p:txBody>
      </p:sp>
      <p:pic>
        <p:nvPicPr>
          <p:cNvPr id="10" name="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1575" y="1888838"/>
            <a:ext cx="4596297" cy="2706608"/>
          </a:xfrm>
          <a:prstGeom prst="rect">
            <a:avLst/>
          </a:prstGeom>
        </p:spPr>
      </p:pic>
    </p:spTree>
    <p:extLst>
      <p:ext uri="{BB962C8B-B14F-4D97-AF65-F5344CB8AC3E}">
        <p14:creationId xmlns:p14="http://schemas.microsoft.com/office/powerpoint/2010/main" val="3486429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BBEAF5C1-4D7C-4363-B246-FDE9CDECD4FC}"/>
              </a:ext>
            </a:extLst>
          </p:cNvPr>
          <p:cNvSpPr txBox="1"/>
          <p:nvPr/>
        </p:nvSpPr>
        <p:spPr>
          <a:xfrm>
            <a:off x="449261" y="2343792"/>
            <a:ext cx="8588059" cy="3908762"/>
          </a:xfrm>
          <a:prstGeom prst="rect">
            <a:avLst/>
          </a:prstGeom>
          <a:noFill/>
        </p:spPr>
        <p:txBody>
          <a:bodyPr wrap="square" rtlCol="0">
            <a:spAutoFit/>
          </a:bodyPr>
          <a:lstStyle/>
          <a:p>
            <a:r>
              <a:rPr lang="en-US" b="1" dirty="0" err="1"/>
              <a:t>Centralised</a:t>
            </a:r>
            <a:r>
              <a:rPr lang="en-US" b="1" dirty="0"/>
              <a:t>, </a:t>
            </a:r>
            <a:r>
              <a:rPr lang="en-US" b="1" dirty="0" err="1"/>
              <a:t>decentralised</a:t>
            </a:r>
            <a:r>
              <a:rPr lang="en-US" b="1" dirty="0"/>
              <a:t> and international: </a:t>
            </a:r>
            <a:r>
              <a:rPr lang="en-US" dirty="0"/>
              <a:t>the alumni networks are committed to all alumni who have fond memories of their time at the university, would like to stay up to date with campus life and get involved with the students and UPB. </a:t>
            </a:r>
          </a:p>
          <a:p>
            <a:endParaRPr lang="en-US" dirty="0"/>
          </a:p>
          <a:p>
            <a:r>
              <a:rPr lang="en-US" dirty="0"/>
              <a:t>Former students, professors and employees of the faculties, institutes, departments and facilities are active in the networks. Further information: </a:t>
            </a:r>
            <a:r>
              <a:rPr lang="de-DE" dirty="0">
                <a:solidFill>
                  <a:schemeClr val="accent1"/>
                </a:solidFill>
                <a:cs typeface="Arial" panose="020B0604020202020204" pitchFamily="34" charset="0"/>
              </a:rPr>
              <a:t>upb.de/alumni  </a:t>
            </a:r>
          </a:p>
          <a:p>
            <a:endParaRPr lang="de-DE" dirty="0"/>
          </a:p>
          <a:p>
            <a:pPr marL="3763963"/>
            <a:r>
              <a:rPr lang="de-DE" b="1" dirty="0" err="1"/>
              <a:t>Aims</a:t>
            </a:r>
            <a:r>
              <a:rPr lang="de-DE" b="1" dirty="0"/>
              <a:t>:</a:t>
            </a:r>
          </a:p>
          <a:p>
            <a:pPr marL="3763963"/>
            <a:r>
              <a:rPr lang="de-DE" b="1" dirty="0"/>
              <a:t> </a:t>
            </a:r>
          </a:p>
          <a:p>
            <a:pPr marL="3763963"/>
            <a:r>
              <a:rPr lang="de-DE" sz="1400" b="1" dirty="0"/>
              <a:t>🎓</a:t>
            </a:r>
            <a:r>
              <a:rPr lang="de-DE" sz="1400" b="1" dirty="0">
                <a:solidFill>
                  <a:srgbClr val="18B0E2"/>
                </a:solidFill>
              </a:rPr>
              <a:t> </a:t>
            </a:r>
            <a:r>
              <a:rPr lang="en-US" dirty="0">
                <a:solidFill>
                  <a:srgbClr val="555555"/>
                </a:solidFill>
              </a:rPr>
              <a:t>promote solidarity and identification with UPB</a:t>
            </a:r>
          </a:p>
          <a:p>
            <a:pPr marL="3763963"/>
            <a:endParaRPr lang="de-DE" dirty="0">
              <a:solidFill>
                <a:srgbClr val="555555"/>
              </a:solidFill>
            </a:endParaRPr>
          </a:p>
          <a:p>
            <a:pPr marL="3763963"/>
            <a:r>
              <a:rPr lang="de-DE" sz="1400" b="1" dirty="0"/>
              <a:t>🎓</a:t>
            </a:r>
            <a:r>
              <a:rPr lang="de-DE" b="1" dirty="0"/>
              <a:t> </a:t>
            </a:r>
            <a:r>
              <a:rPr lang="en-US" dirty="0">
                <a:solidFill>
                  <a:srgbClr val="555555"/>
                </a:solidFill>
              </a:rPr>
              <a:t>passing on alumni knowledge to students</a:t>
            </a:r>
          </a:p>
          <a:p>
            <a:pPr marL="3763963"/>
            <a:endParaRPr lang="de-DE" sz="1400" b="1" dirty="0"/>
          </a:p>
          <a:p>
            <a:pPr marL="3763963"/>
            <a:r>
              <a:rPr lang="de-DE" sz="1400" b="1" dirty="0"/>
              <a:t>🎓</a:t>
            </a:r>
            <a:r>
              <a:rPr lang="de-DE" b="1" dirty="0"/>
              <a:t> </a:t>
            </a:r>
            <a:r>
              <a:rPr lang="en-US" dirty="0"/>
              <a:t>winning partners in practice and science</a:t>
            </a:r>
            <a:endParaRPr lang="de-DE" dirty="0"/>
          </a:p>
        </p:txBody>
      </p:sp>
      <p:sp>
        <p:nvSpPr>
          <p:cNvPr id="2" name="Titel 1"/>
          <p:cNvSpPr>
            <a:spLocks noGrp="1"/>
          </p:cNvSpPr>
          <p:nvPr>
            <p:ph type="title"/>
          </p:nvPr>
        </p:nvSpPr>
        <p:spPr>
          <a:xfrm>
            <a:off x="449261" y="1366837"/>
            <a:ext cx="8243887" cy="465537"/>
          </a:xfrm>
        </p:spPr>
        <p:txBody>
          <a:bodyPr/>
          <a:lstStyle/>
          <a:p>
            <a:r>
              <a:rPr lang="de-DE" dirty="0">
                <a:solidFill>
                  <a:schemeClr val="tx2"/>
                </a:solidFill>
              </a:rPr>
              <a:t>THE UNIVERSITY‘S ALUMNI NETWORKS</a:t>
            </a:r>
          </a:p>
        </p:txBody>
      </p:sp>
      <p:sp>
        <p:nvSpPr>
          <p:cNvPr id="4" name="Foliennummernplatzhalter 3"/>
          <p:cNvSpPr>
            <a:spLocks noGrp="1"/>
          </p:cNvSpPr>
          <p:nvPr>
            <p:ph type="sldNum" sz="quarter" idx="11"/>
          </p:nvPr>
        </p:nvSpPr>
        <p:spPr/>
        <p:txBody>
          <a:bodyPr/>
          <a:lstStyle/>
          <a:p>
            <a:fld id="{C0BC624C-2554-4659-A1D8-66347873820C}" type="slidenum">
              <a:rPr lang="de-DE" smtClean="0"/>
              <a:pPr/>
              <a:t>52</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13" name="Inhaltsplatzhalter 2">
            <a:extLst>
              <a:ext uri="{FF2B5EF4-FFF2-40B4-BE49-F238E27FC236}">
                <a16:creationId xmlns:a16="http://schemas.microsoft.com/office/drawing/2014/main" id="{12D7CF07-FC84-4846-B5CA-E0973E33B459}"/>
              </a:ext>
            </a:extLst>
          </p:cNvPr>
          <p:cNvSpPr>
            <a:spLocks noGrp="1"/>
          </p:cNvSpPr>
          <p:nvPr>
            <p:ph idx="1"/>
          </p:nvPr>
        </p:nvSpPr>
        <p:spPr>
          <a:xfrm>
            <a:off x="449261" y="1829908"/>
            <a:ext cx="8243888" cy="724188"/>
          </a:xfrm>
        </p:spPr>
        <p:txBody>
          <a:bodyPr/>
          <a:lstStyle/>
          <a:p>
            <a:pPr lvl="1"/>
            <a:r>
              <a:rPr lang="en-US" b="1" dirty="0">
                <a:solidFill>
                  <a:srgbClr val="555555"/>
                </a:solidFill>
              </a:rPr>
              <a:t>Experience UPB and get involved: Networks keep in touch with alumni </a:t>
            </a:r>
            <a:endParaRPr lang="de-DE" sz="1700" dirty="0"/>
          </a:p>
        </p:txBody>
      </p:sp>
      <p:pic>
        <p:nvPicPr>
          <p:cNvPr id="14" name="Grafik 13">
            <a:extLst>
              <a:ext uri="{FF2B5EF4-FFF2-40B4-BE49-F238E27FC236}">
                <a16:creationId xmlns:a16="http://schemas.microsoft.com/office/drawing/2014/main" id="{74C3D7FF-41BD-47CD-BD7C-7442CA64F1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364" y="4137659"/>
            <a:ext cx="3619567" cy="2412455"/>
          </a:xfrm>
          <a:prstGeom prst="rect">
            <a:avLst/>
          </a:prstGeom>
        </p:spPr>
      </p:pic>
    </p:spTree>
    <p:extLst>
      <p:ext uri="{BB962C8B-B14F-4D97-AF65-F5344CB8AC3E}">
        <p14:creationId xmlns:p14="http://schemas.microsoft.com/office/powerpoint/2010/main" val="1491346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7"/>
            <a:ext cx="8243887" cy="465537"/>
          </a:xfrm>
        </p:spPr>
        <p:txBody>
          <a:bodyPr/>
          <a:lstStyle/>
          <a:p>
            <a:r>
              <a:rPr lang="de-DE" dirty="0">
                <a:solidFill>
                  <a:schemeClr val="tx2"/>
                </a:solidFill>
              </a:rPr>
              <a:t>INTERNATIONAL RELATIONS OFFICE</a:t>
            </a:r>
          </a:p>
        </p:txBody>
      </p:sp>
      <p:sp>
        <p:nvSpPr>
          <p:cNvPr id="4" name="Foliennummernplatzhalter 3"/>
          <p:cNvSpPr>
            <a:spLocks noGrp="1"/>
          </p:cNvSpPr>
          <p:nvPr>
            <p:ph type="sldNum" sz="quarter" idx="11"/>
          </p:nvPr>
        </p:nvSpPr>
        <p:spPr/>
        <p:txBody>
          <a:bodyPr/>
          <a:lstStyle/>
          <a:p>
            <a:fld id="{C0BC624C-2554-4659-A1D8-66347873820C}" type="slidenum">
              <a:rPr lang="de-DE" smtClean="0"/>
              <a:pPr/>
              <a:t>53</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13" name="Inhaltsplatzhalter 2">
            <a:extLst>
              <a:ext uri="{FF2B5EF4-FFF2-40B4-BE49-F238E27FC236}">
                <a16:creationId xmlns:a16="http://schemas.microsoft.com/office/drawing/2014/main" id="{12D7CF07-FC84-4846-B5CA-E0973E33B459}"/>
              </a:ext>
            </a:extLst>
          </p:cNvPr>
          <p:cNvSpPr>
            <a:spLocks noGrp="1"/>
          </p:cNvSpPr>
          <p:nvPr>
            <p:ph idx="1"/>
          </p:nvPr>
        </p:nvSpPr>
        <p:spPr>
          <a:xfrm>
            <a:off x="449261" y="1829908"/>
            <a:ext cx="8243888" cy="724188"/>
          </a:xfrm>
        </p:spPr>
        <p:txBody>
          <a:bodyPr/>
          <a:lstStyle/>
          <a:p>
            <a:pPr lvl="3">
              <a:buClr>
                <a:srgbClr val="18B0E2"/>
              </a:buClr>
            </a:pPr>
            <a:r>
              <a:rPr lang="de-DE" dirty="0"/>
              <a:t>Strategic </a:t>
            </a:r>
            <a:r>
              <a:rPr lang="de-DE" dirty="0" err="1"/>
              <a:t>development</a:t>
            </a:r>
            <a:r>
              <a:rPr lang="de-DE" dirty="0"/>
              <a:t> and </a:t>
            </a:r>
            <a:r>
              <a:rPr lang="de-DE" dirty="0" err="1"/>
              <a:t>expansion</a:t>
            </a:r>
            <a:r>
              <a:rPr lang="de-DE" dirty="0"/>
              <a:t> </a:t>
            </a:r>
            <a:r>
              <a:rPr lang="de-DE" dirty="0" err="1"/>
              <a:t>of</a:t>
            </a:r>
            <a:r>
              <a:rPr lang="de-DE" dirty="0"/>
              <a:t> international </a:t>
            </a:r>
            <a:r>
              <a:rPr lang="de-DE" dirty="0" err="1"/>
              <a:t>relations</a:t>
            </a:r>
            <a:endParaRPr lang="de-DE" dirty="0"/>
          </a:p>
          <a:p>
            <a:pPr lvl="3">
              <a:buClr>
                <a:srgbClr val="18B0E2"/>
              </a:buClr>
            </a:pPr>
            <a:r>
              <a:rPr lang="de-DE" dirty="0"/>
              <a:t>Organisation and </a:t>
            </a:r>
            <a:r>
              <a:rPr lang="de-DE" dirty="0" err="1"/>
              <a:t>implementation</a:t>
            </a:r>
            <a:r>
              <a:rPr lang="de-DE" dirty="0"/>
              <a:t> </a:t>
            </a:r>
            <a:r>
              <a:rPr lang="de-DE" dirty="0" err="1"/>
              <a:t>of</a:t>
            </a:r>
            <a:r>
              <a:rPr lang="de-DE" dirty="0"/>
              <a:t> </a:t>
            </a:r>
            <a:r>
              <a:rPr lang="de-DE" dirty="0" err="1"/>
              <a:t>central</a:t>
            </a:r>
            <a:r>
              <a:rPr lang="de-DE" dirty="0"/>
              <a:t> international </a:t>
            </a:r>
            <a:r>
              <a:rPr lang="de-DE" dirty="0" err="1"/>
              <a:t>projects</a:t>
            </a:r>
            <a:endParaRPr lang="de-DE" dirty="0"/>
          </a:p>
          <a:p>
            <a:pPr lvl="3">
              <a:buClr>
                <a:srgbClr val="18B0E2"/>
              </a:buClr>
            </a:pPr>
            <a:r>
              <a:rPr lang="de-DE" dirty="0"/>
              <a:t>Welcome Services </a:t>
            </a:r>
            <a:r>
              <a:rPr lang="de-DE" dirty="0" err="1"/>
              <a:t>for</a:t>
            </a:r>
            <a:r>
              <a:rPr lang="de-DE" dirty="0"/>
              <a:t> </a:t>
            </a:r>
            <a:r>
              <a:rPr lang="de-DE" dirty="0" err="1"/>
              <a:t>the</a:t>
            </a:r>
            <a:r>
              <a:rPr lang="de-DE" dirty="0"/>
              <a:t> </a:t>
            </a:r>
            <a:r>
              <a:rPr lang="de-DE" dirty="0" err="1"/>
              <a:t>practical</a:t>
            </a:r>
            <a:r>
              <a:rPr lang="de-DE" dirty="0"/>
              <a:t> support </a:t>
            </a:r>
            <a:r>
              <a:rPr lang="de-DE" dirty="0" err="1"/>
              <a:t>of</a:t>
            </a:r>
            <a:r>
              <a:rPr lang="de-DE" dirty="0"/>
              <a:t> international </a:t>
            </a:r>
            <a:r>
              <a:rPr lang="de-DE" dirty="0" err="1"/>
              <a:t>researchers</a:t>
            </a:r>
            <a:r>
              <a:rPr lang="de-DE" dirty="0"/>
              <a:t> and international </a:t>
            </a:r>
            <a:r>
              <a:rPr lang="de-DE" dirty="0" err="1"/>
              <a:t>employees</a:t>
            </a:r>
            <a:endParaRPr lang="de-DE" dirty="0"/>
          </a:p>
          <a:p>
            <a:pPr lvl="3">
              <a:buClr>
                <a:srgbClr val="18B0E2"/>
              </a:buClr>
            </a:pPr>
            <a:r>
              <a:rPr lang="de-DE" dirty="0"/>
              <a:t>Development and </a:t>
            </a:r>
            <a:r>
              <a:rPr lang="de-DE" dirty="0" err="1"/>
              <a:t>expansion</a:t>
            </a:r>
            <a:r>
              <a:rPr lang="de-DE" dirty="0"/>
              <a:t> </a:t>
            </a:r>
            <a:r>
              <a:rPr lang="de-DE" dirty="0" err="1"/>
              <a:t>of</a:t>
            </a:r>
            <a:r>
              <a:rPr lang="de-DE" dirty="0"/>
              <a:t> international </a:t>
            </a:r>
            <a:r>
              <a:rPr lang="de-DE" dirty="0" err="1"/>
              <a:t>alumni</a:t>
            </a:r>
            <a:r>
              <a:rPr lang="de-DE" dirty="0"/>
              <a:t> </a:t>
            </a:r>
            <a:r>
              <a:rPr lang="de-DE" dirty="0" err="1"/>
              <a:t>work</a:t>
            </a:r>
            <a:endParaRPr lang="de-DE" dirty="0"/>
          </a:p>
          <a:p>
            <a:pPr lvl="3">
              <a:buClr>
                <a:srgbClr val="18B0E2"/>
              </a:buClr>
            </a:pPr>
            <a:r>
              <a:rPr lang="de-DE" dirty="0"/>
              <a:t>Communication </a:t>
            </a:r>
            <a:r>
              <a:rPr lang="de-DE" dirty="0" err="1"/>
              <a:t>of</a:t>
            </a:r>
            <a:r>
              <a:rPr lang="de-DE" dirty="0"/>
              <a:t> </a:t>
            </a:r>
            <a:r>
              <a:rPr lang="de-DE" dirty="0" err="1"/>
              <a:t>central</a:t>
            </a:r>
            <a:r>
              <a:rPr lang="de-DE" dirty="0"/>
              <a:t> </a:t>
            </a:r>
            <a:r>
              <a:rPr lang="de-DE" dirty="0" err="1"/>
              <a:t>internationalisation</a:t>
            </a:r>
            <a:r>
              <a:rPr lang="de-DE" dirty="0"/>
              <a:t> </a:t>
            </a:r>
            <a:r>
              <a:rPr lang="de-DE" dirty="0" err="1"/>
              <a:t>measures</a:t>
            </a:r>
            <a:endParaRPr lang="de-DE" dirty="0"/>
          </a:p>
          <a:p>
            <a:pPr lvl="3">
              <a:buClr>
                <a:srgbClr val="18B0E2"/>
              </a:buClr>
            </a:pPr>
            <a:r>
              <a:rPr lang="de-DE" dirty="0"/>
              <a:t>Further </a:t>
            </a:r>
            <a:r>
              <a:rPr lang="de-DE" dirty="0" err="1"/>
              <a:t>information</a:t>
            </a:r>
            <a:r>
              <a:rPr lang="de-DE" dirty="0"/>
              <a:t>: </a:t>
            </a:r>
            <a:r>
              <a:rPr lang="de-DE" dirty="0">
                <a:solidFill>
                  <a:srgbClr val="18B0E2"/>
                </a:solidFill>
              </a:rPr>
              <a:t>upb.de/en/international-relations</a:t>
            </a:r>
            <a:endParaRPr lang="de-DE" sz="1700" dirty="0">
              <a:solidFill>
                <a:srgbClr val="18B0E2"/>
              </a:solidFill>
            </a:endParaRPr>
          </a:p>
        </p:txBody>
      </p:sp>
      <p:pic>
        <p:nvPicPr>
          <p:cNvPr id="3" name="Grafik 2">
            <a:extLst>
              <a:ext uri="{FF2B5EF4-FFF2-40B4-BE49-F238E27FC236}">
                <a16:creationId xmlns:a16="http://schemas.microsoft.com/office/drawing/2014/main" id="{2945973A-A62E-701E-B0FD-938F45504797}"/>
              </a:ext>
            </a:extLst>
          </p:cNvPr>
          <p:cNvPicPr>
            <a:picLocks noChangeAspect="1"/>
          </p:cNvPicPr>
          <p:nvPr/>
        </p:nvPicPr>
        <p:blipFill>
          <a:blip r:embed="rId2"/>
          <a:srcRect/>
          <a:stretch/>
        </p:blipFill>
        <p:spPr>
          <a:xfrm>
            <a:off x="805724" y="4261119"/>
            <a:ext cx="3765480" cy="2051402"/>
          </a:xfrm>
          <a:prstGeom prst="rect">
            <a:avLst/>
          </a:prstGeom>
        </p:spPr>
      </p:pic>
    </p:spTree>
    <p:extLst>
      <p:ext uri="{BB962C8B-B14F-4D97-AF65-F5344CB8AC3E}">
        <p14:creationId xmlns:p14="http://schemas.microsoft.com/office/powerpoint/2010/main" val="3631725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1"/>
          </p:nvPr>
        </p:nvSpPr>
        <p:spPr/>
        <p:txBody>
          <a:bodyPr/>
          <a:lstStyle/>
          <a:p>
            <a:fld id="{C0BC624C-2554-4659-A1D8-66347873820C}" type="slidenum">
              <a:rPr lang="de-DE" smtClean="0"/>
              <a:pPr/>
              <a:t>54</a:t>
            </a:fld>
            <a:endParaRPr lang="de-DE" sz="1800" dirty="0"/>
          </a:p>
        </p:txBody>
      </p:sp>
      <p:sp>
        <p:nvSpPr>
          <p:cNvPr id="4" name="Vertikaler Textplatzhalter 3"/>
          <p:cNvSpPr>
            <a:spLocks noGrp="1"/>
          </p:cNvSpPr>
          <p:nvPr>
            <p:ph type="body" orient="vert" idx="12"/>
          </p:nvPr>
        </p:nvSpPr>
        <p:spPr>
          <a:xfrm>
            <a:off x="7045369" y="457244"/>
            <a:ext cx="1682503" cy="187872"/>
          </a:xfrm>
          <a:solidFill>
            <a:schemeClr val="tx2"/>
          </a:solidFill>
        </p:spPr>
        <p:txBody>
          <a:bodyPr/>
          <a:lstStyle/>
          <a:p>
            <a:r>
              <a:rPr lang="de-DE" dirty="0"/>
              <a:t>Paderborn </a:t>
            </a:r>
            <a:r>
              <a:rPr lang="de-DE" dirty="0" err="1"/>
              <a:t>university</a:t>
            </a:r>
            <a:endParaRPr lang="de-DE" dirty="0"/>
          </a:p>
        </p:txBody>
      </p:sp>
      <p:sp>
        <p:nvSpPr>
          <p:cNvPr id="5" name="Vertikaler Textplatzhalter 4"/>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6" name="Inhaltsplatzhalter 5"/>
          <p:cNvSpPr>
            <a:spLocks noGrp="1"/>
          </p:cNvSpPr>
          <p:nvPr>
            <p:ph idx="1"/>
          </p:nvPr>
        </p:nvSpPr>
        <p:spPr>
          <a:xfrm>
            <a:off x="450850" y="2705101"/>
            <a:ext cx="4805413" cy="3940966"/>
          </a:xfrm>
        </p:spPr>
        <p:txBody>
          <a:bodyPr/>
          <a:lstStyle/>
          <a:p>
            <a:pPr lvl="3"/>
            <a:r>
              <a:rPr lang="en-US" dirty="0"/>
              <a:t>Advice and support for international researchers and employees</a:t>
            </a:r>
          </a:p>
          <a:p>
            <a:pPr lvl="3"/>
            <a:r>
              <a:rPr lang="en-US" dirty="0"/>
              <a:t>Administrative support for hosts</a:t>
            </a:r>
          </a:p>
          <a:p>
            <a:pPr lvl="3"/>
            <a:r>
              <a:rPr lang="en-US" dirty="0"/>
              <a:t>Website which provides detailed information about working and living in Paderborn</a:t>
            </a:r>
          </a:p>
          <a:p>
            <a:pPr lvl="3"/>
            <a:r>
              <a:rPr lang="en-US" dirty="0"/>
              <a:t>Events and networking opportunities</a:t>
            </a:r>
          </a:p>
          <a:p>
            <a:pPr lvl="3"/>
            <a:r>
              <a:rPr lang="en-US" dirty="0"/>
              <a:t>Newsletter </a:t>
            </a:r>
          </a:p>
          <a:p>
            <a:pPr lvl="3"/>
            <a:r>
              <a:rPr lang="de-DE" dirty="0">
                <a:solidFill>
                  <a:srgbClr val="555555"/>
                </a:solidFill>
                <a:ea typeface="Calibri" panose="020F0502020204030204" pitchFamily="34" charset="0"/>
                <a:cs typeface="Arial" panose="020B0604020202020204" pitchFamily="34" charset="0"/>
              </a:rPr>
              <a:t>Further </a:t>
            </a:r>
            <a:r>
              <a:rPr lang="de-DE" dirty="0" err="1">
                <a:solidFill>
                  <a:srgbClr val="555555"/>
                </a:solidFill>
                <a:ea typeface="Calibri" panose="020F0502020204030204" pitchFamily="34" charset="0"/>
                <a:cs typeface="Arial" panose="020B0604020202020204" pitchFamily="34" charset="0"/>
              </a:rPr>
              <a:t>information</a:t>
            </a:r>
            <a:r>
              <a:rPr lang="de-DE" dirty="0">
                <a:solidFill>
                  <a:srgbClr val="555555"/>
                </a:solidFill>
                <a:ea typeface="Calibri" panose="020F0502020204030204" pitchFamily="34" charset="0"/>
                <a:cs typeface="Arial" panose="020B0604020202020204" pitchFamily="34" charset="0"/>
              </a:rPr>
              <a:t>: </a:t>
            </a:r>
            <a:r>
              <a:rPr lang="de-DE" dirty="0">
                <a:solidFill>
                  <a:srgbClr val="18B0E2"/>
                </a:solidFill>
              </a:rPr>
              <a:t>upb.de/</a:t>
            </a:r>
            <a:r>
              <a:rPr lang="de-DE" dirty="0" err="1">
                <a:solidFill>
                  <a:srgbClr val="18B0E2"/>
                </a:solidFill>
              </a:rPr>
              <a:t>welcome</a:t>
            </a:r>
            <a:r>
              <a:rPr lang="de-DE" dirty="0">
                <a:solidFill>
                  <a:srgbClr val="18B0E2"/>
                </a:solidFill>
              </a:rPr>
              <a:t>-service</a:t>
            </a:r>
            <a:r>
              <a:rPr lang="de-DE" dirty="0">
                <a:solidFill>
                  <a:srgbClr val="18B0E2"/>
                </a:solidFill>
                <a:ea typeface="Calibri" panose="020F0502020204030204" pitchFamily="34" charset="0"/>
              </a:rPr>
              <a:t> </a:t>
            </a:r>
          </a:p>
          <a:p>
            <a:pPr marL="234000" lvl="3" indent="0">
              <a:buNone/>
            </a:pPr>
            <a:endParaRPr lang="en-US" dirty="0"/>
          </a:p>
          <a:p>
            <a:pPr lvl="3"/>
            <a:endParaRPr lang="de-DE" dirty="0"/>
          </a:p>
          <a:p>
            <a:pPr marL="627063" lvl="3" indent="-180975"/>
            <a:endParaRPr lang="de-DE" sz="1600" dirty="0"/>
          </a:p>
        </p:txBody>
      </p:sp>
      <p:sp>
        <p:nvSpPr>
          <p:cNvPr id="11" name="Titel 10"/>
          <p:cNvSpPr>
            <a:spLocks noGrp="1"/>
          </p:cNvSpPr>
          <p:nvPr>
            <p:ph type="title"/>
          </p:nvPr>
        </p:nvSpPr>
        <p:spPr>
          <a:xfrm>
            <a:off x="449262" y="1366838"/>
            <a:ext cx="8278610" cy="452437"/>
          </a:xfrm>
        </p:spPr>
        <p:txBody>
          <a:bodyPr/>
          <a:lstStyle/>
          <a:p>
            <a:r>
              <a:rPr lang="de-DE" sz="2000" dirty="0">
                <a:solidFill>
                  <a:schemeClr val="tx2"/>
                </a:solidFill>
              </a:rPr>
              <a:t>WELCOME SERVICE FOR INTERNATIONAL RESEARCHERS AND EMPLOYEES</a:t>
            </a:r>
          </a:p>
        </p:txBody>
      </p:sp>
      <p:sp>
        <p:nvSpPr>
          <p:cNvPr id="2" name="Textfeld 1"/>
          <p:cNvSpPr txBox="1"/>
          <p:nvPr/>
        </p:nvSpPr>
        <p:spPr>
          <a:xfrm>
            <a:off x="373128" y="1760352"/>
            <a:ext cx="8321610" cy="707886"/>
          </a:xfrm>
          <a:prstGeom prst="rect">
            <a:avLst/>
          </a:prstGeom>
          <a:noFill/>
        </p:spPr>
        <p:txBody>
          <a:bodyPr wrap="square" rtlCol="0">
            <a:spAutoFit/>
          </a:bodyPr>
          <a:lstStyle/>
          <a:p>
            <a:r>
              <a:rPr lang="en-US" sz="2000" b="1" dirty="0"/>
              <a:t>Paderborn University‘s Welcome Service supports international researchers and employees before, during and after their stay in Paderborn</a:t>
            </a:r>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9397" y="2705101"/>
            <a:ext cx="3438475" cy="2677626"/>
          </a:xfrm>
          <a:prstGeom prst="rect">
            <a:avLst/>
          </a:prstGeom>
        </p:spPr>
      </p:pic>
    </p:spTree>
    <p:extLst>
      <p:ext uri="{BB962C8B-B14F-4D97-AF65-F5344CB8AC3E}">
        <p14:creationId xmlns:p14="http://schemas.microsoft.com/office/powerpoint/2010/main" val="1101669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61161F8-3BC1-4184-B60E-8647337D02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0657" y="3922695"/>
            <a:ext cx="2838450" cy="676275"/>
          </a:xfrm>
          <a:prstGeom prst="rect">
            <a:avLst/>
          </a:prstGeom>
        </p:spPr>
      </p:pic>
      <p:sp>
        <p:nvSpPr>
          <p:cNvPr id="3" name="Foliennummernplatzhalter 2"/>
          <p:cNvSpPr>
            <a:spLocks noGrp="1"/>
          </p:cNvSpPr>
          <p:nvPr>
            <p:ph type="sldNum" sz="quarter" idx="11"/>
          </p:nvPr>
        </p:nvSpPr>
        <p:spPr/>
        <p:txBody>
          <a:bodyPr/>
          <a:lstStyle/>
          <a:p>
            <a:fld id="{C0BC624C-2554-4659-A1D8-66347873820C}" type="slidenum">
              <a:rPr lang="de-DE" smtClean="0"/>
              <a:pPr/>
              <a:t>55</a:t>
            </a:fld>
            <a:endParaRPr lang="de-DE" sz="1800" dirty="0"/>
          </a:p>
        </p:txBody>
      </p:sp>
      <p:sp>
        <p:nvSpPr>
          <p:cNvPr id="4" name="Vertikaler Textplatzhalter 3"/>
          <p:cNvSpPr>
            <a:spLocks noGrp="1"/>
          </p:cNvSpPr>
          <p:nvPr>
            <p:ph type="body" orient="vert" idx="12"/>
          </p:nvPr>
        </p:nvSpPr>
        <p:spPr>
          <a:xfrm>
            <a:off x="7045369" y="457244"/>
            <a:ext cx="1682503" cy="187872"/>
          </a:xfrm>
          <a:solidFill>
            <a:schemeClr val="tx2"/>
          </a:solidFill>
        </p:spPr>
        <p:txBody>
          <a:bodyPr/>
          <a:lstStyle/>
          <a:p>
            <a:r>
              <a:rPr lang="de-DE" dirty="0"/>
              <a:t>Paderborn </a:t>
            </a:r>
            <a:r>
              <a:rPr lang="de-DE" dirty="0" err="1"/>
              <a:t>university</a:t>
            </a:r>
            <a:endParaRPr lang="de-DE" dirty="0"/>
          </a:p>
        </p:txBody>
      </p:sp>
      <p:sp>
        <p:nvSpPr>
          <p:cNvPr id="5" name="Vertikaler Textplatzhalter 4"/>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6" name="Inhaltsplatzhalter 5"/>
          <p:cNvSpPr>
            <a:spLocks noGrp="1"/>
          </p:cNvSpPr>
          <p:nvPr>
            <p:ph idx="1"/>
          </p:nvPr>
        </p:nvSpPr>
        <p:spPr>
          <a:xfrm>
            <a:off x="450850" y="2527161"/>
            <a:ext cx="5269466" cy="4118906"/>
          </a:xfrm>
        </p:spPr>
        <p:txBody>
          <a:bodyPr/>
          <a:lstStyle/>
          <a:p>
            <a:pPr lvl="3"/>
            <a:r>
              <a:rPr lang="de-DE" dirty="0"/>
              <a:t>Campus OWL</a:t>
            </a:r>
          </a:p>
          <a:p>
            <a:pPr marL="627063" lvl="3" indent="-180975"/>
            <a:r>
              <a:rPr lang="en-US" sz="1600" dirty="0"/>
              <a:t>Founded in early 2016 by the Universities of Bielefeld and Paderborn, the University of Applied Sciences Bielefeld, the University of Applied Sciences </a:t>
            </a:r>
            <a:r>
              <a:rPr lang="en-US" sz="1600" dirty="0" err="1"/>
              <a:t>Ostwestfalen-Lippe</a:t>
            </a:r>
            <a:r>
              <a:rPr lang="en-US" sz="1600" dirty="0"/>
              <a:t> and the University of Music Detmold</a:t>
            </a:r>
          </a:p>
          <a:p>
            <a:pPr marL="627063" lvl="3" indent="-180975"/>
            <a:r>
              <a:rPr lang="en-US" sz="1600" dirty="0"/>
              <a:t>Provides a framework for cooperation projects</a:t>
            </a:r>
          </a:p>
          <a:p>
            <a:pPr marL="627063" lvl="3" indent="-180975"/>
            <a:r>
              <a:rPr lang="en-US" sz="1600" dirty="0"/>
              <a:t>Increases the visibility of the science region </a:t>
            </a:r>
            <a:r>
              <a:rPr lang="en-US" sz="1600" dirty="0" err="1"/>
              <a:t>Ostwestfalen-Lippe</a:t>
            </a:r>
            <a:r>
              <a:rPr lang="en-US" sz="1600" dirty="0"/>
              <a:t>, especially in the areas of research, transfer, </a:t>
            </a:r>
            <a:r>
              <a:rPr lang="en-US" sz="1600" dirty="0" err="1"/>
              <a:t>internationalisation</a:t>
            </a:r>
            <a:r>
              <a:rPr lang="en-US" sz="1600" dirty="0"/>
              <a:t> and </a:t>
            </a:r>
            <a:r>
              <a:rPr lang="en-US" sz="1600" dirty="0" err="1"/>
              <a:t>digitalisation</a:t>
            </a:r>
            <a:endParaRPr lang="de-DE" dirty="0"/>
          </a:p>
          <a:p>
            <a:pPr lvl="3"/>
            <a:r>
              <a:rPr lang="de-DE" dirty="0"/>
              <a:t>Liaison </a:t>
            </a:r>
            <a:r>
              <a:rPr lang="de-DE" dirty="0" err="1"/>
              <a:t>office</a:t>
            </a:r>
            <a:r>
              <a:rPr lang="de-DE" dirty="0"/>
              <a:t> in New York</a:t>
            </a:r>
          </a:p>
          <a:p>
            <a:pPr marL="627063" lvl="3" indent="-180975"/>
            <a:r>
              <a:rPr lang="en-US" sz="1600" dirty="0"/>
              <a:t>Promotes study and research opportunities</a:t>
            </a:r>
          </a:p>
          <a:p>
            <a:pPr marL="627063" lvl="3" indent="-180975"/>
            <a:r>
              <a:rPr lang="en-US" sz="1600" dirty="0"/>
              <a:t>Promotes cooperation with North American partner institutions</a:t>
            </a:r>
          </a:p>
          <a:p>
            <a:pPr marL="627063" lvl="3" indent="-180975"/>
            <a:r>
              <a:rPr lang="en-US" sz="1600" dirty="0"/>
              <a:t>Service facility and contact point for students, scientists, founders and administrative staff from the universities in OWL and North America</a:t>
            </a:r>
          </a:p>
          <a:p>
            <a:pPr marL="627063" lvl="3" indent="-180975"/>
            <a:r>
              <a:rPr lang="de-DE" sz="1600" dirty="0">
                <a:solidFill>
                  <a:srgbClr val="555555"/>
                </a:solidFill>
                <a:ea typeface="Calibri" panose="020F0502020204030204" pitchFamily="34" charset="0"/>
                <a:cs typeface="Arial" panose="020B0604020202020204" pitchFamily="34" charset="0"/>
              </a:rPr>
              <a:t>Further Information: </a:t>
            </a:r>
            <a:r>
              <a:rPr lang="de-DE" sz="1600" dirty="0">
                <a:solidFill>
                  <a:srgbClr val="18B0E2"/>
                </a:solidFill>
              </a:rPr>
              <a:t>www.campus-owl.org/ </a:t>
            </a:r>
            <a:endParaRPr lang="en-US" sz="1600" dirty="0"/>
          </a:p>
          <a:p>
            <a:pPr marL="627063" lvl="3" indent="-180975"/>
            <a:endParaRPr lang="de-DE" sz="1600" dirty="0"/>
          </a:p>
        </p:txBody>
      </p:sp>
      <p:sp>
        <p:nvSpPr>
          <p:cNvPr id="11" name="Titel 10"/>
          <p:cNvSpPr>
            <a:spLocks noGrp="1"/>
          </p:cNvSpPr>
          <p:nvPr>
            <p:ph type="title"/>
          </p:nvPr>
        </p:nvSpPr>
        <p:spPr>
          <a:xfrm>
            <a:off x="449262" y="1366838"/>
            <a:ext cx="8278610" cy="452437"/>
          </a:xfrm>
        </p:spPr>
        <p:txBody>
          <a:bodyPr/>
          <a:lstStyle/>
          <a:p>
            <a:r>
              <a:rPr lang="de-DE" sz="2000" dirty="0">
                <a:solidFill>
                  <a:schemeClr val="tx2"/>
                </a:solidFill>
              </a:rPr>
              <a:t>CAMPUS OWL</a:t>
            </a:r>
          </a:p>
        </p:txBody>
      </p:sp>
      <p:sp>
        <p:nvSpPr>
          <p:cNvPr id="2" name="Textfeld 1"/>
          <p:cNvSpPr txBox="1"/>
          <p:nvPr/>
        </p:nvSpPr>
        <p:spPr>
          <a:xfrm>
            <a:off x="373128" y="1760352"/>
            <a:ext cx="8321610" cy="707886"/>
          </a:xfrm>
          <a:prstGeom prst="rect">
            <a:avLst/>
          </a:prstGeom>
          <a:noFill/>
        </p:spPr>
        <p:txBody>
          <a:bodyPr wrap="square" rtlCol="0">
            <a:spAutoFit/>
          </a:bodyPr>
          <a:lstStyle/>
          <a:p>
            <a:r>
              <a:rPr lang="en-US" sz="2000" b="1" dirty="0"/>
              <a:t>Network of ﬁve higher education institutions in </a:t>
            </a:r>
            <a:r>
              <a:rPr lang="en-US" sz="2000" b="1" dirty="0" err="1"/>
              <a:t>Ostwestfalen-Lippe</a:t>
            </a:r>
            <a:r>
              <a:rPr lang="en-US" sz="2000" b="1" dirty="0"/>
              <a:t> (</a:t>
            </a:r>
            <a:r>
              <a:rPr lang="en-US" sz="2000" b="1"/>
              <a:t>OWL) </a:t>
            </a:r>
            <a:r>
              <a:rPr lang="en-US" sz="2000" b="1" dirty="0"/>
              <a:t>with a liaison office in New York</a:t>
            </a:r>
            <a:endParaRPr lang="de-DE" sz="2000" b="1" dirty="0"/>
          </a:p>
        </p:txBody>
      </p:sp>
    </p:spTree>
    <p:extLst>
      <p:ext uri="{BB962C8B-B14F-4D97-AF65-F5344CB8AC3E}">
        <p14:creationId xmlns:p14="http://schemas.microsoft.com/office/powerpoint/2010/main" val="840885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56</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4169120" cy="644792"/>
          </a:xfrm>
          <a:solidFill>
            <a:schemeClr val="tx2"/>
          </a:solidFill>
        </p:spPr>
        <p:txBody>
          <a:bodyPr/>
          <a:lstStyle/>
          <a:p>
            <a:r>
              <a:rPr lang="de-DE" dirty="0"/>
              <a:t>OF </a:t>
            </a:r>
            <a:r>
              <a:rPr lang="de-DE" dirty="0" err="1"/>
              <a:t>the</a:t>
            </a:r>
            <a:r>
              <a:rPr lang="de-DE" dirty="0"/>
              <a:t> </a:t>
            </a:r>
            <a:r>
              <a:rPr lang="de-DE" dirty="0" err="1"/>
              <a:t>campus</a:t>
            </a:r>
            <a:endParaRPr lang="de-DE" dirty="0"/>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3582421" cy="644792"/>
          </a:xfrm>
          <a:solidFill>
            <a:schemeClr val="tx2"/>
          </a:solidFill>
        </p:spPr>
        <p:txBody>
          <a:bodyPr/>
          <a:lstStyle/>
          <a:p>
            <a:pPr lvl="3"/>
            <a:r>
              <a:rPr lang="de-DE" dirty="0" err="1"/>
              <a:t>Impressions</a:t>
            </a:r>
            <a:endParaRPr lang="de-DE" dirty="0"/>
          </a:p>
        </p:txBody>
      </p:sp>
      <p:pic>
        <p:nvPicPr>
          <p:cNvPr id="3" name="Bildplatzhalter 2">
            <a:extLst>
              <a:ext uri="{FF2B5EF4-FFF2-40B4-BE49-F238E27FC236}">
                <a16:creationId xmlns:a16="http://schemas.microsoft.com/office/drawing/2014/main" id="{FFD52970-FC95-44C1-A879-604545DD411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68210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solidFill>
                  <a:schemeClr val="tx2"/>
                </a:solidFill>
              </a:rPr>
              <a:t>IMPRESSIONS	</a:t>
            </a:r>
          </a:p>
        </p:txBody>
      </p:sp>
      <p:sp>
        <p:nvSpPr>
          <p:cNvPr id="5" name="Foliennummernplatzhalter 4"/>
          <p:cNvSpPr>
            <a:spLocks noGrp="1"/>
          </p:cNvSpPr>
          <p:nvPr>
            <p:ph type="sldNum" sz="quarter" idx="11"/>
          </p:nvPr>
        </p:nvSpPr>
        <p:spPr/>
        <p:txBody>
          <a:bodyPr/>
          <a:lstStyle/>
          <a:p>
            <a:fld id="{C0BC624C-2554-4659-A1D8-66347873820C}" type="slidenum">
              <a:rPr lang="de-DE" smtClean="0"/>
              <a:pPr/>
              <a:t>57</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nchor="t"/>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nchor="t"/>
          <a:lstStyle/>
          <a:p>
            <a:r>
              <a:rPr lang="de-DE" dirty="0"/>
              <a:t>In Profile</a:t>
            </a:r>
          </a:p>
        </p:txBody>
      </p:sp>
      <p:pic>
        <p:nvPicPr>
          <p:cNvPr id="14" name="Grafik 13">
            <a:extLst>
              <a:ext uri="{FF2B5EF4-FFF2-40B4-BE49-F238E27FC236}">
                <a16:creationId xmlns:a16="http://schemas.microsoft.com/office/drawing/2014/main" id="{9992437B-F76A-4374-916F-E6B12A5841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60496" y="2011690"/>
            <a:ext cx="2451264" cy="1760878"/>
          </a:xfrm>
          <a:prstGeom prst="rect">
            <a:avLst/>
          </a:prstGeom>
        </p:spPr>
      </p:pic>
      <p:pic>
        <p:nvPicPr>
          <p:cNvPr id="15" name="Grafik 14">
            <a:extLst>
              <a:ext uri="{FF2B5EF4-FFF2-40B4-BE49-F238E27FC236}">
                <a16:creationId xmlns:a16="http://schemas.microsoft.com/office/drawing/2014/main" id="{75095222-BDD1-40C7-928F-DD3EF8B9BD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065" y="2011690"/>
            <a:ext cx="2451264" cy="1751351"/>
          </a:xfrm>
          <a:prstGeom prst="rect">
            <a:avLst/>
          </a:prstGeom>
        </p:spPr>
      </p:pic>
      <p:pic>
        <p:nvPicPr>
          <p:cNvPr id="16" name="Grafik 15">
            <a:extLst>
              <a:ext uri="{FF2B5EF4-FFF2-40B4-BE49-F238E27FC236}">
                <a16:creationId xmlns:a16="http://schemas.microsoft.com/office/drawing/2014/main" id="{08EF7FE9-5490-4580-80EE-23FCF131DB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065" y="3843723"/>
            <a:ext cx="3339227" cy="2139065"/>
          </a:xfrm>
          <a:prstGeom prst="rect">
            <a:avLst/>
          </a:prstGeom>
        </p:spPr>
      </p:pic>
      <p:pic>
        <p:nvPicPr>
          <p:cNvPr id="17" name="Grafik 16">
            <a:extLst>
              <a:ext uri="{FF2B5EF4-FFF2-40B4-BE49-F238E27FC236}">
                <a16:creationId xmlns:a16="http://schemas.microsoft.com/office/drawing/2014/main" id="{302FEA1D-F051-438C-96F3-423BD63A7D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01928" y="2012168"/>
            <a:ext cx="2098766" cy="1760400"/>
          </a:xfrm>
          <a:prstGeom prst="rect">
            <a:avLst/>
          </a:prstGeom>
        </p:spPr>
      </p:pic>
      <p:pic>
        <p:nvPicPr>
          <p:cNvPr id="18" name="Grafik 17">
            <a:extLst>
              <a:ext uri="{FF2B5EF4-FFF2-40B4-BE49-F238E27FC236}">
                <a16:creationId xmlns:a16="http://schemas.microsoft.com/office/drawing/2014/main" id="{DEC45089-0F92-4AE4-AB9E-41A14BEC45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66521" y="3843723"/>
            <a:ext cx="3734173" cy="2139065"/>
          </a:xfrm>
          <a:prstGeom prst="rect">
            <a:avLst/>
          </a:prstGeom>
        </p:spPr>
      </p:pic>
    </p:spTree>
    <p:extLst>
      <p:ext uri="{BB962C8B-B14F-4D97-AF65-F5344CB8AC3E}">
        <p14:creationId xmlns:p14="http://schemas.microsoft.com/office/powerpoint/2010/main" val="280331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solidFill>
                  <a:schemeClr val="tx2"/>
                </a:solidFill>
              </a:rPr>
              <a:t>UNIVERSITY SPORTS AND HEALTHY UNIVERSITY</a:t>
            </a:r>
            <a:endParaRPr lang="de-DE" dirty="0">
              <a:solidFill>
                <a:schemeClr val="tx2"/>
              </a:solidFill>
            </a:endParaRPr>
          </a:p>
        </p:txBody>
      </p:sp>
      <p:sp>
        <p:nvSpPr>
          <p:cNvPr id="5" name="Foliennummernplatzhalter 4"/>
          <p:cNvSpPr>
            <a:spLocks noGrp="1"/>
          </p:cNvSpPr>
          <p:nvPr>
            <p:ph type="sldNum" sz="quarter" idx="11"/>
          </p:nvPr>
        </p:nvSpPr>
        <p:spPr/>
        <p:txBody>
          <a:bodyPr/>
          <a:lstStyle/>
          <a:p>
            <a:fld id="{C0BC624C-2554-4659-A1D8-66347873820C}" type="slidenum">
              <a:rPr lang="de-DE" smtClean="0"/>
              <a:pPr/>
              <a:t>58</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nchor="t"/>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nchor="t"/>
          <a:lstStyle/>
          <a:p>
            <a:r>
              <a:rPr lang="de-DE" dirty="0"/>
              <a:t>In Profile</a:t>
            </a:r>
          </a:p>
        </p:txBody>
      </p:sp>
      <p:pic>
        <p:nvPicPr>
          <p:cNvPr id="12" name="Grafik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8978" y="4254554"/>
            <a:ext cx="2457963" cy="1638642"/>
          </a:xfrm>
          <a:prstGeom prst="rect">
            <a:avLst/>
          </a:prstGeom>
        </p:spPr>
      </p:pic>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259" y="2012719"/>
            <a:ext cx="3226629" cy="2151085"/>
          </a:xfrm>
          <a:prstGeom prst="rect">
            <a:avLst/>
          </a:prstGeom>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259" y="4254554"/>
            <a:ext cx="2457964" cy="1638641"/>
          </a:xfrm>
          <a:prstGeom prst="rect">
            <a:avLst/>
          </a:prstGeom>
        </p:spPr>
      </p:pic>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4167" y="2012719"/>
            <a:ext cx="4441689" cy="2151084"/>
          </a:xfrm>
          <a:prstGeom prst="rect">
            <a:avLst/>
          </a:prstGeom>
        </p:spPr>
      </p:pic>
      <p:pic>
        <p:nvPicPr>
          <p:cNvPr id="13" name="Grafik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8696" y="4259314"/>
            <a:ext cx="2657160" cy="1633881"/>
          </a:xfrm>
          <a:prstGeom prst="rect">
            <a:avLst/>
          </a:prstGeom>
        </p:spPr>
      </p:pic>
    </p:spTree>
    <p:extLst>
      <p:ext uri="{BB962C8B-B14F-4D97-AF65-F5344CB8AC3E}">
        <p14:creationId xmlns:p14="http://schemas.microsoft.com/office/powerpoint/2010/main" val="4258290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solidFill>
                  <a:schemeClr val="tx2"/>
                </a:solidFill>
              </a:rPr>
              <a:t>CULTURAL ACTIVITIES ON THE CAMPUS</a:t>
            </a:r>
            <a:endParaRPr lang="de-DE" dirty="0">
              <a:solidFill>
                <a:schemeClr val="tx2"/>
              </a:solidFill>
            </a:endParaRPr>
          </a:p>
        </p:txBody>
      </p:sp>
      <p:sp>
        <p:nvSpPr>
          <p:cNvPr id="5" name="Foliennummernplatzhalter 4"/>
          <p:cNvSpPr>
            <a:spLocks noGrp="1"/>
          </p:cNvSpPr>
          <p:nvPr>
            <p:ph type="sldNum" sz="quarter" idx="11"/>
          </p:nvPr>
        </p:nvSpPr>
        <p:spPr/>
        <p:txBody>
          <a:bodyPr/>
          <a:lstStyle/>
          <a:p>
            <a:fld id="{C0BC624C-2554-4659-A1D8-66347873820C}" type="slidenum">
              <a:rPr lang="de-DE" smtClean="0"/>
              <a:pPr/>
              <a:t>59</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nchor="t"/>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nchor="t"/>
          <a:lstStyle/>
          <a:p>
            <a:r>
              <a:rPr lang="de-DE" dirty="0"/>
              <a:t>In Profile</a:t>
            </a:r>
          </a:p>
        </p:txBody>
      </p:sp>
      <p:pic>
        <p:nvPicPr>
          <p:cNvPr id="12" name="Grafik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2268" y="1965843"/>
            <a:ext cx="3342556" cy="2226978"/>
          </a:xfrm>
          <a:prstGeom prst="rect">
            <a:avLst/>
          </a:prstGeom>
        </p:spPr>
      </p:pic>
      <p:pic>
        <p:nvPicPr>
          <p:cNvPr id="13" name="Grafik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8393" y="4311284"/>
            <a:ext cx="2166432" cy="1756056"/>
          </a:xfrm>
          <a:prstGeom prst="rect">
            <a:avLst/>
          </a:prstGeom>
        </p:spPr>
      </p:pic>
      <p:pic>
        <p:nvPicPr>
          <p:cNvPr id="15" name="Grafik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261" y="1970118"/>
            <a:ext cx="3903283" cy="2222703"/>
          </a:xfrm>
          <a:prstGeom prst="rect">
            <a:avLst/>
          </a:prstGeom>
        </p:spPr>
      </p:pic>
      <p:pic>
        <p:nvPicPr>
          <p:cNvPr id="16" name="Picture 9" descr="e9f63950f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262" y="4311284"/>
            <a:ext cx="2360204" cy="177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E2709F90-EF58-4E2A-97ED-FF39EABE46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1008" y="4310540"/>
            <a:ext cx="2635843" cy="1756800"/>
          </a:xfrm>
          <a:prstGeom prst="rect">
            <a:avLst/>
          </a:prstGeom>
        </p:spPr>
      </p:pic>
    </p:spTree>
    <p:extLst>
      <p:ext uri="{BB962C8B-B14F-4D97-AF65-F5344CB8AC3E}">
        <p14:creationId xmlns:p14="http://schemas.microsoft.com/office/powerpoint/2010/main" val="1225766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498297"/>
          </a:xfrm>
        </p:spPr>
        <p:txBody>
          <a:bodyPr/>
          <a:lstStyle/>
          <a:p>
            <a:r>
              <a:rPr lang="de-DE" dirty="0">
                <a:solidFill>
                  <a:srgbClr val="00205B"/>
                </a:solidFill>
              </a:rPr>
              <a:t>PROFILE</a:t>
            </a:r>
          </a:p>
        </p:txBody>
      </p:sp>
      <p:sp>
        <p:nvSpPr>
          <p:cNvPr id="3" name="Inhaltsplatzhalter 2"/>
          <p:cNvSpPr>
            <a:spLocks noGrp="1"/>
          </p:cNvSpPr>
          <p:nvPr>
            <p:ph idx="1"/>
          </p:nvPr>
        </p:nvSpPr>
        <p:spPr>
          <a:xfrm>
            <a:off x="449260" y="1943781"/>
            <a:ext cx="8243888" cy="4335640"/>
          </a:xfrm>
        </p:spPr>
        <p:txBody>
          <a:bodyPr/>
          <a:lstStyle/>
          <a:p>
            <a:r>
              <a:rPr lang="en-US" dirty="0"/>
              <a:t>The University for the Information Society – Paderborn University stands equally for state of the art education and innovative research. </a:t>
            </a:r>
            <a:r>
              <a:rPr lang="de-DE" altLang="de-DE" dirty="0"/>
              <a:t>This </a:t>
            </a:r>
            <a:r>
              <a:rPr lang="de-DE" altLang="de-DE" dirty="0" err="1"/>
              <a:t>profile</a:t>
            </a:r>
            <a:r>
              <a:rPr lang="de-DE" altLang="de-DE" dirty="0"/>
              <a:t>… </a:t>
            </a:r>
          </a:p>
          <a:p>
            <a:endParaRPr lang="de-DE" altLang="de-DE" dirty="0"/>
          </a:p>
          <a:p>
            <a:pPr lvl="3"/>
            <a:r>
              <a:rPr lang="en-US" altLang="de-DE" dirty="0"/>
              <a:t>creates the potential for networking information, communication, culture and technology</a:t>
            </a:r>
          </a:p>
          <a:p>
            <a:pPr lvl="3"/>
            <a:r>
              <a:rPr lang="en-US" altLang="de-DE" dirty="0"/>
              <a:t>generates an exemplary innovative force that will continue to be advanced in the future</a:t>
            </a:r>
          </a:p>
          <a:p>
            <a:pPr lvl="3"/>
            <a:r>
              <a:rPr lang="en-US" altLang="de-DE" dirty="0"/>
              <a:t>builds on computer science and its symbiotic potential as well as and equally on the complementary potential of the other fields of science and research working at Paderborn</a:t>
            </a:r>
          </a:p>
          <a:p>
            <a:pPr lvl="3"/>
            <a:r>
              <a:rPr lang="en-US" altLang="de-DE" dirty="0"/>
              <a:t>is characterized by interdisciplinary collaboration in all key areas</a:t>
            </a:r>
          </a:p>
          <a:p>
            <a:pPr lvl="3"/>
            <a:r>
              <a:rPr lang="en-US" altLang="de-DE" dirty="0"/>
              <a:t>means that the university conducts research for society and makes the results accessible for the economy through technology transfer</a:t>
            </a:r>
          </a:p>
          <a:p>
            <a:pPr lvl="3"/>
            <a:r>
              <a:rPr lang="en-US" altLang="de-DE" dirty="0"/>
              <a:t>reflects the unity of research and teaching </a:t>
            </a:r>
            <a:r>
              <a:rPr lang="de-DE" altLang="de-DE" dirty="0"/>
              <a:t> </a:t>
            </a:r>
          </a:p>
          <a:p>
            <a:endParaRPr lang="de-DE" dirty="0"/>
          </a:p>
        </p:txBody>
      </p:sp>
      <p:sp>
        <p:nvSpPr>
          <p:cNvPr id="5" name="Foliennummernplatzhalter 4"/>
          <p:cNvSpPr>
            <a:spLocks noGrp="1"/>
          </p:cNvSpPr>
          <p:nvPr>
            <p:ph type="sldNum" sz="quarter" idx="11"/>
          </p:nvPr>
        </p:nvSpPr>
        <p:spPr/>
        <p:txBody>
          <a:bodyPr/>
          <a:lstStyle/>
          <a:p>
            <a:fld id="{C0BC624C-2554-4659-A1D8-66347873820C}" type="slidenum">
              <a:rPr lang="de-DE" smtClean="0"/>
              <a:pPr/>
              <a:t>6</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3215412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C0BC624C-2554-4659-A1D8-66347873820C}" type="slidenum">
              <a:rPr lang="de-DE" smtClean="0"/>
              <a:pPr/>
              <a:t>60</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4" name="Titel 3"/>
          <p:cNvSpPr>
            <a:spLocks noGrp="1"/>
          </p:cNvSpPr>
          <p:nvPr>
            <p:ph type="title"/>
          </p:nvPr>
        </p:nvSpPr>
        <p:spPr/>
        <p:txBody>
          <a:bodyPr/>
          <a:lstStyle/>
          <a:p>
            <a:r>
              <a:rPr lang="de-DE" dirty="0">
                <a:solidFill>
                  <a:schemeClr val="tx2"/>
                </a:solidFill>
              </a:rPr>
              <a:t>GASTRONOMIC FACILITIES</a:t>
            </a:r>
            <a:endParaRPr lang="de-DE" dirty="0"/>
          </a:p>
        </p:txBody>
      </p:sp>
      <p:pic>
        <p:nvPicPr>
          <p:cNvPr id="9" name="Inhaltsplatzhalt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49261" y="2004597"/>
            <a:ext cx="4153632" cy="3578578"/>
          </a:xfr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0058" y="1993158"/>
            <a:ext cx="4046178" cy="1608786"/>
          </a:xfrm>
          <a:prstGeom prst="rect">
            <a:avLst/>
          </a:prstGeom>
        </p:spPr>
      </p:pic>
      <p:pic>
        <p:nvPicPr>
          <p:cNvPr id="14" name="Grafik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6241" y="3676512"/>
            <a:ext cx="1619995" cy="1906663"/>
          </a:xfrm>
          <a:prstGeom prst="rect">
            <a:avLst/>
          </a:prstGeom>
        </p:spPr>
      </p:pic>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0058" y="3676512"/>
            <a:ext cx="2354236" cy="1906663"/>
          </a:xfrm>
          <a:prstGeom prst="rect">
            <a:avLst/>
          </a:prstGeom>
        </p:spPr>
      </p:pic>
    </p:spTree>
    <p:extLst>
      <p:ext uri="{BB962C8B-B14F-4D97-AF65-F5344CB8AC3E}">
        <p14:creationId xmlns:p14="http://schemas.microsoft.com/office/powerpoint/2010/main" val="3399433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61</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4" name="Titel 3"/>
          <p:cNvSpPr>
            <a:spLocks noGrp="1"/>
          </p:cNvSpPr>
          <p:nvPr>
            <p:ph type="title"/>
          </p:nvPr>
        </p:nvSpPr>
        <p:spPr/>
        <p:txBody>
          <a:bodyPr/>
          <a:lstStyle/>
          <a:p>
            <a:r>
              <a:rPr lang="de-DE" dirty="0">
                <a:solidFill>
                  <a:schemeClr val="tx2"/>
                </a:solidFill>
              </a:rPr>
              <a:t>ASTA SUMMER-FESTIVAL</a:t>
            </a:r>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261" y="4671593"/>
            <a:ext cx="1889456" cy="1259637"/>
          </a:xfrm>
          <a:prstGeom prst="rect">
            <a:avLst/>
          </a:prstGeom>
        </p:spPr>
      </p:pic>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29012" y="1974173"/>
            <a:ext cx="4299615" cy="2627728"/>
          </a:xfrm>
          <a:prstGeom prst="rect">
            <a:avLst/>
          </a:prstGeom>
        </p:spPr>
      </p:pic>
      <p:pic>
        <p:nvPicPr>
          <p:cNvPr id="11" name="Grafik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5966" y="4671593"/>
            <a:ext cx="1923254" cy="1282170"/>
          </a:xfrm>
          <a:prstGeom prst="rect">
            <a:avLst/>
          </a:prstGeom>
        </p:spPr>
      </p:pic>
      <p:pic>
        <p:nvPicPr>
          <p:cNvPr id="12" name="Grafik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7759" y="4671593"/>
            <a:ext cx="1920868" cy="1280577"/>
          </a:xfrm>
          <a:prstGeom prst="rect">
            <a:avLst/>
          </a:prstGeom>
        </p:spPr>
      </p:pic>
      <p:pic>
        <p:nvPicPr>
          <p:cNvPr id="13" name="Grafik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850" y="1974173"/>
            <a:ext cx="3506212" cy="2629659"/>
          </a:xfrm>
          <a:prstGeom prst="rect">
            <a:avLst/>
          </a:prstGeom>
        </p:spPr>
      </p:pic>
      <p:pic>
        <p:nvPicPr>
          <p:cNvPr id="17" name="Grafik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09334" y="4671593"/>
            <a:ext cx="1918093" cy="1280577"/>
          </a:xfrm>
          <a:prstGeom prst="rect">
            <a:avLst/>
          </a:prstGeom>
        </p:spPr>
      </p:pic>
    </p:spTree>
    <p:extLst>
      <p:ext uri="{BB962C8B-B14F-4D97-AF65-F5344CB8AC3E}">
        <p14:creationId xmlns:p14="http://schemas.microsoft.com/office/powerpoint/2010/main" val="3704313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7"/>
            <a:ext cx="8243887" cy="493713"/>
          </a:xfrm>
        </p:spPr>
        <p:txBody>
          <a:bodyPr/>
          <a:lstStyle/>
          <a:p>
            <a:r>
              <a:rPr lang="de-DE" sz="3200" dirty="0">
                <a:solidFill>
                  <a:schemeClr val="tx2"/>
                </a:solidFill>
              </a:rPr>
              <a:t>IMPRINT</a:t>
            </a:r>
          </a:p>
        </p:txBody>
      </p:sp>
      <p:sp>
        <p:nvSpPr>
          <p:cNvPr id="3" name="Inhaltsplatzhalter 2"/>
          <p:cNvSpPr>
            <a:spLocks noGrp="1"/>
          </p:cNvSpPr>
          <p:nvPr>
            <p:ph idx="1"/>
          </p:nvPr>
        </p:nvSpPr>
        <p:spPr>
          <a:xfrm>
            <a:off x="450850" y="1962150"/>
            <a:ext cx="8243888" cy="4238625"/>
          </a:xfrm>
        </p:spPr>
        <p:txBody>
          <a:bodyPr/>
          <a:lstStyle/>
          <a:p>
            <a:r>
              <a:rPr lang="de-DE" b="0" dirty="0" err="1"/>
              <a:t>Published</a:t>
            </a:r>
            <a:r>
              <a:rPr lang="de-DE" b="0" dirty="0"/>
              <a:t> </a:t>
            </a:r>
            <a:r>
              <a:rPr lang="de-DE" b="0" dirty="0" err="1"/>
              <a:t>by</a:t>
            </a:r>
            <a:r>
              <a:rPr lang="de-DE" b="0" dirty="0"/>
              <a:t>: Paderborn University</a:t>
            </a:r>
          </a:p>
          <a:p>
            <a:r>
              <a:rPr lang="de-DE" b="0" dirty="0"/>
              <a:t>Editorial </a:t>
            </a:r>
            <a:r>
              <a:rPr lang="de-DE" b="0" dirty="0" err="1"/>
              <a:t>responsibility</a:t>
            </a:r>
            <a:r>
              <a:rPr lang="de-DE" b="0" dirty="0"/>
              <a:t>: Department Press, Communications </a:t>
            </a:r>
            <a:r>
              <a:rPr lang="de-DE" b="0" dirty="0" err="1"/>
              <a:t>and</a:t>
            </a:r>
            <a:r>
              <a:rPr lang="de-DE" b="0" dirty="0"/>
              <a:t> Marketing</a:t>
            </a:r>
          </a:p>
          <a:p>
            <a:r>
              <a:rPr lang="de-DE" b="0"/>
              <a:t>July </a:t>
            </a:r>
            <a:r>
              <a:rPr lang="de-DE" b="0" dirty="0"/>
              <a:t>2022</a:t>
            </a:r>
          </a:p>
        </p:txBody>
      </p:sp>
      <p:sp>
        <p:nvSpPr>
          <p:cNvPr id="4" name="Foliennummernplatzhalter 3"/>
          <p:cNvSpPr>
            <a:spLocks noGrp="1"/>
          </p:cNvSpPr>
          <p:nvPr>
            <p:ph type="sldNum" sz="quarter" idx="11"/>
          </p:nvPr>
        </p:nvSpPr>
        <p:spPr/>
        <p:txBody>
          <a:bodyPr/>
          <a:lstStyle/>
          <a:p>
            <a:fld id="{C0BC624C-2554-4659-A1D8-66347873820C}" type="slidenum">
              <a:rPr lang="de-DE" smtClean="0"/>
              <a:pPr/>
              <a:t>62</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a:t>
            </a:r>
            <a:r>
              <a:rPr lang="de-DE" dirty="0" err="1"/>
              <a:t>profile</a:t>
            </a:r>
            <a:endParaRPr lang="de-DE" dirty="0"/>
          </a:p>
        </p:txBody>
      </p:sp>
    </p:spTree>
    <p:extLst>
      <p:ext uri="{BB962C8B-B14F-4D97-AF65-F5344CB8AC3E}">
        <p14:creationId xmlns:p14="http://schemas.microsoft.com/office/powerpoint/2010/main" val="326532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7</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3311514" cy="644792"/>
          </a:xfrm>
          <a:solidFill>
            <a:schemeClr val="tx2"/>
          </a:solidFill>
        </p:spPr>
        <p:txBody>
          <a:bodyPr/>
          <a:lstStyle/>
          <a:p>
            <a:r>
              <a:rPr lang="de-DE" dirty="0"/>
              <a:t>In </a:t>
            </a:r>
            <a:r>
              <a:rPr lang="de-DE" dirty="0" err="1"/>
              <a:t>numbers</a:t>
            </a:r>
            <a:endParaRPr lang="de-DE" dirty="0"/>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4167518" cy="644792"/>
          </a:xfrm>
          <a:solidFill>
            <a:schemeClr val="tx2"/>
          </a:solidFill>
        </p:spPr>
        <p:txBody>
          <a:bodyPr/>
          <a:lstStyle/>
          <a:p>
            <a:r>
              <a:rPr lang="de-DE" dirty="0"/>
              <a:t>The University</a:t>
            </a:r>
          </a:p>
        </p:txBody>
      </p:sp>
      <p:sp>
        <p:nvSpPr>
          <p:cNvPr id="4" name="Bildplatzhalter 3">
            <a:extLst>
              <a:ext uri="{FF2B5EF4-FFF2-40B4-BE49-F238E27FC236}">
                <a16:creationId xmlns:a16="http://schemas.microsoft.com/office/drawing/2014/main" id="{36BC1BFD-B001-4686-A75B-C32D58804F94}"/>
              </a:ext>
            </a:extLst>
          </p:cNvPr>
          <p:cNvSpPr>
            <a:spLocks noGrp="1"/>
          </p:cNvSpPr>
          <p:nvPr>
            <p:ph type="pic" sz="quarter" idx="19"/>
          </p:nvPr>
        </p:nvSpPr>
        <p:spPr/>
      </p:sp>
      <p:pic>
        <p:nvPicPr>
          <p:cNvPr id="9" name="Bildplatzhalter 11">
            <a:extLst>
              <a:ext uri="{FF2B5EF4-FFF2-40B4-BE49-F238E27FC236}">
                <a16:creationId xmlns:a16="http://schemas.microsoft.com/office/drawing/2014/main" id="{EAEAFF79-EE85-4DF0-AB98-00DC5395873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37322" y="715"/>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1183209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C0BC624C-2554-4659-A1D8-66347873820C}" type="slidenum">
              <a:rPr lang="de-DE" smtClean="0"/>
              <a:pPr/>
              <a:t>8</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2" name="Textfeld 1"/>
          <p:cNvSpPr txBox="1"/>
          <p:nvPr/>
        </p:nvSpPr>
        <p:spPr>
          <a:xfrm>
            <a:off x="382585" y="1765615"/>
            <a:ext cx="8243887" cy="400110"/>
          </a:xfrm>
          <a:prstGeom prst="rect">
            <a:avLst/>
          </a:prstGeom>
          <a:noFill/>
        </p:spPr>
        <p:txBody>
          <a:bodyPr wrap="square" rtlCol="0">
            <a:spAutoFit/>
          </a:bodyPr>
          <a:lstStyle/>
          <a:p>
            <a:pPr marL="447675" indent="-266700">
              <a:buClr>
                <a:schemeClr val="accent1"/>
              </a:buClr>
              <a:buFont typeface="Arial" panose="020B0604020202020204" pitchFamily="34" charset="0"/>
              <a:buChar char="•"/>
            </a:pPr>
            <a:r>
              <a:rPr lang="de-DE" altLang="de-DE" sz="2000" dirty="0"/>
              <a:t>19,076 </a:t>
            </a:r>
            <a:r>
              <a:rPr lang="de-DE" altLang="de-DE" sz="2000" dirty="0" err="1"/>
              <a:t>Students</a:t>
            </a:r>
            <a:r>
              <a:rPr lang="de-DE" altLang="de-DE" sz="2000" dirty="0"/>
              <a:t> in Wintersemester 2021/22</a:t>
            </a:r>
            <a:endParaRPr lang="de-DE" sz="2000" dirty="0"/>
          </a:p>
        </p:txBody>
      </p:sp>
      <p:sp>
        <p:nvSpPr>
          <p:cNvPr id="9" name="Titel 8">
            <a:extLst>
              <a:ext uri="{FF2B5EF4-FFF2-40B4-BE49-F238E27FC236}">
                <a16:creationId xmlns:a16="http://schemas.microsoft.com/office/drawing/2014/main" id="{986CB4C5-57EA-4F61-950E-4B97932F42AC}"/>
              </a:ext>
            </a:extLst>
          </p:cNvPr>
          <p:cNvSpPr>
            <a:spLocks noGrp="1"/>
          </p:cNvSpPr>
          <p:nvPr>
            <p:ph type="title"/>
          </p:nvPr>
        </p:nvSpPr>
        <p:spPr/>
        <p:txBody>
          <a:bodyPr/>
          <a:lstStyle/>
          <a:p>
            <a:r>
              <a:rPr lang="de-DE" dirty="0"/>
              <a:t>STUDENTS</a:t>
            </a:r>
          </a:p>
        </p:txBody>
      </p:sp>
      <p:graphicFrame>
        <p:nvGraphicFramePr>
          <p:cNvPr id="8" name="Diagramm 7">
            <a:extLst>
              <a:ext uri="{FF2B5EF4-FFF2-40B4-BE49-F238E27FC236}">
                <a16:creationId xmlns:a16="http://schemas.microsoft.com/office/drawing/2014/main" id="{617DE63C-095E-4242-912E-5569A06B0DE4}"/>
              </a:ext>
            </a:extLst>
          </p:cNvPr>
          <p:cNvGraphicFramePr/>
          <p:nvPr>
            <p:extLst>
              <p:ext uri="{D42A27DB-BD31-4B8C-83A1-F6EECF244321}">
                <p14:modId xmlns:p14="http://schemas.microsoft.com/office/powerpoint/2010/main" val="835830393"/>
              </p:ext>
            </p:extLst>
          </p:nvPr>
        </p:nvGraphicFramePr>
        <p:xfrm>
          <a:off x="741762" y="2243460"/>
          <a:ext cx="6945979" cy="4114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481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1824"/>
            <a:ext cx="8243887" cy="360000"/>
          </a:xfrm>
        </p:spPr>
        <p:txBody>
          <a:bodyPr/>
          <a:lstStyle/>
          <a:p>
            <a:r>
              <a:rPr lang="de-DE" dirty="0">
                <a:solidFill>
                  <a:srgbClr val="00205B"/>
                </a:solidFill>
              </a:rPr>
              <a:t>STUDENTS</a:t>
            </a:r>
            <a:br>
              <a:rPr lang="de-DE" sz="3200" dirty="0">
                <a:solidFill>
                  <a:srgbClr val="18B0E2"/>
                </a:solidFill>
              </a:rPr>
            </a:br>
            <a:endParaRPr lang="de-DE" sz="3200" dirty="0"/>
          </a:p>
        </p:txBody>
      </p:sp>
      <p:sp>
        <p:nvSpPr>
          <p:cNvPr id="3" name="Inhaltsplatzhalter 2"/>
          <p:cNvSpPr>
            <a:spLocks noGrp="1"/>
          </p:cNvSpPr>
          <p:nvPr>
            <p:ph idx="1"/>
          </p:nvPr>
        </p:nvSpPr>
        <p:spPr>
          <a:xfrm>
            <a:off x="449261" y="1721824"/>
            <a:ext cx="8243888" cy="4636243"/>
          </a:xfrm>
        </p:spPr>
        <p:txBody>
          <a:bodyPr/>
          <a:lstStyle/>
          <a:p>
            <a:pPr lvl="3"/>
            <a:r>
              <a:rPr lang="de-DE" dirty="0"/>
              <a:t>Origin </a:t>
            </a:r>
            <a:r>
              <a:rPr lang="de-DE" dirty="0" err="1"/>
              <a:t>of</a:t>
            </a:r>
            <a:r>
              <a:rPr lang="de-DE" dirty="0"/>
              <a:t> </a:t>
            </a:r>
            <a:r>
              <a:rPr lang="de-DE" dirty="0" err="1"/>
              <a:t>Students</a:t>
            </a:r>
            <a:r>
              <a:rPr lang="de-DE" dirty="0"/>
              <a:t>:</a:t>
            </a:r>
            <a:endParaRPr lang="de-DE" sz="1400" dirty="0"/>
          </a:p>
          <a:p>
            <a:pPr marL="233363" lvl="3" indent="0"/>
            <a:endParaRPr lang="de-DE" sz="1400" dirty="0"/>
          </a:p>
          <a:p>
            <a:pPr lvl="3"/>
            <a:endParaRPr lang="de-DE" dirty="0"/>
          </a:p>
          <a:p>
            <a:pPr lvl="3"/>
            <a:endParaRPr lang="de-DE" dirty="0"/>
          </a:p>
          <a:p>
            <a:pPr marL="234000" lvl="3"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9</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graphicFrame>
        <p:nvGraphicFramePr>
          <p:cNvPr id="9" name="Tabelle 8"/>
          <p:cNvGraphicFramePr>
            <a:graphicFrameLocks noGrp="1"/>
          </p:cNvGraphicFramePr>
          <p:nvPr>
            <p:extLst>
              <p:ext uri="{D42A27DB-BD31-4B8C-83A1-F6EECF244321}">
                <p14:modId xmlns:p14="http://schemas.microsoft.com/office/powerpoint/2010/main" val="1177242092"/>
              </p:ext>
            </p:extLst>
          </p:nvPr>
        </p:nvGraphicFramePr>
        <p:xfrm>
          <a:off x="695322" y="2202294"/>
          <a:ext cx="5486937" cy="1219452"/>
        </p:xfrm>
        <a:graphic>
          <a:graphicData uri="http://schemas.openxmlformats.org/drawingml/2006/table">
            <a:tbl>
              <a:tblPr firstRow="1" bandRow="1">
                <a:tableStyleId>{2D5ABB26-0587-4C30-8999-92F81FD0307C}</a:tableStyleId>
              </a:tblPr>
              <a:tblGrid>
                <a:gridCol w="2873574">
                  <a:extLst>
                    <a:ext uri="{9D8B030D-6E8A-4147-A177-3AD203B41FA5}">
                      <a16:colId xmlns:a16="http://schemas.microsoft.com/office/drawing/2014/main" val="720949658"/>
                    </a:ext>
                  </a:extLst>
                </a:gridCol>
                <a:gridCol w="1576151">
                  <a:extLst>
                    <a:ext uri="{9D8B030D-6E8A-4147-A177-3AD203B41FA5}">
                      <a16:colId xmlns:a16="http://schemas.microsoft.com/office/drawing/2014/main" val="550297317"/>
                    </a:ext>
                  </a:extLst>
                </a:gridCol>
                <a:gridCol w="1037212">
                  <a:extLst>
                    <a:ext uri="{9D8B030D-6E8A-4147-A177-3AD203B41FA5}">
                      <a16:colId xmlns:a16="http://schemas.microsoft.com/office/drawing/2014/main" val="1261126780"/>
                    </a:ext>
                  </a:extLst>
                </a:gridCol>
              </a:tblGrid>
              <a:tr h="304863">
                <a:tc>
                  <a:txBody>
                    <a:bodyPr/>
                    <a:lstStyle/>
                    <a:p>
                      <a:r>
                        <a:rPr lang="de-DE" sz="1400" dirty="0"/>
                        <a:t>Total</a:t>
                      </a:r>
                    </a:p>
                  </a:txBody>
                  <a:tcPr marL="92997" marR="92997" marT="43936" marB="43936">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de-DE" sz="1400" dirty="0"/>
                        <a:t>19,076</a:t>
                      </a:r>
                    </a:p>
                  </a:txBody>
                  <a:tcPr marL="92997" marR="92997" marT="43936" marB="4393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de-DE" sz="1400" dirty="0"/>
                        <a:t>100 %</a:t>
                      </a:r>
                    </a:p>
                  </a:txBody>
                  <a:tcPr marL="92997" marR="92997" marT="43936" marB="4393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9376449"/>
                  </a:ext>
                </a:extLst>
              </a:tr>
              <a:tr h="304863">
                <a:tc>
                  <a:txBody>
                    <a:bodyPr/>
                    <a:lstStyle/>
                    <a:p>
                      <a:r>
                        <a:rPr lang="de-DE" sz="1400" dirty="0"/>
                        <a:t>Federal </a:t>
                      </a:r>
                      <a:r>
                        <a:rPr lang="de-DE" sz="1400" dirty="0" err="1"/>
                        <a:t>state</a:t>
                      </a:r>
                      <a:r>
                        <a:rPr lang="de-DE" sz="1400" dirty="0"/>
                        <a:t> </a:t>
                      </a:r>
                      <a:r>
                        <a:rPr lang="de-DE" sz="1400" dirty="0" err="1"/>
                        <a:t>of</a:t>
                      </a:r>
                      <a:r>
                        <a:rPr lang="de-DE" sz="1400" dirty="0"/>
                        <a:t> North Rhine-</a:t>
                      </a:r>
                      <a:r>
                        <a:rPr lang="de-DE" sz="1400" dirty="0" err="1"/>
                        <a:t>Westphalia</a:t>
                      </a:r>
                      <a:endParaRPr lang="de-DE" sz="1400" dirty="0"/>
                    </a:p>
                  </a:txBody>
                  <a:tcPr marL="92997" marR="92997" marT="43936" marB="43936">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t>14,586</a:t>
                      </a:r>
                    </a:p>
                  </a:txBody>
                  <a:tcPr marL="92997" marR="92997" marT="43936" marB="4393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t>77 %</a:t>
                      </a:r>
                    </a:p>
                  </a:txBody>
                  <a:tcPr marL="92997" marR="92997" marT="43936" marB="4393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3863786687"/>
                  </a:ext>
                </a:extLst>
              </a:tr>
              <a:tr h="304863">
                <a:tc>
                  <a:txBody>
                    <a:bodyPr/>
                    <a:lstStyle/>
                    <a:p>
                      <a:r>
                        <a:rPr lang="de-DE" sz="1400" dirty="0"/>
                        <a:t>Other German </a:t>
                      </a:r>
                      <a:r>
                        <a:rPr lang="de-DE" sz="1400" dirty="0" err="1"/>
                        <a:t>federal</a:t>
                      </a:r>
                      <a:r>
                        <a:rPr lang="de-DE" sz="1400" dirty="0"/>
                        <a:t> </a:t>
                      </a:r>
                      <a:r>
                        <a:rPr lang="de-DE" sz="1400" dirty="0" err="1"/>
                        <a:t>states</a:t>
                      </a:r>
                      <a:endParaRPr lang="de-DE" sz="1400" dirty="0"/>
                    </a:p>
                  </a:txBody>
                  <a:tcPr marL="92997" marR="92997" marT="43936" marB="43936">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t>2,174</a:t>
                      </a:r>
                    </a:p>
                  </a:txBody>
                  <a:tcPr marL="92997" marR="92997" marT="43936" marB="4393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t>11 %</a:t>
                      </a:r>
                    </a:p>
                  </a:txBody>
                  <a:tcPr marL="92997" marR="92997" marT="43936" marB="4393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3987491071"/>
                  </a:ext>
                </a:extLst>
              </a:tr>
              <a:tr h="304863">
                <a:tc>
                  <a:txBody>
                    <a:bodyPr/>
                    <a:lstStyle/>
                    <a:p>
                      <a:r>
                        <a:rPr lang="de-DE" sz="1400" dirty="0" err="1"/>
                        <a:t>Foreign</a:t>
                      </a:r>
                      <a:r>
                        <a:rPr lang="de-DE" sz="1400" dirty="0"/>
                        <a:t> countries</a:t>
                      </a:r>
                    </a:p>
                  </a:txBody>
                  <a:tcPr marL="92997" marR="92997" marT="43936" marB="43936">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solidFill>
                            <a:schemeClr val="tx1"/>
                          </a:solidFill>
                        </a:rPr>
                        <a:t>2,316</a:t>
                      </a:r>
                    </a:p>
                  </a:txBody>
                  <a:tcPr marL="92997" marR="92997" marT="43936" marB="4393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t>12 %</a:t>
                      </a:r>
                    </a:p>
                  </a:txBody>
                  <a:tcPr marL="92997" marR="92997" marT="43936" marB="4393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847198588"/>
                  </a:ext>
                </a:extLst>
              </a:tr>
            </a:tbl>
          </a:graphicData>
        </a:graphic>
      </p:graphicFrame>
      <p:graphicFrame>
        <p:nvGraphicFramePr>
          <p:cNvPr id="12" name="Tabelle 11"/>
          <p:cNvGraphicFramePr>
            <a:graphicFrameLocks noGrp="1"/>
          </p:cNvGraphicFramePr>
          <p:nvPr>
            <p:extLst>
              <p:ext uri="{D42A27DB-BD31-4B8C-83A1-F6EECF244321}">
                <p14:modId xmlns:p14="http://schemas.microsoft.com/office/powerpoint/2010/main" val="943268699"/>
              </p:ext>
            </p:extLst>
          </p:nvPr>
        </p:nvGraphicFramePr>
        <p:xfrm>
          <a:off x="695321" y="3746335"/>
          <a:ext cx="5486937" cy="2210943"/>
        </p:xfrm>
        <a:graphic>
          <a:graphicData uri="http://schemas.openxmlformats.org/drawingml/2006/table">
            <a:tbl>
              <a:tblPr firstRow="1" bandRow="1">
                <a:tableStyleId>{2D5ABB26-0587-4C30-8999-92F81FD0307C}</a:tableStyleId>
              </a:tblPr>
              <a:tblGrid>
                <a:gridCol w="2855101">
                  <a:extLst>
                    <a:ext uri="{9D8B030D-6E8A-4147-A177-3AD203B41FA5}">
                      <a16:colId xmlns:a16="http://schemas.microsoft.com/office/drawing/2014/main" val="120799126"/>
                    </a:ext>
                  </a:extLst>
                </a:gridCol>
                <a:gridCol w="1597891">
                  <a:extLst>
                    <a:ext uri="{9D8B030D-6E8A-4147-A177-3AD203B41FA5}">
                      <a16:colId xmlns:a16="http://schemas.microsoft.com/office/drawing/2014/main" val="3063905661"/>
                    </a:ext>
                  </a:extLst>
                </a:gridCol>
                <a:gridCol w="1033945">
                  <a:extLst>
                    <a:ext uri="{9D8B030D-6E8A-4147-A177-3AD203B41FA5}">
                      <a16:colId xmlns:a16="http://schemas.microsoft.com/office/drawing/2014/main" val="1267274942"/>
                    </a:ext>
                  </a:extLst>
                </a:gridCol>
              </a:tblGrid>
              <a:tr h="315849">
                <a:tc>
                  <a:txBody>
                    <a:bodyPr/>
                    <a:lstStyle/>
                    <a:p>
                      <a:r>
                        <a:rPr lang="de-DE" sz="1400" kern="1200" dirty="0" err="1">
                          <a:solidFill>
                            <a:schemeClr val="tx1"/>
                          </a:solidFill>
                          <a:latin typeface="+mn-lt"/>
                          <a:ea typeface="+mn-ea"/>
                          <a:cs typeface="+mn-cs"/>
                        </a:rPr>
                        <a:t>Continent</a:t>
                      </a:r>
                      <a:endParaRPr lang="de-DE" sz="1400" kern="1200" dirty="0">
                        <a:solidFill>
                          <a:schemeClr val="tx1"/>
                        </a:solidFill>
                        <a:latin typeface="+mn-lt"/>
                        <a:ea typeface="+mn-ea"/>
                        <a:cs typeface="+mn-cs"/>
                      </a:endParaRPr>
                    </a:p>
                  </a:txBody>
                  <a:tcPr marL="90000" marR="90000" marT="42056" marB="42056">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solidFill>
                  </a:tcPr>
                </a:tc>
                <a:tc>
                  <a:txBody>
                    <a:bodyPr/>
                    <a:lstStyle/>
                    <a:p>
                      <a:pPr algn="r"/>
                      <a:r>
                        <a:rPr lang="de-DE" sz="1400" kern="1200" dirty="0" err="1">
                          <a:solidFill>
                            <a:schemeClr val="tx1"/>
                          </a:solidFill>
                          <a:latin typeface="+mn-lt"/>
                          <a:ea typeface="+mn-ea"/>
                          <a:cs typeface="+mn-cs"/>
                        </a:rPr>
                        <a:t>Students</a:t>
                      </a:r>
                      <a:endParaRPr lang="de-DE" sz="1400" kern="1200" dirty="0">
                        <a:solidFill>
                          <a:schemeClr val="tx1"/>
                        </a:solidFill>
                        <a:latin typeface="+mn-lt"/>
                        <a:ea typeface="+mn-ea"/>
                        <a:cs typeface="+mn-cs"/>
                      </a:endParaRP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solidFill>
                  </a:tcPr>
                </a:tc>
                <a:tc>
                  <a:txBody>
                    <a:bodyPr/>
                    <a:lstStyle/>
                    <a:p>
                      <a:pPr algn="r"/>
                      <a:r>
                        <a:rPr lang="de-DE" sz="1400" kern="1200" dirty="0" err="1">
                          <a:solidFill>
                            <a:schemeClr val="tx1"/>
                          </a:solidFill>
                          <a:latin typeface="+mn-lt"/>
                          <a:ea typeface="+mn-ea"/>
                          <a:cs typeface="+mn-cs"/>
                        </a:rPr>
                        <a:t>Percent</a:t>
                      </a:r>
                      <a:endParaRPr lang="de-DE" sz="1400" kern="1200" dirty="0">
                        <a:solidFill>
                          <a:schemeClr val="tx1"/>
                        </a:solidFill>
                        <a:latin typeface="+mn-lt"/>
                        <a:ea typeface="+mn-ea"/>
                        <a:cs typeface="+mn-cs"/>
                      </a:endParaRPr>
                    </a:p>
                  </a:txBody>
                  <a:tcPr marL="90000" marR="90000" marT="42056" marB="42056">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885381642"/>
                  </a:ext>
                </a:extLst>
              </a:tr>
              <a:tr h="315849">
                <a:tc>
                  <a:txBody>
                    <a:bodyPr/>
                    <a:lstStyle/>
                    <a:p>
                      <a:r>
                        <a:rPr lang="de-DE" sz="1400" dirty="0" err="1"/>
                        <a:t>Africa</a:t>
                      </a:r>
                      <a:endParaRPr lang="de-DE" sz="1400" dirty="0"/>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390</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17 %</a:t>
                      </a:r>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29499170"/>
                  </a:ext>
                </a:extLst>
              </a:tr>
              <a:tr h="315849">
                <a:tc>
                  <a:txBody>
                    <a:bodyPr/>
                    <a:lstStyle/>
                    <a:p>
                      <a:r>
                        <a:rPr lang="de-DE" sz="1400" dirty="0" err="1"/>
                        <a:t>America</a:t>
                      </a:r>
                      <a:endParaRPr lang="de-DE" sz="1400" dirty="0"/>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46</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baseline="0" dirty="0"/>
                        <a:t>2 %</a:t>
                      </a:r>
                      <a:endParaRPr lang="de-DE" sz="1400" dirty="0"/>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546680492"/>
                  </a:ext>
                </a:extLst>
              </a:tr>
              <a:tr h="315849">
                <a:tc>
                  <a:txBody>
                    <a:bodyPr/>
                    <a:lstStyle/>
                    <a:p>
                      <a:r>
                        <a:rPr lang="de-DE" sz="1400" dirty="0" err="1"/>
                        <a:t>Asia</a:t>
                      </a:r>
                      <a:endParaRPr lang="de-DE" sz="1400" dirty="0"/>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solidFill>
                            <a:schemeClr val="tx1"/>
                          </a:solidFill>
                        </a:rPr>
                        <a:t>1,355</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58 %</a:t>
                      </a:r>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102864769"/>
                  </a:ext>
                </a:extLst>
              </a:tr>
              <a:tr h="315849">
                <a:tc>
                  <a:txBody>
                    <a:bodyPr/>
                    <a:lstStyle/>
                    <a:p>
                      <a:r>
                        <a:rPr lang="de-DE" sz="1400" dirty="0" err="1"/>
                        <a:t>Australia</a:t>
                      </a:r>
                      <a:endParaRPr lang="de-DE" sz="1400" dirty="0"/>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1</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0 %</a:t>
                      </a:r>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3531007498"/>
                  </a:ext>
                </a:extLst>
              </a:tr>
              <a:tr h="315849">
                <a:tc>
                  <a:txBody>
                    <a:bodyPr/>
                    <a:lstStyle/>
                    <a:p>
                      <a:r>
                        <a:rPr lang="de-DE" sz="1400" dirty="0"/>
                        <a:t>Europe</a:t>
                      </a:r>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524</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23 %</a:t>
                      </a:r>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3151964871"/>
                  </a:ext>
                </a:extLst>
              </a:tr>
              <a:tr h="315849">
                <a:tc>
                  <a:txBody>
                    <a:bodyPr/>
                    <a:lstStyle/>
                    <a:p>
                      <a:r>
                        <a:rPr lang="de-DE" sz="1400" dirty="0"/>
                        <a:t>Total</a:t>
                      </a:r>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solidFill>
                  </a:tcPr>
                </a:tc>
                <a:tc>
                  <a:txBody>
                    <a:bodyPr/>
                    <a:lstStyle/>
                    <a:p>
                      <a:pPr algn="r"/>
                      <a:r>
                        <a:rPr lang="de-DE" sz="1400" dirty="0"/>
                        <a:t>2,316</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solidFill>
                  </a:tcPr>
                </a:tc>
                <a:tc>
                  <a:txBody>
                    <a:bodyPr/>
                    <a:lstStyle/>
                    <a:p>
                      <a:pPr algn="r"/>
                      <a:r>
                        <a:rPr lang="de-DE" sz="1400" dirty="0"/>
                        <a:t>100 %</a:t>
                      </a:r>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solidFill>
                  </a:tcPr>
                </a:tc>
                <a:extLst>
                  <a:ext uri="{0D108BD9-81ED-4DB2-BD59-A6C34878D82A}">
                    <a16:rowId xmlns:a16="http://schemas.microsoft.com/office/drawing/2014/main" val="632422402"/>
                  </a:ext>
                </a:extLst>
              </a:tr>
            </a:tbl>
          </a:graphicData>
        </a:graphic>
      </p:graphicFrame>
    </p:spTree>
    <p:extLst>
      <p:ext uri="{BB962C8B-B14F-4D97-AF65-F5344CB8AC3E}">
        <p14:creationId xmlns:p14="http://schemas.microsoft.com/office/powerpoint/2010/main" val="3789893054"/>
      </p:ext>
    </p:extLst>
  </p:cSld>
  <p:clrMapOvr>
    <a:masterClrMapping/>
  </p:clrMapOvr>
</p:sld>
</file>

<file path=ppt/theme/theme1.xml><?xml version="1.0" encoding="utf-8"?>
<a:theme xmlns:a="http://schemas.openxmlformats.org/drawingml/2006/main" name="POWERPOINT MASTER UNIVERSITÄT PADERBORN">
  <a:themeElements>
    <a:clrScheme name="UNIVERSITÄT PADERBORN">
      <a:dk1>
        <a:srgbClr val="555555"/>
      </a:dk1>
      <a:lt1>
        <a:sysClr val="window" lastClr="FFFFFF"/>
      </a:lt1>
      <a:dk2>
        <a:srgbClr val="00205B"/>
      </a:dk2>
      <a:lt2>
        <a:srgbClr val="C7C9C7"/>
      </a:lt2>
      <a:accent1>
        <a:srgbClr val="18B0E2"/>
      </a:accent1>
      <a:accent2>
        <a:srgbClr val="D73367"/>
      </a:accent2>
      <a:accent3>
        <a:srgbClr val="007FB9"/>
      </a:accent3>
      <a:accent4>
        <a:srgbClr val="A4C424"/>
      </a:accent4>
      <a:accent5>
        <a:srgbClr val="F29512"/>
      </a:accent5>
      <a:accent6>
        <a:srgbClr val="A93983"/>
      </a:accent6>
      <a:hlink>
        <a:srgbClr val="555555"/>
      </a:hlink>
      <a:folHlink>
        <a:srgbClr val="555555"/>
      </a:folHlink>
    </a:clrScheme>
    <a:fontScheme name="UNIVERSITÄT PADERBOR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UPD_01.potx" id="{80B59CCB-93C5-4A60-A435-0EEA5096093B}" vid="{F90AA9D4-5DD9-4CCF-9F66-61777D3683D3}"/>
    </a:ext>
  </a:extLst>
</a:theme>
</file>

<file path=ppt/theme/theme2.xml><?xml version="1.0" encoding="utf-8"?>
<a:theme xmlns:a="http://schemas.openxmlformats.org/drawingml/2006/main" name="1_POWERPOINT MASTER UNIVERSITÄT PADERBORN">
  <a:themeElements>
    <a:clrScheme name="UNIVERSITÄT PADERBORN">
      <a:dk1>
        <a:srgbClr val="555555"/>
      </a:dk1>
      <a:lt1>
        <a:sysClr val="window" lastClr="FFFFFF"/>
      </a:lt1>
      <a:dk2>
        <a:srgbClr val="00205B"/>
      </a:dk2>
      <a:lt2>
        <a:srgbClr val="C7C9C7"/>
      </a:lt2>
      <a:accent1>
        <a:srgbClr val="18B0E2"/>
      </a:accent1>
      <a:accent2>
        <a:srgbClr val="D73367"/>
      </a:accent2>
      <a:accent3>
        <a:srgbClr val="007FB9"/>
      </a:accent3>
      <a:accent4>
        <a:srgbClr val="A4C424"/>
      </a:accent4>
      <a:accent5>
        <a:srgbClr val="F29512"/>
      </a:accent5>
      <a:accent6>
        <a:srgbClr val="A93983"/>
      </a:accent6>
      <a:hlink>
        <a:srgbClr val="555555"/>
      </a:hlink>
      <a:folHlink>
        <a:srgbClr val="555555"/>
      </a:folHlink>
    </a:clrScheme>
    <a:fontScheme name="UNIVERSITÄT PADERBOR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UPD_01.potx" id="{80B59CCB-93C5-4A60-A435-0EEA5096093B}" vid="{F90AA9D4-5DD9-4CCF-9F66-61777D3683D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PPT_UPD_Arial_01 (002)</Template>
  <TotalTime>0</TotalTime>
  <Words>3200</Words>
  <Application>Microsoft Macintosh PowerPoint</Application>
  <PresentationFormat>Bildschirmpräsentation (4:3)</PresentationFormat>
  <Paragraphs>702</Paragraphs>
  <Slides>62</Slides>
  <Notes>10</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62</vt:i4>
      </vt:variant>
    </vt:vector>
  </HeadingPairs>
  <TitlesOfParts>
    <vt:vector size="68" baseType="lpstr">
      <vt:lpstr>Arial</vt:lpstr>
      <vt:lpstr>Arial Narrow</vt:lpstr>
      <vt:lpstr>Calibri</vt:lpstr>
      <vt:lpstr>Wingdings 2</vt:lpstr>
      <vt:lpstr>POWERPOINT MASTER UNIVERSITÄT PADERBORN</vt:lpstr>
      <vt:lpstr>1_POWERPOINT MASTER UNIVERSITÄT PADERBORN</vt:lpstr>
      <vt:lpstr>PowerPoint-Präsentation</vt:lpstr>
      <vt:lpstr>TABLE OF CONTENTS</vt:lpstr>
      <vt:lpstr>PowerPoint-Präsentation</vt:lpstr>
      <vt:lpstr>PADERBORN UNIVERSITY*</vt:lpstr>
      <vt:lpstr>CAMPUS MAP</vt:lpstr>
      <vt:lpstr>PROFILE</vt:lpstr>
      <vt:lpstr>PowerPoint-Präsentation</vt:lpstr>
      <vt:lpstr>STUDENTS</vt:lpstr>
      <vt:lpstr>STUDENTS </vt:lpstr>
      <vt:lpstr>STAFF</vt:lpstr>
      <vt:lpstr>FINANCES</vt:lpstr>
      <vt:lpstr>PowerPoint-Präsentation</vt:lpstr>
      <vt:lpstr>FACULTIES AT PADERBORN UNIVERSITY</vt:lpstr>
      <vt:lpstr>FACULTY OF ARTS AND HUMANITIES</vt:lpstr>
      <vt:lpstr>FACULTY OF BUSINESS ADMINISTRATION AND ECONOMICS</vt:lpstr>
      <vt:lpstr>FACULTY OF SCIENCE</vt:lpstr>
      <vt:lpstr>FACULTY OF MECHANICAL ENGINEERING</vt:lpstr>
      <vt:lpstr>FACULTY OF COMPUTER SCIENCE, ELECTRICAL ENGINEERING AND MATHEMATICS</vt:lpstr>
      <vt:lpstr>PowerPoint-Präsentation</vt:lpstr>
      <vt:lpstr>KEY RESEARCH AREAS</vt:lpstr>
      <vt:lpstr>DFG* COLLABORATIVE RESEARCH CENTRES</vt:lpstr>
      <vt:lpstr>DFG* RESEARCH UNIT</vt:lpstr>
      <vt:lpstr>INTERDISCIPLINARY RESEARCH FACILITIES</vt:lpstr>
      <vt:lpstr>PADERBORN CENTRE FOR EDUCATIONAL RESEARCH AND TEACHER TRAINING  (PLAZ-PROFESSIONAL SCHOOL) </vt:lpstr>
      <vt:lpstr>NETWORKED SUPPORT FOR EARLY-CAREER RESEARCHERS</vt:lpstr>
      <vt:lpstr>PROMOTION OF JUNIOR ACADEMICS</vt:lpstr>
      <vt:lpstr>PROMOTION OF JUNIOR ACADEMICS</vt:lpstr>
      <vt:lpstr>GRADUATE SCHOOLS</vt:lpstr>
      <vt:lpstr>RESEARCH DATA MANAGEMENT</vt:lpstr>
      <vt:lpstr>HIGH ACADEMIC AWARDS FOR SCIENTISTS</vt:lpstr>
      <vt:lpstr>HIGH ACADEMIC AWARDS FOR SCIENTISTS</vt:lpstr>
      <vt:lpstr>PowerPoint-Präsentation</vt:lpstr>
      <vt:lpstr>NETWORK</vt:lpstr>
      <vt:lpstr>JOINT VENTURES</vt:lpstr>
      <vt:lpstr>FRAUNHOFER INSTITUTIONS</vt:lpstr>
      <vt:lpstr>PowerPoint-Präsentation</vt:lpstr>
      <vt:lpstr>PADERBORN AS A BUSINESS LOCATION</vt:lpstr>
      <vt:lpstr>THE UNIVERSITY SITE “ZUKUNFTSMEILE“ AT FÜRSTENALLEE</vt:lpstr>
      <vt:lpstr>THE “ZUKUNFTSMEILE“ FÜRSTENALLEE </vt:lpstr>
      <vt:lpstr>TECHNOLOGY PARK</vt:lpstr>
      <vt:lpstr>GARAGE 33</vt:lpstr>
      <vt:lpstr>SELECTION OF UNIVERSITY SPIN-OFFS (1)</vt:lpstr>
      <vt:lpstr>SELECTION OF UNIVERSITY SPIN-OFFS (2)</vt:lpstr>
      <vt:lpstr>PowerPoint-Präsentation</vt:lpstr>
      <vt:lpstr>UNIVERSITY TOWN PADERBORN</vt:lpstr>
      <vt:lpstr>ASTA CITY CAMPUS</vt:lpstr>
      <vt:lpstr>STUDIENFONDS OWL FOUNDATION</vt:lpstr>
      <vt:lpstr>OFFERS FOR PUPILS</vt:lpstr>
      <vt:lpstr>PowerPoint-Präsentation</vt:lpstr>
      <vt:lpstr>DETMOLD UNIVERSITY OF MUSIC </vt:lpstr>
      <vt:lpstr>INTERNATIONAL OFFICE </vt:lpstr>
      <vt:lpstr>THE UNIVERSITY‘S ALUMNI NETWORKS</vt:lpstr>
      <vt:lpstr>INTERNATIONAL RELATIONS OFFICE</vt:lpstr>
      <vt:lpstr>WELCOME SERVICE FOR INTERNATIONAL RESEARCHERS AND EMPLOYEES</vt:lpstr>
      <vt:lpstr>CAMPUS OWL</vt:lpstr>
      <vt:lpstr>PowerPoint-Präsentation</vt:lpstr>
      <vt:lpstr>IMPRESSIONS </vt:lpstr>
      <vt:lpstr>UNIVERSITY SPORTS AND HEALTHY UNIVERSITY</vt:lpstr>
      <vt:lpstr>CULTURAL ACTIVITIES ON THE CAMPUS</vt:lpstr>
      <vt:lpstr>GASTRONOMIC FACILITIES</vt:lpstr>
      <vt:lpstr>ASTA SUMMER-FESTIVAL</vt:lpstr>
      <vt:lpstr>IMPRINT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Universität Paderborn im Profil</dc:title>
  <dc:creator>Pauly, Johannes</dc:creator>
  <cp:lastModifiedBy>Leonie Oberheuser</cp:lastModifiedBy>
  <cp:revision>495</cp:revision>
  <dcterms:created xsi:type="dcterms:W3CDTF">2018-04-26T11:38:10Z</dcterms:created>
  <dcterms:modified xsi:type="dcterms:W3CDTF">2023-02-20T13:29:17Z</dcterms:modified>
</cp:coreProperties>
</file>